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70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CA4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86" y="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958C72-B815-4AF6-A307-2D782970C3C7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0ADD29-46F9-482D-8B00-356C33B2156B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 b="1" dirty="0" smtClean="0">
              <a:solidFill>
                <a:schemeClr val="tx2">
                  <a:lumMod val="75000"/>
                </a:schemeClr>
              </a:solidFill>
            </a:rPr>
            <a:t> </a:t>
          </a:r>
          <a:endParaRPr lang="ru-RU" b="1" dirty="0">
            <a:solidFill>
              <a:schemeClr val="tx2">
                <a:lumMod val="75000"/>
              </a:schemeClr>
            </a:solidFill>
          </a:endParaRPr>
        </a:p>
      </dgm:t>
    </dgm:pt>
    <dgm:pt modelId="{DA499647-D198-4D86-952E-668B26B7B956}" type="parTrans" cxnId="{8E8416EF-62BC-44A7-9546-E19A1C58ED15}">
      <dgm:prSet/>
      <dgm:spPr/>
      <dgm:t>
        <a:bodyPr/>
        <a:lstStyle/>
        <a:p>
          <a:endParaRPr lang="ru-RU"/>
        </a:p>
      </dgm:t>
    </dgm:pt>
    <dgm:pt modelId="{B1F1CDC6-7E70-4C76-BDBF-E747C96E640F}" type="sibTrans" cxnId="{8E8416EF-62BC-44A7-9546-E19A1C58ED15}">
      <dgm:prSet/>
      <dgm:spPr/>
      <dgm:t>
        <a:bodyPr/>
        <a:lstStyle/>
        <a:p>
          <a:endParaRPr lang="ru-RU"/>
        </a:p>
      </dgm:t>
    </dgm:pt>
    <dgm:pt modelId="{4D8B2DC3-3F8D-4224-8974-45D708643194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1300" b="1" dirty="0" smtClean="0">
              <a:solidFill>
                <a:schemeClr val="tx2">
                  <a:lumMod val="75000"/>
                </a:schemeClr>
              </a:solidFill>
            </a:rPr>
            <a:t>АГМП</a:t>
          </a:r>
          <a:endParaRPr lang="ru-RU" sz="1300" b="1" dirty="0">
            <a:solidFill>
              <a:schemeClr val="tx2">
                <a:lumMod val="75000"/>
              </a:schemeClr>
            </a:solidFill>
          </a:endParaRPr>
        </a:p>
      </dgm:t>
    </dgm:pt>
    <dgm:pt modelId="{B5AD6271-4768-4366-A9AF-E2062B9F0137}" type="parTrans" cxnId="{215ADCBC-BDCB-4694-B965-25F4CB473FD7}">
      <dgm:prSet/>
      <dgm:spPr>
        <a:ln>
          <a:solidFill>
            <a:srgbClr val="0070C0"/>
          </a:solidFill>
          <a:headEnd type="stealth"/>
          <a:tailEnd type="stealth"/>
        </a:ln>
      </dgm:spPr>
      <dgm:t>
        <a:bodyPr/>
        <a:lstStyle/>
        <a:p>
          <a:endParaRPr lang="ru-RU"/>
        </a:p>
      </dgm:t>
    </dgm:pt>
    <dgm:pt modelId="{F4F82558-1B8D-4DD2-92F1-4F16259175B9}" type="sibTrans" cxnId="{215ADCBC-BDCB-4694-B965-25F4CB473FD7}">
      <dgm:prSet/>
      <dgm:spPr/>
      <dgm:t>
        <a:bodyPr/>
        <a:lstStyle/>
        <a:p>
          <a:endParaRPr lang="ru-RU"/>
        </a:p>
      </dgm:t>
    </dgm:pt>
    <dgm:pt modelId="{8237DE33-A309-4041-8F54-6E30E22305BC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1300" b="1" dirty="0" err="1" smtClean="0">
              <a:solidFill>
                <a:schemeClr val="tx2">
                  <a:lumMod val="75000"/>
                </a:schemeClr>
              </a:solidFill>
            </a:rPr>
            <a:t>Казгеология</a:t>
          </a:r>
          <a:endParaRPr lang="ru-RU" sz="1300" b="1" dirty="0">
            <a:solidFill>
              <a:schemeClr val="tx2">
                <a:lumMod val="75000"/>
              </a:schemeClr>
            </a:solidFill>
          </a:endParaRPr>
        </a:p>
      </dgm:t>
    </dgm:pt>
    <dgm:pt modelId="{2281EFE1-0C80-4F99-9F65-085200EA8A32}" type="parTrans" cxnId="{47701A58-663C-4F39-B270-FDB3E11AC388}">
      <dgm:prSet/>
      <dgm:spPr>
        <a:ln>
          <a:solidFill>
            <a:srgbClr val="0070C0"/>
          </a:solidFill>
          <a:headEnd type="stealth"/>
          <a:tailEnd type="stealth"/>
        </a:ln>
      </dgm:spPr>
      <dgm:t>
        <a:bodyPr/>
        <a:lstStyle/>
        <a:p>
          <a:endParaRPr lang="ru-RU"/>
        </a:p>
      </dgm:t>
    </dgm:pt>
    <dgm:pt modelId="{633222E3-979D-4C57-A537-BBAB7F43AFDC}" type="sibTrans" cxnId="{47701A58-663C-4F39-B270-FDB3E11AC388}">
      <dgm:prSet/>
      <dgm:spPr/>
      <dgm:t>
        <a:bodyPr/>
        <a:lstStyle/>
        <a:p>
          <a:endParaRPr lang="ru-RU"/>
        </a:p>
      </dgm:t>
    </dgm:pt>
    <dgm:pt modelId="{BA602CF0-AA8C-4A51-9FAD-FF6695968078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1300" b="1" dirty="0" smtClean="0">
              <a:solidFill>
                <a:schemeClr val="tx2">
                  <a:lumMod val="75000"/>
                </a:schemeClr>
              </a:solidFill>
            </a:rPr>
            <a:t>АПГО</a:t>
          </a:r>
          <a:endParaRPr lang="ru-RU" sz="1300" b="1" dirty="0">
            <a:solidFill>
              <a:schemeClr val="tx2">
                <a:lumMod val="75000"/>
              </a:schemeClr>
            </a:solidFill>
          </a:endParaRPr>
        </a:p>
      </dgm:t>
    </dgm:pt>
    <dgm:pt modelId="{F6D13298-B2C3-487E-8CD8-66B11DAA36EF}" type="parTrans" cxnId="{27ABA41D-42CE-4FA0-9641-6FABF85BABCB}">
      <dgm:prSet/>
      <dgm:spPr>
        <a:ln>
          <a:solidFill>
            <a:srgbClr val="0070C0"/>
          </a:solidFill>
          <a:headEnd type="stealth"/>
          <a:tailEnd type="stealth"/>
        </a:ln>
      </dgm:spPr>
      <dgm:t>
        <a:bodyPr/>
        <a:lstStyle/>
        <a:p>
          <a:endParaRPr lang="ru-RU"/>
        </a:p>
      </dgm:t>
    </dgm:pt>
    <dgm:pt modelId="{7BF3EE41-95BE-46A1-8A11-DB7015EE45FF}" type="sibTrans" cxnId="{27ABA41D-42CE-4FA0-9641-6FABF85BABCB}">
      <dgm:prSet/>
      <dgm:spPr/>
      <dgm:t>
        <a:bodyPr/>
        <a:lstStyle/>
        <a:p>
          <a:endParaRPr lang="ru-RU"/>
        </a:p>
      </dgm:t>
    </dgm:pt>
    <dgm:pt modelId="{77C905B6-8E30-4463-A923-03B151761C3D}">
      <dgm:prSet custT="1"/>
      <dgm:spPr>
        <a:solidFill>
          <a:srgbClr val="00B050"/>
        </a:solidFill>
      </dgm:spPr>
      <dgm:t>
        <a:bodyPr/>
        <a:lstStyle/>
        <a:p>
          <a:r>
            <a:rPr lang="ru-RU" sz="1300" b="1" dirty="0" smtClean="0">
              <a:solidFill>
                <a:schemeClr val="tx2">
                  <a:lumMod val="75000"/>
                </a:schemeClr>
              </a:solidFill>
            </a:rPr>
            <a:t>ПОНЭН</a:t>
          </a:r>
          <a:endParaRPr lang="ru-RU" sz="1300" b="1" dirty="0">
            <a:solidFill>
              <a:schemeClr val="tx2">
                <a:lumMod val="75000"/>
              </a:schemeClr>
            </a:solidFill>
          </a:endParaRPr>
        </a:p>
      </dgm:t>
    </dgm:pt>
    <dgm:pt modelId="{2444DA75-ECFB-472B-99C7-797F98A0EDA5}" type="parTrans" cxnId="{80187D9D-8A65-42E1-A61F-C4D52706AF01}">
      <dgm:prSet/>
      <dgm:spPr>
        <a:ln>
          <a:solidFill>
            <a:srgbClr val="0070C0"/>
          </a:solidFill>
          <a:headEnd type="stealth"/>
          <a:tailEnd type="stealth"/>
        </a:ln>
      </dgm:spPr>
      <dgm:t>
        <a:bodyPr/>
        <a:lstStyle/>
        <a:p>
          <a:endParaRPr lang="ru-RU"/>
        </a:p>
      </dgm:t>
    </dgm:pt>
    <dgm:pt modelId="{ADB5BF17-66D1-4C21-A6D8-B11A8F4E3DDD}" type="sibTrans" cxnId="{80187D9D-8A65-42E1-A61F-C4D52706AF01}">
      <dgm:prSet/>
      <dgm:spPr/>
      <dgm:t>
        <a:bodyPr/>
        <a:lstStyle/>
        <a:p>
          <a:endParaRPr lang="ru-RU"/>
        </a:p>
      </dgm:t>
    </dgm:pt>
    <dgm:pt modelId="{F3E87024-CACF-4D85-BF04-86CEC5CE0F93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300" b="1" dirty="0" smtClean="0">
              <a:solidFill>
                <a:schemeClr val="tx2">
                  <a:lumMod val="75000"/>
                </a:schemeClr>
              </a:solidFill>
            </a:rPr>
            <a:t>KASE</a:t>
          </a:r>
          <a:endParaRPr lang="ru-RU" sz="1300" b="1" dirty="0">
            <a:solidFill>
              <a:schemeClr val="tx2">
                <a:lumMod val="75000"/>
              </a:schemeClr>
            </a:solidFill>
          </a:endParaRPr>
        </a:p>
      </dgm:t>
    </dgm:pt>
    <dgm:pt modelId="{EC7947A7-1AFB-4825-8111-5F7D6AD4D857}" type="parTrans" cxnId="{CFAF2FA4-C89C-4E3C-92E9-837505F7A30E}">
      <dgm:prSet/>
      <dgm:spPr>
        <a:ln w="19050">
          <a:solidFill>
            <a:schemeClr val="bg1">
              <a:lumMod val="50000"/>
            </a:schemeClr>
          </a:solidFill>
          <a:headEnd type="stealth"/>
          <a:tailEnd type="stealth"/>
        </a:ln>
      </dgm:spPr>
      <dgm:t>
        <a:bodyPr/>
        <a:lstStyle/>
        <a:p>
          <a:endParaRPr lang="ru-RU"/>
        </a:p>
      </dgm:t>
    </dgm:pt>
    <dgm:pt modelId="{21271BA8-9787-441D-8BD0-D41EB076295C}" type="sibTrans" cxnId="{CFAF2FA4-C89C-4E3C-92E9-837505F7A30E}">
      <dgm:prSet/>
      <dgm:spPr/>
      <dgm:t>
        <a:bodyPr/>
        <a:lstStyle/>
        <a:p>
          <a:endParaRPr lang="ru-RU"/>
        </a:p>
      </dgm:t>
    </dgm:pt>
    <dgm:pt modelId="{8CA8940C-7694-4B58-A186-DD1381BE8E94}">
      <dgm:prSet custT="1"/>
      <dgm:spPr>
        <a:solidFill>
          <a:srgbClr val="00B050"/>
        </a:solidFill>
      </dgm:spPr>
      <dgm:t>
        <a:bodyPr/>
        <a:lstStyle/>
        <a:p>
          <a:r>
            <a:rPr lang="en-US" sz="1100" b="1" dirty="0" err="1" smtClean="0">
              <a:solidFill>
                <a:srgbClr val="002060"/>
              </a:solidFill>
            </a:rPr>
            <a:t>Micromain</a:t>
          </a:r>
          <a:endParaRPr lang="ru-RU" sz="1100" b="1" dirty="0">
            <a:solidFill>
              <a:srgbClr val="002060"/>
            </a:solidFill>
          </a:endParaRPr>
        </a:p>
      </dgm:t>
    </dgm:pt>
    <dgm:pt modelId="{533CA848-7107-485A-A5C7-413DFF79E125}" type="parTrans" cxnId="{88526D4D-4FD4-4646-BA3C-5F6232626D6C}">
      <dgm:prSet/>
      <dgm:spPr>
        <a:ln>
          <a:solidFill>
            <a:srgbClr val="0070C0"/>
          </a:solidFill>
          <a:headEnd type="stealth"/>
          <a:tailEnd type="stealth"/>
        </a:ln>
      </dgm:spPr>
      <dgm:t>
        <a:bodyPr/>
        <a:lstStyle/>
        <a:p>
          <a:endParaRPr lang="ru-RU"/>
        </a:p>
      </dgm:t>
    </dgm:pt>
    <dgm:pt modelId="{CA8668C2-3D87-4C06-8E85-8B72A5FD97BD}" type="sibTrans" cxnId="{88526D4D-4FD4-4646-BA3C-5F6232626D6C}">
      <dgm:prSet/>
      <dgm:spPr/>
      <dgm:t>
        <a:bodyPr/>
        <a:lstStyle/>
        <a:p>
          <a:endParaRPr lang="ru-RU"/>
        </a:p>
      </dgm:t>
    </dgm:pt>
    <dgm:pt modelId="{7A8A2CF7-F179-4D64-A571-67D597FD8243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ru-RU" sz="1200" b="1" dirty="0" smtClean="0">
              <a:solidFill>
                <a:srgbClr val="002060"/>
              </a:solidFill>
            </a:rPr>
            <a:t>Новый </a:t>
          </a:r>
          <a:r>
            <a:rPr lang="ru-RU" sz="1100" b="1" dirty="0" smtClean="0">
              <a:solidFill>
                <a:srgbClr val="002060"/>
              </a:solidFill>
            </a:rPr>
            <a:t>Партнер</a:t>
          </a:r>
          <a:endParaRPr lang="ru-RU" sz="1100" b="1" dirty="0">
            <a:solidFill>
              <a:srgbClr val="002060"/>
            </a:solidFill>
          </a:endParaRPr>
        </a:p>
      </dgm:t>
    </dgm:pt>
    <dgm:pt modelId="{011CE5C5-A818-4D97-A2EB-71DA20E76C9A}" type="parTrans" cxnId="{1B0C77FD-A7C4-4F1B-9F5B-FE8862DC06E2}">
      <dgm:prSet/>
      <dgm:spPr>
        <a:ln w="19050">
          <a:solidFill>
            <a:schemeClr val="bg1">
              <a:lumMod val="50000"/>
            </a:schemeClr>
          </a:solidFill>
          <a:headEnd type="stealth"/>
          <a:tailEnd type="stealth"/>
        </a:ln>
      </dgm:spPr>
      <dgm:t>
        <a:bodyPr/>
        <a:lstStyle/>
        <a:p>
          <a:endParaRPr lang="ru-RU"/>
        </a:p>
      </dgm:t>
    </dgm:pt>
    <dgm:pt modelId="{A0C6067C-1EA7-4D57-BF77-25F3220B6271}" type="sibTrans" cxnId="{1B0C77FD-A7C4-4F1B-9F5B-FE8862DC06E2}">
      <dgm:prSet/>
      <dgm:spPr/>
      <dgm:t>
        <a:bodyPr/>
        <a:lstStyle/>
        <a:p>
          <a:endParaRPr lang="ru-RU"/>
        </a:p>
      </dgm:t>
    </dgm:pt>
    <dgm:pt modelId="{CAE9308C-2D3D-4121-A783-A156BC2DDE28}" type="pres">
      <dgm:prSet presAssocID="{3F958C72-B815-4AF6-A307-2D782970C3C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9482F49-E0CA-4064-AC74-31B26E5B9008}" type="pres">
      <dgm:prSet presAssocID="{1E0ADD29-46F9-482D-8B00-356C33B2156B}" presName="singleCycle" presStyleCnt="0"/>
      <dgm:spPr/>
    </dgm:pt>
    <dgm:pt modelId="{01992A77-8E58-48BF-8934-A4A3AA3EF268}" type="pres">
      <dgm:prSet presAssocID="{1E0ADD29-46F9-482D-8B00-356C33B2156B}" presName="singleCenter" presStyleLbl="node1" presStyleIdx="0" presStyleCnt="8" custScaleX="141748" custScaleY="70874" custLinFactNeighborX="-2215" custLinFactNeighborY="-3583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0AD8651E-2887-4BC4-B875-50FECF158230}" type="pres">
      <dgm:prSet presAssocID="{B5AD6271-4768-4366-A9AF-E2062B9F0137}" presName="Name56" presStyleLbl="parChTrans1D2" presStyleIdx="0" presStyleCnt="7"/>
      <dgm:spPr/>
      <dgm:t>
        <a:bodyPr/>
        <a:lstStyle/>
        <a:p>
          <a:endParaRPr lang="ru-RU"/>
        </a:p>
      </dgm:t>
    </dgm:pt>
    <dgm:pt modelId="{2D0E2332-6F94-4C4A-8514-EB0E8E8C5325}" type="pres">
      <dgm:prSet presAssocID="{4D8B2DC3-3F8D-4224-8974-45D708643194}" presName="text0" presStyleLbl="node1" presStyleIdx="1" presStyleCnt="8" custScaleX="140081" custRadScaleRad="98469" custRadScaleInc="-1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08453E-7AE0-4A6C-9983-9EE71CF7F621}" type="pres">
      <dgm:prSet presAssocID="{2281EFE1-0C80-4F99-9F65-085200EA8A32}" presName="Name56" presStyleLbl="parChTrans1D2" presStyleIdx="1" presStyleCnt="7"/>
      <dgm:spPr/>
      <dgm:t>
        <a:bodyPr/>
        <a:lstStyle/>
        <a:p>
          <a:endParaRPr lang="ru-RU"/>
        </a:p>
      </dgm:t>
    </dgm:pt>
    <dgm:pt modelId="{69C82840-8D24-4A63-A9D2-0C4BF3623EFD}" type="pres">
      <dgm:prSet presAssocID="{8237DE33-A309-4041-8F54-6E30E22305BC}" presName="text0" presStyleLbl="node1" presStyleIdx="2" presStyleCnt="8" custScaleX="1555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389C02-32E4-452D-85EF-24A76CF153DB}" type="pres">
      <dgm:prSet presAssocID="{2444DA75-ECFB-472B-99C7-797F98A0EDA5}" presName="Name56" presStyleLbl="parChTrans1D2" presStyleIdx="2" presStyleCnt="7"/>
      <dgm:spPr/>
      <dgm:t>
        <a:bodyPr/>
        <a:lstStyle/>
        <a:p>
          <a:endParaRPr lang="ru-RU"/>
        </a:p>
      </dgm:t>
    </dgm:pt>
    <dgm:pt modelId="{DD658FD0-9E93-4811-A4BD-350D39B70D15}" type="pres">
      <dgm:prSet presAssocID="{77C905B6-8E30-4463-A923-03B151761C3D}" presName="text0" presStyleLbl="node1" presStyleIdx="3" presStyleCnt="8" custScaleX="1398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744DA2-506E-4ADD-B0DF-2856D74F1C19}" type="pres">
      <dgm:prSet presAssocID="{EC7947A7-1AFB-4825-8111-5F7D6AD4D857}" presName="Name56" presStyleLbl="parChTrans1D2" presStyleIdx="3" presStyleCnt="7"/>
      <dgm:spPr/>
      <dgm:t>
        <a:bodyPr/>
        <a:lstStyle/>
        <a:p>
          <a:endParaRPr lang="ru-RU"/>
        </a:p>
      </dgm:t>
    </dgm:pt>
    <dgm:pt modelId="{883BE3E6-28AB-4B2C-BB2D-F155FCFDB29C}" type="pres">
      <dgm:prSet presAssocID="{F3E87024-CACF-4D85-BF04-86CEC5CE0F93}" presName="text0" presStyleLbl="node1" presStyleIdx="4" presStyleCnt="8" custScaleX="1282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25C0F5-1CAD-4AB0-87D0-409187B715E8}" type="pres">
      <dgm:prSet presAssocID="{F6D13298-B2C3-487E-8CD8-66B11DAA36EF}" presName="Name56" presStyleLbl="parChTrans1D2" presStyleIdx="4" presStyleCnt="7"/>
      <dgm:spPr/>
      <dgm:t>
        <a:bodyPr/>
        <a:lstStyle/>
        <a:p>
          <a:endParaRPr lang="ru-RU"/>
        </a:p>
      </dgm:t>
    </dgm:pt>
    <dgm:pt modelId="{A18D47D9-9845-4438-BFFF-CAED035A719F}" type="pres">
      <dgm:prSet presAssocID="{BA602CF0-AA8C-4A51-9FAD-FF6695968078}" presName="text0" presStyleLbl="node1" presStyleIdx="5" presStyleCnt="8" custScaleX="1271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47646B-65E2-418F-9FB2-4906DC6102DD}" type="pres">
      <dgm:prSet presAssocID="{533CA848-7107-485A-A5C7-413DFF79E125}" presName="Name56" presStyleLbl="parChTrans1D2" presStyleIdx="5" presStyleCnt="7"/>
      <dgm:spPr/>
      <dgm:t>
        <a:bodyPr/>
        <a:lstStyle/>
        <a:p>
          <a:endParaRPr lang="ru-RU"/>
        </a:p>
      </dgm:t>
    </dgm:pt>
    <dgm:pt modelId="{5D4AF4CE-CE3F-49D3-84BD-1C156BB26358}" type="pres">
      <dgm:prSet presAssocID="{8CA8940C-7694-4B58-A186-DD1381BE8E94}" presName="text0" presStyleLbl="node1" presStyleIdx="6" presStyleCnt="8" custScaleX="148281" custRadScaleRad="93348" custRadScaleInc="-121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0D51C3-87A6-47BE-9AC1-6FA5BE4D05F1}" type="pres">
      <dgm:prSet presAssocID="{011CE5C5-A818-4D97-A2EB-71DA20E76C9A}" presName="Name56" presStyleLbl="parChTrans1D2" presStyleIdx="6" presStyleCnt="7"/>
      <dgm:spPr/>
      <dgm:t>
        <a:bodyPr/>
        <a:lstStyle/>
        <a:p>
          <a:endParaRPr lang="ru-RU"/>
        </a:p>
      </dgm:t>
    </dgm:pt>
    <dgm:pt modelId="{2F8CDBCF-D0AF-48A0-AC56-CA94FBCAFD62}" type="pres">
      <dgm:prSet presAssocID="{7A8A2CF7-F179-4D64-A571-67D597FD8243}" presName="text0" presStyleLbl="node1" presStyleIdx="7" presStyleCnt="8" custScaleX="153374" custRadScaleRad="111325" custRadScaleInc="-145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701A58-663C-4F39-B270-FDB3E11AC388}" srcId="{1E0ADD29-46F9-482D-8B00-356C33B2156B}" destId="{8237DE33-A309-4041-8F54-6E30E22305BC}" srcOrd="1" destOrd="0" parTransId="{2281EFE1-0C80-4F99-9F65-085200EA8A32}" sibTransId="{633222E3-979D-4C57-A537-BBAB7F43AFDC}"/>
    <dgm:cxn modelId="{88526D4D-4FD4-4646-BA3C-5F6232626D6C}" srcId="{1E0ADD29-46F9-482D-8B00-356C33B2156B}" destId="{8CA8940C-7694-4B58-A186-DD1381BE8E94}" srcOrd="5" destOrd="0" parTransId="{533CA848-7107-485A-A5C7-413DFF79E125}" sibTransId="{CA8668C2-3D87-4C06-8E85-8B72A5FD97BD}"/>
    <dgm:cxn modelId="{21A88EB4-D5C6-47A4-B1E6-85302816873E}" type="presOf" srcId="{7A8A2CF7-F179-4D64-A571-67D597FD8243}" destId="{2F8CDBCF-D0AF-48A0-AC56-CA94FBCAFD62}" srcOrd="0" destOrd="0" presId="urn:microsoft.com/office/officeart/2008/layout/RadialCluster"/>
    <dgm:cxn modelId="{3ED24309-EAEE-450E-A546-F133EF17094B}" type="presOf" srcId="{4D8B2DC3-3F8D-4224-8974-45D708643194}" destId="{2D0E2332-6F94-4C4A-8514-EB0E8E8C5325}" srcOrd="0" destOrd="0" presId="urn:microsoft.com/office/officeart/2008/layout/RadialCluster"/>
    <dgm:cxn modelId="{B048AADA-6486-4CC4-9306-BF29BF960C40}" type="presOf" srcId="{F6D13298-B2C3-487E-8CD8-66B11DAA36EF}" destId="{1F25C0F5-1CAD-4AB0-87D0-409187B715E8}" srcOrd="0" destOrd="0" presId="urn:microsoft.com/office/officeart/2008/layout/RadialCluster"/>
    <dgm:cxn modelId="{549072F4-2BAB-430D-8142-FCF2C181B098}" type="presOf" srcId="{8237DE33-A309-4041-8F54-6E30E22305BC}" destId="{69C82840-8D24-4A63-A9D2-0C4BF3623EFD}" srcOrd="0" destOrd="0" presId="urn:microsoft.com/office/officeart/2008/layout/RadialCluster"/>
    <dgm:cxn modelId="{084DFA05-F8D9-4254-83A2-E79C56D0EAE2}" type="presOf" srcId="{2444DA75-ECFB-472B-99C7-797F98A0EDA5}" destId="{55389C02-32E4-452D-85EF-24A76CF153DB}" srcOrd="0" destOrd="0" presId="urn:microsoft.com/office/officeart/2008/layout/RadialCluster"/>
    <dgm:cxn modelId="{B7B89E6B-CFB5-4312-B45E-78AD4F7A0A7C}" type="presOf" srcId="{2281EFE1-0C80-4F99-9F65-085200EA8A32}" destId="{7208453E-7AE0-4A6C-9983-9EE71CF7F621}" srcOrd="0" destOrd="0" presId="urn:microsoft.com/office/officeart/2008/layout/RadialCluster"/>
    <dgm:cxn modelId="{2F220D3C-8FD9-491B-B7E2-AAFE5983A060}" type="presOf" srcId="{533CA848-7107-485A-A5C7-413DFF79E125}" destId="{0F47646B-65E2-418F-9FB2-4906DC6102DD}" srcOrd="0" destOrd="0" presId="urn:microsoft.com/office/officeart/2008/layout/RadialCluster"/>
    <dgm:cxn modelId="{75E7CC2B-CBC2-40AC-A2C2-65DEFC813B73}" type="presOf" srcId="{8CA8940C-7694-4B58-A186-DD1381BE8E94}" destId="{5D4AF4CE-CE3F-49D3-84BD-1C156BB26358}" srcOrd="0" destOrd="0" presId="urn:microsoft.com/office/officeart/2008/layout/RadialCluster"/>
    <dgm:cxn modelId="{80187D9D-8A65-42E1-A61F-C4D52706AF01}" srcId="{1E0ADD29-46F9-482D-8B00-356C33B2156B}" destId="{77C905B6-8E30-4463-A923-03B151761C3D}" srcOrd="2" destOrd="0" parTransId="{2444DA75-ECFB-472B-99C7-797F98A0EDA5}" sibTransId="{ADB5BF17-66D1-4C21-A6D8-B11A8F4E3DDD}"/>
    <dgm:cxn modelId="{89BC1BC3-7CB7-401B-A1C4-B13F50DB073A}" type="presOf" srcId="{EC7947A7-1AFB-4825-8111-5F7D6AD4D857}" destId="{79744DA2-506E-4ADD-B0DF-2856D74F1C19}" srcOrd="0" destOrd="0" presId="urn:microsoft.com/office/officeart/2008/layout/RadialCluster"/>
    <dgm:cxn modelId="{6925D768-DDC9-44F6-88F6-53900691F003}" type="presOf" srcId="{011CE5C5-A818-4D97-A2EB-71DA20E76C9A}" destId="{3A0D51C3-87A6-47BE-9AC1-6FA5BE4D05F1}" srcOrd="0" destOrd="0" presId="urn:microsoft.com/office/officeart/2008/layout/RadialCluster"/>
    <dgm:cxn modelId="{215ADCBC-BDCB-4694-B965-25F4CB473FD7}" srcId="{1E0ADD29-46F9-482D-8B00-356C33B2156B}" destId="{4D8B2DC3-3F8D-4224-8974-45D708643194}" srcOrd="0" destOrd="0" parTransId="{B5AD6271-4768-4366-A9AF-E2062B9F0137}" sibTransId="{F4F82558-1B8D-4DD2-92F1-4F16259175B9}"/>
    <dgm:cxn modelId="{CFAF2FA4-C89C-4E3C-92E9-837505F7A30E}" srcId="{1E0ADD29-46F9-482D-8B00-356C33B2156B}" destId="{F3E87024-CACF-4D85-BF04-86CEC5CE0F93}" srcOrd="3" destOrd="0" parTransId="{EC7947A7-1AFB-4825-8111-5F7D6AD4D857}" sibTransId="{21271BA8-9787-441D-8BD0-D41EB076295C}"/>
    <dgm:cxn modelId="{8E8416EF-62BC-44A7-9546-E19A1C58ED15}" srcId="{3F958C72-B815-4AF6-A307-2D782970C3C7}" destId="{1E0ADD29-46F9-482D-8B00-356C33B2156B}" srcOrd="0" destOrd="0" parTransId="{DA499647-D198-4D86-952E-668B26B7B956}" sibTransId="{B1F1CDC6-7E70-4C76-BDBF-E747C96E640F}"/>
    <dgm:cxn modelId="{1B0C77FD-A7C4-4F1B-9F5B-FE8862DC06E2}" srcId="{1E0ADD29-46F9-482D-8B00-356C33B2156B}" destId="{7A8A2CF7-F179-4D64-A571-67D597FD8243}" srcOrd="6" destOrd="0" parTransId="{011CE5C5-A818-4D97-A2EB-71DA20E76C9A}" sibTransId="{A0C6067C-1EA7-4D57-BF77-25F3220B6271}"/>
    <dgm:cxn modelId="{D9380F0D-739D-4AC5-902F-02A4D51E22BC}" type="presOf" srcId="{77C905B6-8E30-4463-A923-03B151761C3D}" destId="{DD658FD0-9E93-4811-A4BD-350D39B70D15}" srcOrd="0" destOrd="0" presId="urn:microsoft.com/office/officeart/2008/layout/RadialCluster"/>
    <dgm:cxn modelId="{886FF2CD-EB23-4300-8797-51FE594DD0C4}" type="presOf" srcId="{3F958C72-B815-4AF6-A307-2D782970C3C7}" destId="{CAE9308C-2D3D-4121-A783-A156BC2DDE28}" srcOrd="0" destOrd="0" presId="urn:microsoft.com/office/officeart/2008/layout/RadialCluster"/>
    <dgm:cxn modelId="{2F82B574-6A5B-4C1F-84E9-72C9459A08B5}" type="presOf" srcId="{B5AD6271-4768-4366-A9AF-E2062B9F0137}" destId="{0AD8651E-2887-4BC4-B875-50FECF158230}" srcOrd="0" destOrd="0" presId="urn:microsoft.com/office/officeart/2008/layout/RadialCluster"/>
    <dgm:cxn modelId="{27ABA41D-42CE-4FA0-9641-6FABF85BABCB}" srcId="{1E0ADD29-46F9-482D-8B00-356C33B2156B}" destId="{BA602CF0-AA8C-4A51-9FAD-FF6695968078}" srcOrd="4" destOrd="0" parTransId="{F6D13298-B2C3-487E-8CD8-66B11DAA36EF}" sibTransId="{7BF3EE41-95BE-46A1-8A11-DB7015EE45FF}"/>
    <dgm:cxn modelId="{B687379E-9C19-40B9-893C-D89355A4063A}" type="presOf" srcId="{1E0ADD29-46F9-482D-8B00-356C33B2156B}" destId="{01992A77-8E58-48BF-8934-A4A3AA3EF268}" srcOrd="0" destOrd="0" presId="urn:microsoft.com/office/officeart/2008/layout/RadialCluster"/>
    <dgm:cxn modelId="{193E0907-16A0-4EB7-9DBB-1F8CA8797AA3}" type="presOf" srcId="{BA602CF0-AA8C-4A51-9FAD-FF6695968078}" destId="{A18D47D9-9845-4438-BFFF-CAED035A719F}" srcOrd="0" destOrd="0" presId="urn:microsoft.com/office/officeart/2008/layout/RadialCluster"/>
    <dgm:cxn modelId="{12F33860-BB0E-4E2F-8AD8-98FE71AD37EC}" type="presOf" srcId="{F3E87024-CACF-4D85-BF04-86CEC5CE0F93}" destId="{883BE3E6-28AB-4B2C-BB2D-F155FCFDB29C}" srcOrd="0" destOrd="0" presId="urn:microsoft.com/office/officeart/2008/layout/RadialCluster"/>
    <dgm:cxn modelId="{29242CBA-F495-46FB-8216-F83A49036DB0}" type="presParOf" srcId="{CAE9308C-2D3D-4121-A783-A156BC2DDE28}" destId="{39482F49-E0CA-4064-AC74-31B26E5B9008}" srcOrd="0" destOrd="0" presId="urn:microsoft.com/office/officeart/2008/layout/RadialCluster"/>
    <dgm:cxn modelId="{646022A4-4ACC-4E55-8D00-D9356C2974CD}" type="presParOf" srcId="{39482F49-E0CA-4064-AC74-31B26E5B9008}" destId="{01992A77-8E58-48BF-8934-A4A3AA3EF268}" srcOrd="0" destOrd="0" presId="urn:microsoft.com/office/officeart/2008/layout/RadialCluster"/>
    <dgm:cxn modelId="{21CDF533-056A-48A0-A11E-17AB335CDDF2}" type="presParOf" srcId="{39482F49-E0CA-4064-AC74-31B26E5B9008}" destId="{0AD8651E-2887-4BC4-B875-50FECF158230}" srcOrd="1" destOrd="0" presId="urn:microsoft.com/office/officeart/2008/layout/RadialCluster"/>
    <dgm:cxn modelId="{32D96FA8-C7D6-4B82-A8ED-DAE07AD3C8DB}" type="presParOf" srcId="{39482F49-E0CA-4064-AC74-31B26E5B9008}" destId="{2D0E2332-6F94-4C4A-8514-EB0E8E8C5325}" srcOrd="2" destOrd="0" presId="urn:microsoft.com/office/officeart/2008/layout/RadialCluster"/>
    <dgm:cxn modelId="{1C975EC9-B83C-4F89-8E98-AC3DBA9D6BE4}" type="presParOf" srcId="{39482F49-E0CA-4064-AC74-31B26E5B9008}" destId="{7208453E-7AE0-4A6C-9983-9EE71CF7F621}" srcOrd="3" destOrd="0" presId="urn:microsoft.com/office/officeart/2008/layout/RadialCluster"/>
    <dgm:cxn modelId="{AE49DE86-8382-495B-ADD9-C89BB9C66032}" type="presParOf" srcId="{39482F49-E0CA-4064-AC74-31B26E5B9008}" destId="{69C82840-8D24-4A63-A9D2-0C4BF3623EFD}" srcOrd="4" destOrd="0" presId="urn:microsoft.com/office/officeart/2008/layout/RadialCluster"/>
    <dgm:cxn modelId="{FEA19F74-DF52-4E3F-822B-FE1B2FDDCE07}" type="presParOf" srcId="{39482F49-E0CA-4064-AC74-31B26E5B9008}" destId="{55389C02-32E4-452D-85EF-24A76CF153DB}" srcOrd="5" destOrd="0" presId="urn:microsoft.com/office/officeart/2008/layout/RadialCluster"/>
    <dgm:cxn modelId="{BBF91D35-47E1-4F44-8B8E-015B794F5E12}" type="presParOf" srcId="{39482F49-E0CA-4064-AC74-31B26E5B9008}" destId="{DD658FD0-9E93-4811-A4BD-350D39B70D15}" srcOrd="6" destOrd="0" presId="urn:microsoft.com/office/officeart/2008/layout/RadialCluster"/>
    <dgm:cxn modelId="{379D2F8B-173F-4A0B-B256-AC78D995683F}" type="presParOf" srcId="{39482F49-E0CA-4064-AC74-31B26E5B9008}" destId="{79744DA2-506E-4ADD-B0DF-2856D74F1C19}" srcOrd="7" destOrd="0" presId="urn:microsoft.com/office/officeart/2008/layout/RadialCluster"/>
    <dgm:cxn modelId="{F9D36D3B-A166-4CD5-95C3-6A05C3599AAD}" type="presParOf" srcId="{39482F49-E0CA-4064-AC74-31B26E5B9008}" destId="{883BE3E6-28AB-4B2C-BB2D-F155FCFDB29C}" srcOrd="8" destOrd="0" presId="urn:microsoft.com/office/officeart/2008/layout/RadialCluster"/>
    <dgm:cxn modelId="{7DD9B641-E221-4411-85A0-7473E79C1C66}" type="presParOf" srcId="{39482F49-E0CA-4064-AC74-31B26E5B9008}" destId="{1F25C0F5-1CAD-4AB0-87D0-409187B715E8}" srcOrd="9" destOrd="0" presId="urn:microsoft.com/office/officeart/2008/layout/RadialCluster"/>
    <dgm:cxn modelId="{ED8492C8-3304-4D54-BBBB-134EA033DA16}" type="presParOf" srcId="{39482F49-E0CA-4064-AC74-31B26E5B9008}" destId="{A18D47D9-9845-4438-BFFF-CAED035A719F}" srcOrd="10" destOrd="0" presId="urn:microsoft.com/office/officeart/2008/layout/RadialCluster"/>
    <dgm:cxn modelId="{F2EDF59C-4D6B-45F8-BDF9-7344EBCACCE2}" type="presParOf" srcId="{39482F49-E0CA-4064-AC74-31B26E5B9008}" destId="{0F47646B-65E2-418F-9FB2-4906DC6102DD}" srcOrd="11" destOrd="0" presId="urn:microsoft.com/office/officeart/2008/layout/RadialCluster"/>
    <dgm:cxn modelId="{E0E40E02-5DC4-4678-85A2-445DB7021BCB}" type="presParOf" srcId="{39482F49-E0CA-4064-AC74-31B26E5B9008}" destId="{5D4AF4CE-CE3F-49D3-84BD-1C156BB26358}" srcOrd="12" destOrd="0" presId="urn:microsoft.com/office/officeart/2008/layout/RadialCluster"/>
    <dgm:cxn modelId="{69BBAE05-2105-4232-B219-B6F103EF6567}" type="presParOf" srcId="{39482F49-E0CA-4064-AC74-31B26E5B9008}" destId="{3A0D51C3-87A6-47BE-9AC1-6FA5BE4D05F1}" srcOrd="13" destOrd="0" presId="urn:microsoft.com/office/officeart/2008/layout/RadialCluster"/>
    <dgm:cxn modelId="{CCFFFD67-7736-4212-8EBF-C6A6578FCF4D}" type="presParOf" srcId="{39482F49-E0CA-4064-AC74-31B26E5B9008}" destId="{2F8CDBCF-D0AF-48A0-AC56-CA94FBCAFD62}" srcOrd="14" destOrd="0" presId="urn:microsoft.com/office/officeart/2008/layout/RadialCluster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2DA272-7609-47A4-A6EA-F2CA28ABEB55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12DFE6-2DC7-4A8A-8D71-10597B9C1EA6}">
      <dgm:prSet phldrT="[Текст]"/>
      <dgm:spPr/>
      <dgm:t>
        <a:bodyPr/>
        <a:lstStyle/>
        <a:p>
          <a:r>
            <a:rPr lang="ru-RU" b="1" dirty="0" smtClean="0"/>
            <a:t>Подготовка экспертов по оценке результатов геологоразведочных работ</a:t>
          </a:r>
          <a:endParaRPr lang="ru-RU" dirty="0"/>
        </a:p>
      </dgm:t>
    </dgm:pt>
    <dgm:pt modelId="{D0949848-D895-435D-BB42-4D7665218E13}" type="parTrans" cxnId="{869059CC-216B-4DB5-8008-08FAC6961939}">
      <dgm:prSet/>
      <dgm:spPr/>
      <dgm:t>
        <a:bodyPr/>
        <a:lstStyle/>
        <a:p>
          <a:endParaRPr lang="ru-RU"/>
        </a:p>
      </dgm:t>
    </dgm:pt>
    <dgm:pt modelId="{F5658399-1240-4FA4-AAF0-04A2F8E6CBBC}" type="sibTrans" cxnId="{869059CC-216B-4DB5-8008-08FAC6961939}">
      <dgm:prSet/>
      <dgm:spPr/>
      <dgm:t>
        <a:bodyPr/>
        <a:lstStyle/>
        <a:p>
          <a:endParaRPr lang="ru-RU"/>
        </a:p>
      </dgm:t>
    </dgm:pt>
    <dgm:pt modelId="{DCEF5513-F011-4F2A-AF7B-DE96230E99F5}">
      <dgm:prSet phldrT="[Текст]"/>
      <dgm:spPr/>
      <dgm:t>
        <a:bodyPr/>
        <a:lstStyle/>
        <a:p>
          <a:r>
            <a:rPr lang="ru-RU" b="1" dirty="0" smtClean="0"/>
            <a:t>Подготовка экспертов по оценке ресурсов и запасов ТПИ</a:t>
          </a:r>
          <a:endParaRPr lang="ru-RU" dirty="0"/>
        </a:p>
      </dgm:t>
    </dgm:pt>
    <dgm:pt modelId="{E3608D09-E824-4137-924C-FEB0509EF305}" type="parTrans" cxnId="{DBEABE99-B46E-40F3-8AD4-666B4093B1A4}">
      <dgm:prSet/>
      <dgm:spPr/>
      <dgm:t>
        <a:bodyPr/>
        <a:lstStyle/>
        <a:p>
          <a:endParaRPr lang="ru-RU"/>
        </a:p>
      </dgm:t>
    </dgm:pt>
    <dgm:pt modelId="{06188AA3-34D4-4A17-9127-85FC1DA1C455}" type="sibTrans" cxnId="{DBEABE99-B46E-40F3-8AD4-666B4093B1A4}">
      <dgm:prSet/>
      <dgm:spPr/>
      <dgm:t>
        <a:bodyPr/>
        <a:lstStyle/>
        <a:p>
          <a:endParaRPr lang="ru-RU"/>
        </a:p>
      </dgm:t>
    </dgm:pt>
    <dgm:pt modelId="{1CB1228A-FCCC-4A59-B607-DB55BBC4D5D3}">
      <dgm:prSet phldrT="[Текст]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 smtClean="0"/>
            <a:t>Подготовка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 smtClean="0"/>
            <a:t>Компетентных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 smtClean="0"/>
            <a:t>лиц и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 smtClean="0"/>
            <a:t>экспертов Комитета геологии и недропользования</a:t>
          </a:r>
          <a:endParaRPr lang="ru-RU" dirty="0"/>
        </a:p>
      </dgm:t>
    </dgm:pt>
    <dgm:pt modelId="{3F31C3F0-D27F-42F1-91ED-C16D18066A3B}" type="parTrans" cxnId="{07DC5A57-AEFF-4FAC-BCE6-9D36E9E38C6D}">
      <dgm:prSet/>
      <dgm:spPr/>
      <dgm:t>
        <a:bodyPr/>
        <a:lstStyle/>
        <a:p>
          <a:endParaRPr lang="ru-RU"/>
        </a:p>
      </dgm:t>
    </dgm:pt>
    <dgm:pt modelId="{8DD97150-30FA-49FF-8391-4EBE5A7023B5}" type="sibTrans" cxnId="{07DC5A57-AEFF-4FAC-BCE6-9D36E9E38C6D}">
      <dgm:prSet/>
      <dgm:spPr/>
      <dgm:t>
        <a:bodyPr/>
        <a:lstStyle/>
        <a:p>
          <a:endParaRPr lang="ru-RU"/>
        </a:p>
      </dgm:t>
    </dgm:pt>
    <dgm:pt modelId="{17A9811A-E8EE-48A5-9C53-5ECE2CF6D3BA}" type="pres">
      <dgm:prSet presAssocID="{E22DA272-7609-47A4-A6EA-F2CA28ABEB55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1D8FFC99-1F81-4D34-8A8F-A5743D674D0D}" type="pres">
      <dgm:prSet presAssocID="{9212DFE6-2DC7-4A8A-8D71-10597B9C1EA6}" presName="composite" presStyleCnt="0"/>
      <dgm:spPr/>
    </dgm:pt>
    <dgm:pt modelId="{2D3C8119-6E7A-458D-A7BA-C84E4D3904C6}" type="pres">
      <dgm:prSet presAssocID="{9212DFE6-2DC7-4A8A-8D71-10597B9C1EA6}" presName="LShape" presStyleLbl="alignNode1" presStyleIdx="0" presStyleCnt="5"/>
      <dgm:spPr/>
    </dgm:pt>
    <dgm:pt modelId="{52E88B71-013E-4906-8E38-1E3031B9F48C}" type="pres">
      <dgm:prSet presAssocID="{9212DFE6-2DC7-4A8A-8D71-10597B9C1EA6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D2DF58-D8E3-4925-A01F-7643CA597259}" type="pres">
      <dgm:prSet presAssocID="{9212DFE6-2DC7-4A8A-8D71-10597B9C1EA6}" presName="Triangle" presStyleLbl="alignNode1" presStyleIdx="1" presStyleCnt="5"/>
      <dgm:spPr/>
    </dgm:pt>
    <dgm:pt modelId="{911A4279-14DC-4771-8FA7-C9B1CDC179F0}" type="pres">
      <dgm:prSet presAssocID="{F5658399-1240-4FA4-AAF0-04A2F8E6CBBC}" presName="sibTrans" presStyleCnt="0"/>
      <dgm:spPr/>
    </dgm:pt>
    <dgm:pt modelId="{347406AC-C3D2-4E88-BC97-CEB5E274A4E2}" type="pres">
      <dgm:prSet presAssocID="{F5658399-1240-4FA4-AAF0-04A2F8E6CBBC}" presName="space" presStyleCnt="0"/>
      <dgm:spPr/>
    </dgm:pt>
    <dgm:pt modelId="{2A6B7482-DA50-47D4-86A2-96B80995D04B}" type="pres">
      <dgm:prSet presAssocID="{DCEF5513-F011-4F2A-AF7B-DE96230E99F5}" presName="composite" presStyleCnt="0"/>
      <dgm:spPr/>
    </dgm:pt>
    <dgm:pt modelId="{46994E9A-2400-441F-87B3-217107954E62}" type="pres">
      <dgm:prSet presAssocID="{DCEF5513-F011-4F2A-AF7B-DE96230E99F5}" presName="LShape" presStyleLbl="alignNode1" presStyleIdx="2" presStyleCnt="5"/>
      <dgm:spPr/>
    </dgm:pt>
    <dgm:pt modelId="{CB249566-1F0B-44A2-B423-D07DD64A4548}" type="pres">
      <dgm:prSet presAssocID="{DCEF5513-F011-4F2A-AF7B-DE96230E99F5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557C01-B203-44FA-B096-7EA270A9D8DC}" type="pres">
      <dgm:prSet presAssocID="{DCEF5513-F011-4F2A-AF7B-DE96230E99F5}" presName="Triangle" presStyleLbl="alignNode1" presStyleIdx="3" presStyleCnt="5"/>
      <dgm:spPr/>
    </dgm:pt>
    <dgm:pt modelId="{F09AF4E5-DBF8-4BEE-84CB-481523F7918E}" type="pres">
      <dgm:prSet presAssocID="{06188AA3-34D4-4A17-9127-85FC1DA1C455}" presName="sibTrans" presStyleCnt="0"/>
      <dgm:spPr/>
    </dgm:pt>
    <dgm:pt modelId="{6C341115-3BC2-4003-BF48-E71E6B9DD884}" type="pres">
      <dgm:prSet presAssocID="{06188AA3-34D4-4A17-9127-85FC1DA1C455}" presName="space" presStyleCnt="0"/>
      <dgm:spPr/>
    </dgm:pt>
    <dgm:pt modelId="{36586DCA-02E0-42E0-8990-33DB3C27D573}" type="pres">
      <dgm:prSet presAssocID="{1CB1228A-FCCC-4A59-B607-DB55BBC4D5D3}" presName="composite" presStyleCnt="0"/>
      <dgm:spPr/>
    </dgm:pt>
    <dgm:pt modelId="{B8E954ED-FB91-457A-8CC8-B43FE685764F}" type="pres">
      <dgm:prSet presAssocID="{1CB1228A-FCCC-4A59-B607-DB55BBC4D5D3}" presName="LShape" presStyleLbl="alignNode1" presStyleIdx="4" presStyleCnt="5"/>
      <dgm:spPr/>
    </dgm:pt>
    <dgm:pt modelId="{205986C0-18BE-4EB9-86D4-F19CE7A9C3A7}" type="pres">
      <dgm:prSet presAssocID="{1CB1228A-FCCC-4A59-B607-DB55BBC4D5D3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7DC5A57-AEFF-4FAC-BCE6-9D36E9E38C6D}" srcId="{E22DA272-7609-47A4-A6EA-F2CA28ABEB55}" destId="{1CB1228A-FCCC-4A59-B607-DB55BBC4D5D3}" srcOrd="2" destOrd="0" parTransId="{3F31C3F0-D27F-42F1-91ED-C16D18066A3B}" sibTransId="{8DD97150-30FA-49FF-8391-4EBE5A7023B5}"/>
    <dgm:cxn modelId="{3593C944-D885-429C-8534-5B766B96477F}" type="presOf" srcId="{1CB1228A-FCCC-4A59-B607-DB55BBC4D5D3}" destId="{205986C0-18BE-4EB9-86D4-F19CE7A9C3A7}" srcOrd="0" destOrd="0" presId="urn:microsoft.com/office/officeart/2009/3/layout/StepUpProcess"/>
    <dgm:cxn modelId="{869059CC-216B-4DB5-8008-08FAC6961939}" srcId="{E22DA272-7609-47A4-A6EA-F2CA28ABEB55}" destId="{9212DFE6-2DC7-4A8A-8D71-10597B9C1EA6}" srcOrd="0" destOrd="0" parTransId="{D0949848-D895-435D-BB42-4D7665218E13}" sibTransId="{F5658399-1240-4FA4-AAF0-04A2F8E6CBBC}"/>
    <dgm:cxn modelId="{45F01F30-8738-4C2F-A959-FE914315CF04}" type="presOf" srcId="{9212DFE6-2DC7-4A8A-8D71-10597B9C1EA6}" destId="{52E88B71-013E-4906-8E38-1E3031B9F48C}" srcOrd="0" destOrd="0" presId="urn:microsoft.com/office/officeart/2009/3/layout/StepUpProcess"/>
    <dgm:cxn modelId="{A12B059D-5E95-4E10-8CE1-43BB57EF6EC0}" type="presOf" srcId="{DCEF5513-F011-4F2A-AF7B-DE96230E99F5}" destId="{CB249566-1F0B-44A2-B423-D07DD64A4548}" srcOrd="0" destOrd="0" presId="urn:microsoft.com/office/officeart/2009/3/layout/StepUpProcess"/>
    <dgm:cxn modelId="{DBEABE99-B46E-40F3-8AD4-666B4093B1A4}" srcId="{E22DA272-7609-47A4-A6EA-F2CA28ABEB55}" destId="{DCEF5513-F011-4F2A-AF7B-DE96230E99F5}" srcOrd="1" destOrd="0" parTransId="{E3608D09-E824-4137-924C-FEB0509EF305}" sibTransId="{06188AA3-34D4-4A17-9127-85FC1DA1C455}"/>
    <dgm:cxn modelId="{FCBB8138-09FB-4E1E-8521-F2EDC17CF6D0}" type="presOf" srcId="{E22DA272-7609-47A4-A6EA-F2CA28ABEB55}" destId="{17A9811A-E8EE-48A5-9C53-5ECE2CF6D3BA}" srcOrd="0" destOrd="0" presId="urn:microsoft.com/office/officeart/2009/3/layout/StepUpProcess"/>
    <dgm:cxn modelId="{3B94CA81-8151-42C4-8CEC-A0868F61F22A}" type="presParOf" srcId="{17A9811A-E8EE-48A5-9C53-5ECE2CF6D3BA}" destId="{1D8FFC99-1F81-4D34-8A8F-A5743D674D0D}" srcOrd="0" destOrd="0" presId="urn:microsoft.com/office/officeart/2009/3/layout/StepUpProcess"/>
    <dgm:cxn modelId="{8028D50D-E2FF-430D-86F8-442CAC839399}" type="presParOf" srcId="{1D8FFC99-1F81-4D34-8A8F-A5743D674D0D}" destId="{2D3C8119-6E7A-458D-A7BA-C84E4D3904C6}" srcOrd="0" destOrd="0" presId="urn:microsoft.com/office/officeart/2009/3/layout/StepUpProcess"/>
    <dgm:cxn modelId="{E9835084-03AC-4D30-A977-1BB82E9064B0}" type="presParOf" srcId="{1D8FFC99-1F81-4D34-8A8F-A5743D674D0D}" destId="{52E88B71-013E-4906-8E38-1E3031B9F48C}" srcOrd="1" destOrd="0" presId="urn:microsoft.com/office/officeart/2009/3/layout/StepUpProcess"/>
    <dgm:cxn modelId="{D3B88627-C14E-426F-82F2-3D2A5991B874}" type="presParOf" srcId="{1D8FFC99-1F81-4D34-8A8F-A5743D674D0D}" destId="{7FD2DF58-D8E3-4925-A01F-7643CA597259}" srcOrd="2" destOrd="0" presId="urn:microsoft.com/office/officeart/2009/3/layout/StepUpProcess"/>
    <dgm:cxn modelId="{9DE662FC-607E-4B90-A034-7FD4D335EF22}" type="presParOf" srcId="{17A9811A-E8EE-48A5-9C53-5ECE2CF6D3BA}" destId="{911A4279-14DC-4771-8FA7-C9B1CDC179F0}" srcOrd="1" destOrd="0" presId="urn:microsoft.com/office/officeart/2009/3/layout/StepUpProcess"/>
    <dgm:cxn modelId="{814BCC41-5D49-437F-92A8-2E7CC4B449D2}" type="presParOf" srcId="{911A4279-14DC-4771-8FA7-C9B1CDC179F0}" destId="{347406AC-C3D2-4E88-BC97-CEB5E274A4E2}" srcOrd="0" destOrd="0" presId="urn:microsoft.com/office/officeart/2009/3/layout/StepUpProcess"/>
    <dgm:cxn modelId="{229DD1FE-0D7F-42C0-9D68-5EF7D8DFDC58}" type="presParOf" srcId="{17A9811A-E8EE-48A5-9C53-5ECE2CF6D3BA}" destId="{2A6B7482-DA50-47D4-86A2-96B80995D04B}" srcOrd="2" destOrd="0" presId="urn:microsoft.com/office/officeart/2009/3/layout/StepUpProcess"/>
    <dgm:cxn modelId="{EADFA959-A716-4473-8CE6-1F06C90E45EF}" type="presParOf" srcId="{2A6B7482-DA50-47D4-86A2-96B80995D04B}" destId="{46994E9A-2400-441F-87B3-217107954E62}" srcOrd="0" destOrd="0" presId="urn:microsoft.com/office/officeart/2009/3/layout/StepUpProcess"/>
    <dgm:cxn modelId="{E425B65F-3681-4E87-B61E-657B1E3CABFC}" type="presParOf" srcId="{2A6B7482-DA50-47D4-86A2-96B80995D04B}" destId="{CB249566-1F0B-44A2-B423-D07DD64A4548}" srcOrd="1" destOrd="0" presId="urn:microsoft.com/office/officeart/2009/3/layout/StepUpProcess"/>
    <dgm:cxn modelId="{9132B273-756A-4193-B8C2-ADDD3A0C5201}" type="presParOf" srcId="{2A6B7482-DA50-47D4-86A2-96B80995D04B}" destId="{81557C01-B203-44FA-B096-7EA270A9D8DC}" srcOrd="2" destOrd="0" presId="urn:microsoft.com/office/officeart/2009/3/layout/StepUpProcess"/>
    <dgm:cxn modelId="{5884D992-9BFC-425E-A9B5-BE4A0A03CA00}" type="presParOf" srcId="{17A9811A-E8EE-48A5-9C53-5ECE2CF6D3BA}" destId="{F09AF4E5-DBF8-4BEE-84CB-481523F7918E}" srcOrd="3" destOrd="0" presId="urn:microsoft.com/office/officeart/2009/3/layout/StepUpProcess"/>
    <dgm:cxn modelId="{63AA46F3-0DD7-47EF-AD97-2EA5CCDAC35B}" type="presParOf" srcId="{F09AF4E5-DBF8-4BEE-84CB-481523F7918E}" destId="{6C341115-3BC2-4003-BF48-E71E6B9DD884}" srcOrd="0" destOrd="0" presId="urn:microsoft.com/office/officeart/2009/3/layout/StepUpProcess"/>
    <dgm:cxn modelId="{AE188316-9F48-4360-97B6-251C25AC5A3F}" type="presParOf" srcId="{17A9811A-E8EE-48A5-9C53-5ECE2CF6D3BA}" destId="{36586DCA-02E0-42E0-8990-33DB3C27D573}" srcOrd="4" destOrd="0" presId="urn:microsoft.com/office/officeart/2009/3/layout/StepUpProcess"/>
    <dgm:cxn modelId="{B6BCC097-BEE4-4693-8D75-CE0E1A2A07D6}" type="presParOf" srcId="{36586DCA-02E0-42E0-8990-33DB3C27D573}" destId="{B8E954ED-FB91-457A-8CC8-B43FE685764F}" srcOrd="0" destOrd="0" presId="urn:microsoft.com/office/officeart/2009/3/layout/StepUpProcess"/>
    <dgm:cxn modelId="{7B67D016-9326-461B-AC09-78798820F32C}" type="presParOf" srcId="{36586DCA-02E0-42E0-8990-33DB3C27D573}" destId="{205986C0-18BE-4EB9-86D4-F19CE7A9C3A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992A77-8E58-48BF-8934-A4A3AA3EF268}">
      <dsp:nvSpPr>
        <dsp:cNvPr id="0" name=""/>
        <dsp:cNvSpPr/>
      </dsp:nvSpPr>
      <dsp:spPr>
        <a:xfrm>
          <a:off x="2084124" y="1311976"/>
          <a:ext cx="1450560" cy="725280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smtClean="0">
              <a:solidFill>
                <a:schemeClr val="tx2">
                  <a:lumMod val="75000"/>
                </a:schemeClr>
              </a:solidFill>
            </a:rPr>
            <a:t> </a:t>
          </a:r>
          <a:endParaRPr lang="ru-RU" sz="34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119529" y="1347381"/>
        <a:ext cx="1379750" cy="654470"/>
      </dsp:txXfrm>
    </dsp:sp>
    <dsp:sp modelId="{0AD8651E-2887-4BC4-B875-50FECF158230}">
      <dsp:nvSpPr>
        <dsp:cNvPr id="0" name=""/>
        <dsp:cNvSpPr/>
      </dsp:nvSpPr>
      <dsp:spPr>
        <a:xfrm rot="16364975">
          <a:off x="2554971" y="1026758"/>
          <a:ext cx="57109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1093" y="0"/>
              </a:lnTo>
            </a:path>
          </a:pathLst>
        </a:custGeom>
        <a:noFill/>
        <a:ln w="25400" cap="flat" cmpd="sng" algn="ctr">
          <a:solidFill>
            <a:srgbClr val="0070C0"/>
          </a:solidFill>
          <a:prstDash val="solid"/>
          <a:headEnd type="stealth"/>
          <a:tailEnd type="stealt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0E2332-6F94-4C4A-8514-EB0E8E8C5325}">
      <dsp:nvSpPr>
        <dsp:cNvPr id="0" name=""/>
        <dsp:cNvSpPr/>
      </dsp:nvSpPr>
      <dsp:spPr>
        <a:xfrm>
          <a:off x="2390457" y="55905"/>
          <a:ext cx="960445" cy="685635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tx2">
                  <a:lumMod val="75000"/>
                </a:schemeClr>
              </a:solidFill>
            </a:rPr>
            <a:t>АГМП</a:t>
          </a:r>
          <a:endParaRPr lang="ru-RU" sz="13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423927" y="89375"/>
        <a:ext cx="893505" cy="618695"/>
      </dsp:txXfrm>
    </dsp:sp>
    <dsp:sp modelId="{7208453E-7AE0-4A6C-9983-9EE71CF7F621}">
      <dsp:nvSpPr>
        <dsp:cNvPr id="0" name=""/>
        <dsp:cNvSpPr/>
      </dsp:nvSpPr>
      <dsp:spPr>
        <a:xfrm rot="19575499">
          <a:off x="3342344" y="1279134"/>
          <a:ext cx="11825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8254" y="0"/>
              </a:lnTo>
            </a:path>
          </a:pathLst>
        </a:custGeom>
        <a:noFill/>
        <a:ln w="25400" cap="flat" cmpd="sng" algn="ctr">
          <a:solidFill>
            <a:srgbClr val="0070C0"/>
          </a:solidFill>
          <a:prstDash val="solid"/>
          <a:headEnd type="stealth"/>
          <a:tailEnd type="stealt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82840-8D24-4A63-A9D2-0C4BF3623EFD}">
      <dsp:nvSpPr>
        <dsp:cNvPr id="0" name=""/>
        <dsp:cNvSpPr/>
      </dsp:nvSpPr>
      <dsp:spPr>
        <a:xfrm>
          <a:off x="3430675" y="560656"/>
          <a:ext cx="1066376" cy="685635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err="1" smtClean="0">
              <a:solidFill>
                <a:schemeClr val="tx2">
                  <a:lumMod val="75000"/>
                </a:schemeClr>
              </a:solidFill>
            </a:rPr>
            <a:t>Казгеология</a:t>
          </a:r>
          <a:endParaRPr lang="ru-RU" sz="13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464145" y="594126"/>
        <a:ext cx="999436" cy="618695"/>
      </dsp:txXfrm>
    </dsp:sp>
    <dsp:sp modelId="{55389C02-32E4-452D-85EF-24A76CF153DB}">
      <dsp:nvSpPr>
        <dsp:cNvPr id="0" name=""/>
        <dsp:cNvSpPr/>
      </dsp:nvSpPr>
      <dsp:spPr>
        <a:xfrm rot="965987">
          <a:off x="3530201" y="1915652"/>
          <a:ext cx="22860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8607" y="0"/>
              </a:lnTo>
            </a:path>
          </a:pathLst>
        </a:custGeom>
        <a:noFill/>
        <a:ln w="25400" cap="flat" cmpd="sng" algn="ctr">
          <a:solidFill>
            <a:srgbClr val="0070C0"/>
          </a:solidFill>
          <a:prstDash val="solid"/>
          <a:headEnd type="stealth"/>
          <a:tailEnd type="stealt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658FD0-9E93-4811-A4BD-350D39B70D15}">
      <dsp:nvSpPr>
        <dsp:cNvPr id="0" name=""/>
        <dsp:cNvSpPr/>
      </dsp:nvSpPr>
      <dsp:spPr>
        <a:xfrm>
          <a:off x="3754326" y="1742895"/>
          <a:ext cx="958752" cy="685635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tx2">
                  <a:lumMod val="75000"/>
                </a:schemeClr>
              </a:solidFill>
            </a:rPr>
            <a:t>ПОНЭН</a:t>
          </a:r>
          <a:endParaRPr lang="ru-RU" sz="13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787796" y="1776365"/>
        <a:ext cx="891812" cy="618695"/>
      </dsp:txXfrm>
    </dsp:sp>
    <dsp:sp modelId="{79744DA2-506E-4ADD-B0DF-2856D74F1C19}">
      <dsp:nvSpPr>
        <dsp:cNvPr id="0" name=""/>
        <dsp:cNvSpPr/>
      </dsp:nvSpPr>
      <dsp:spPr>
        <a:xfrm rot="3829164">
          <a:off x="2784163" y="2364117"/>
          <a:ext cx="72845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28454" y="0"/>
              </a:lnTo>
            </a:path>
          </a:pathLst>
        </a:custGeom>
        <a:noFill/>
        <a:ln w="19050" cap="flat" cmpd="sng" algn="ctr">
          <a:solidFill>
            <a:schemeClr val="bg1">
              <a:lumMod val="50000"/>
            </a:schemeClr>
          </a:solidFill>
          <a:prstDash val="solid"/>
          <a:headEnd type="stealth"/>
          <a:tailEnd type="stealt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3BE3E6-28AB-4B2C-BB2D-F155FCFDB29C}">
      <dsp:nvSpPr>
        <dsp:cNvPr id="0" name=""/>
        <dsp:cNvSpPr/>
      </dsp:nvSpPr>
      <dsp:spPr>
        <a:xfrm>
          <a:off x="3038002" y="2690977"/>
          <a:ext cx="879259" cy="685635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2">
                  <a:lumMod val="75000"/>
                </a:schemeClr>
              </a:solidFill>
            </a:rPr>
            <a:t>KASE</a:t>
          </a:r>
          <a:endParaRPr lang="ru-RU" sz="13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071472" y="2724447"/>
        <a:ext cx="812319" cy="618695"/>
      </dsp:txXfrm>
    </dsp:sp>
    <dsp:sp modelId="{1F25C0F5-1CAD-4AB0-87D0-409187B715E8}">
      <dsp:nvSpPr>
        <dsp:cNvPr id="0" name=""/>
        <dsp:cNvSpPr/>
      </dsp:nvSpPr>
      <dsp:spPr>
        <a:xfrm rot="6709706">
          <a:off x="2181120" y="2364117"/>
          <a:ext cx="70421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04212" y="0"/>
              </a:lnTo>
            </a:path>
          </a:pathLst>
        </a:custGeom>
        <a:noFill/>
        <a:ln w="25400" cap="flat" cmpd="sng" algn="ctr">
          <a:solidFill>
            <a:srgbClr val="0070C0"/>
          </a:solidFill>
          <a:prstDash val="solid"/>
          <a:headEnd type="stealth"/>
          <a:tailEnd type="stealt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8D47D9-9845-4438-BFFF-CAED035A719F}">
      <dsp:nvSpPr>
        <dsp:cNvPr id="0" name=""/>
        <dsp:cNvSpPr/>
      </dsp:nvSpPr>
      <dsp:spPr>
        <a:xfrm>
          <a:off x="1829027" y="2690977"/>
          <a:ext cx="871923" cy="685635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tx2">
                  <a:lumMod val="75000"/>
                </a:schemeClr>
              </a:solidFill>
            </a:rPr>
            <a:t>АПГО</a:t>
          </a:r>
          <a:endParaRPr lang="ru-RU" sz="13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862497" y="2724447"/>
        <a:ext cx="804983" cy="618695"/>
      </dsp:txXfrm>
    </dsp:sp>
    <dsp:sp modelId="{0F47646B-65E2-418F-9FB2-4906DC6102DD}">
      <dsp:nvSpPr>
        <dsp:cNvPr id="0" name=""/>
        <dsp:cNvSpPr/>
      </dsp:nvSpPr>
      <dsp:spPr>
        <a:xfrm rot="20335566">
          <a:off x="2082637" y="1946105"/>
          <a:ext cx="4446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4463" y="0"/>
              </a:lnTo>
            </a:path>
          </a:pathLst>
        </a:custGeom>
        <a:noFill/>
        <a:ln w="25400" cap="flat" cmpd="sng" algn="ctr">
          <a:solidFill>
            <a:srgbClr val="0070C0"/>
          </a:solidFill>
          <a:prstDash val="solid"/>
          <a:headEnd type="stealth"/>
          <a:tailEnd type="stealt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4AF4CE-CE3F-49D3-84BD-1C156BB26358}">
      <dsp:nvSpPr>
        <dsp:cNvPr id="0" name=""/>
        <dsp:cNvSpPr/>
      </dsp:nvSpPr>
      <dsp:spPr>
        <a:xfrm>
          <a:off x="1108945" y="1791177"/>
          <a:ext cx="1016667" cy="685635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err="1" smtClean="0">
              <a:solidFill>
                <a:srgbClr val="002060"/>
              </a:solidFill>
            </a:rPr>
            <a:t>Micromain</a:t>
          </a:r>
          <a:endParaRPr lang="ru-RU" sz="1100" b="1" kern="1200" dirty="0">
            <a:solidFill>
              <a:srgbClr val="002060"/>
            </a:solidFill>
          </a:endParaRPr>
        </a:p>
      </dsp:txBody>
      <dsp:txXfrm>
        <a:off x="1142415" y="1824647"/>
        <a:ext cx="949727" cy="618695"/>
      </dsp:txXfrm>
    </dsp:sp>
    <dsp:sp modelId="{3A0D51C3-87A6-47BE-9AC1-6FA5BE4D05F1}">
      <dsp:nvSpPr>
        <dsp:cNvPr id="0" name=""/>
        <dsp:cNvSpPr/>
      </dsp:nvSpPr>
      <dsp:spPr>
        <a:xfrm rot="12778024">
          <a:off x="2107474" y="1269719"/>
          <a:ext cx="1553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5314" y="0"/>
              </a:lnTo>
            </a:path>
          </a:pathLst>
        </a:custGeom>
        <a:noFill/>
        <a:ln w="19050" cap="flat" cmpd="sng" algn="ctr">
          <a:solidFill>
            <a:schemeClr val="bg1">
              <a:lumMod val="50000"/>
            </a:schemeClr>
          </a:solidFill>
          <a:prstDash val="solid"/>
          <a:headEnd type="stealth"/>
          <a:tailEnd type="stealt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8CDBCF-D0AF-48A0-AC56-CA94FBCAFD62}">
      <dsp:nvSpPr>
        <dsp:cNvPr id="0" name=""/>
        <dsp:cNvSpPr/>
      </dsp:nvSpPr>
      <dsp:spPr>
        <a:xfrm>
          <a:off x="1068391" y="543618"/>
          <a:ext cx="1051587" cy="685635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002060"/>
              </a:solidFill>
            </a:rPr>
            <a:t>Новый </a:t>
          </a:r>
          <a:r>
            <a:rPr lang="ru-RU" sz="1100" b="1" kern="1200" dirty="0" smtClean="0">
              <a:solidFill>
                <a:srgbClr val="002060"/>
              </a:solidFill>
            </a:rPr>
            <a:t>Партнер</a:t>
          </a:r>
          <a:endParaRPr lang="ru-RU" sz="1100" b="1" kern="1200" dirty="0">
            <a:solidFill>
              <a:srgbClr val="002060"/>
            </a:solidFill>
          </a:endParaRPr>
        </a:p>
      </dsp:txBody>
      <dsp:txXfrm>
        <a:off x="1101861" y="577088"/>
        <a:ext cx="984647" cy="6186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3C8119-6E7A-458D-A7BA-C84E4D3904C6}">
      <dsp:nvSpPr>
        <dsp:cNvPr id="0" name=""/>
        <dsp:cNvSpPr/>
      </dsp:nvSpPr>
      <dsp:spPr>
        <a:xfrm rot="5400000">
          <a:off x="590372" y="923523"/>
          <a:ext cx="1593577" cy="265167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E88B71-013E-4906-8E38-1E3031B9F48C}">
      <dsp:nvSpPr>
        <dsp:cNvPr id="0" name=""/>
        <dsp:cNvSpPr/>
      </dsp:nvSpPr>
      <dsp:spPr>
        <a:xfrm>
          <a:off x="324364" y="1715803"/>
          <a:ext cx="2393949" cy="20984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Подготовка экспертов по оценке результатов геологоразведочных работ</a:t>
          </a:r>
          <a:endParaRPr lang="ru-RU" sz="1900" kern="1200" dirty="0"/>
        </a:p>
      </dsp:txBody>
      <dsp:txXfrm>
        <a:off x="324364" y="1715803"/>
        <a:ext cx="2393949" cy="2098436"/>
      </dsp:txXfrm>
    </dsp:sp>
    <dsp:sp modelId="{7FD2DF58-D8E3-4925-A01F-7643CA597259}">
      <dsp:nvSpPr>
        <dsp:cNvPr id="0" name=""/>
        <dsp:cNvSpPr/>
      </dsp:nvSpPr>
      <dsp:spPr>
        <a:xfrm>
          <a:off x="2266625" y="728304"/>
          <a:ext cx="451688" cy="451688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994E9A-2400-441F-87B3-217107954E62}">
      <dsp:nvSpPr>
        <dsp:cNvPr id="0" name=""/>
        <dsp:cNvSpPr/>
      </dsp:nvSpPr>
      <dsp:spPr>
        <a:xfrm rot="5400000">
          <a:off x="3521034" y="198328"/>
          <a:ext cx="1593577" cy="265167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249566-1F0B-44A2-B423-D07DD64A4548}">
      <dsp:nvSpPr>
        <dsp:cNvPr id="0" name=""/>
        <dsp:cNvSpPr/>
      </dsp:nvSpPr>
      <dsp:spPr>
        <a:xfrm>
          <a:off x="3255026" y="990608"/>
          <a:ext cx="2393949" cy="20984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Подготовка экспертов по оценке ресурсов и запасов ТПИ</a:t>
          </a:r>
          <a:endParaRPr lang="ru-RU" sz="1900" kern="1200" dirty="0"/>
        </a:p>
      </dsp:txBody>
      <dsp:txXfrm>
        <a:off x="3255026" y="990608"/>
        <a:ext cx="2393949" cy="2098436"/>
      </dsp:txXfrm>
    </dsp:sp>
    <dsp:sp modelId="{81557C01-B203-44FA-B096-7EA270A9D8DC}">
      <dsp:nvSpPr>
        <dsp:cNvPr id="0" name=""/>
        <dsp:cNvSpPr/>
      </dsp:nvSpPr>
      <dsp:spPr>
        <a:xfrm>
          <a:off x="5197287" y="3109"/>
          <a:ext cx="451688" cy="451688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E954ED-FB91-457A-8CC8-B43FE685764F}">
      <dsp:nvSpPr>
        <dsp:cNvPr id="0" name=""/>
        <dsp:cNvSpPr/>
      </dsp:nvSpPr>
      <dsp:spPr>
        <a:xfrm rot="5400000">
          <a:off x="6451695" y="-526866"/>
          <a:ext cx="1593577" cy="265167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5986C0-18BE-4EB9-86D4-F19CE7A9C3A7}">
      <dsp:nvSpPr>
        <dsp:cNvPr id="0" name=""/>
        <dsp:cNvSpPr/>
      </dsp:nvSpPr>
      <dsp:spPr>
        <a:xfrm>
          <a:off x="6185687" y="265413"/>
          <a:ext cx="2393949" cy="20984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900" b="1" kern="1200" dirty="0" smtClean="0"/>
            <a:t>Подготовка </a:t>
          </a:r>
        </a:p>
        <a:p>
          <a:pPr lvl="0" algn="l" defTabSz="8445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900" b="1" kern="1200" dirty="0" smtClean="0"/>
            <a:t>Компетентных </a:t>
          </a:r>
        </a:p>
        <a:p>
          <a:pPr lvl="0" algn="l" defTabSz="8445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900" b="1" kern="1200" dirty="0" smtClean="0"/>
            <a:t>лиц и</a:t>
          </a:r>
        </a:p>
        <a:p>
          <a:pPr lvl="0" algn="l" defTabSz="8445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900" b="1" kern="1200" dirty="0" smtClean="0"/>
            <a:t>экспертов Комитета геологии и недропользования</a:t>
          </a:r>
          <a:endParaRPr lang="ru-RU" sz="1900" kern="1200" dirty="0"/>
        </a:p>
      </dsp:txBody>
      <dsp:txXfrm>
        <a:off x="6185687" y="265413"/>
        <a:ext cx="2393949" cy="20984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750F6C-0991-4C83-A4A3-36085E57184D}" type="datetimeFigureOut">
              <a:rPr lang="ru-RU" smtClean="0"/>
              <a:t>23.06.2016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32796-C12C-4457-88DB-58CBDAD04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7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504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47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885448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47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885448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6D5F-A6B7-4EC1-9D7F-1DAEB29E7375}" type="datetimeFigureOut">
              <a:rPr lang="ru-RU" smtClean="0"/>
              <a:t>23.06.2016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7248-CF94-47A2-AEB6-C303FCF0E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949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6D5F-A6B7-4EC1-9D7F-1DAEB29E7375}" type="datetimeFigureOut">
              <a:rPr lang="ru-RU" smtClean="0"/>
              <a:t>23.06.2016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7248-CF94-47A2-AEB6-C303FCF0E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548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6D5F-A6B7-4EC1-9D7F-1DAEB29E7375}" type="datetimeFigureOut">
              <a:rPr lang="ru-RU" smtClean="0"/>
              <a:t>23.06.2016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7248-CF94-47A2-AEB6-C303FCF0E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22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6D5F-A6B7-4EC1-9D7F-1DAEB29E7375}" type="datetimeFigureOut">
              <a:rPr lang="ru-RU" smtClean="0"/>
              <a:t>23.06.2016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7248-CF94-47A2-AEB6-C303FCF0E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638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6D5F-A6B7-4EC1-9D7F-1DAEB29E7375}" type="datetimeFigureOut">
              <a:rPr lang="ru-RU" smtClean="0"/>
              <a:t>23.06.2016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7248-CF94-47A2-AEB6-C303FCF0E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794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6D5F-A6B7-4EC1-9D7F-1DAEB29E7375}" type="datetimeFigureOut">
              <a:rPr lang="ru-RU" smtClean="0"/>
              <a:t>23.06.2016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7248-CF94-47A2-AEB6-C303FCF0E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226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6D5F-A6B7-4EC1-9D7F-1DAEB29E7375}" type="datetimeFigureOut">
              <a:rPr lang="ru-RU" smtClean="0"/>
              <a:t>23.06.2016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7248-CF94-47A2-AEB6-C303FCF0E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080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6D5F-A6B7-4EC1-9D7F-1DAEB29E7375}" type="datetimeFigureOut">
              <a:rPr lang="ru-RU" smtClean="0"/>
              <a:t>23.06.2016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7248-CF94-47A2-AEB6-C303FCF0E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813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6D5F-A6B7-4EC1-9D7F-1DAEB29E7375}" type="datetimeFigureOut">
              <a:rPr lang="ru-RU" smtClean="0"/>
              <a:t>23.06.2016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7248-CF94-47A2-AEB6-C303FCF0E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55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6D5F-A6B7-4EC1-9D7F-1DAEB29E7375}" type="datetimeFigureOut">
              <a:rPr lang="ru-RU" smtClean="0"/>
              <a:t>23.06.2016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7248-CF94-47A2-AEB6-C303FCF0E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720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6D5F-A6B7-4EC1-9D7F-1DAEB29E7375}" type="datetimeFigureOut">
              <a:rPr lang="ru-RU" smtClean="0"/>
              <a:t>23.06.2016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7248-CF94-47A2-AEB6-C303FCF0E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82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86D5F-A6B7-4EC1-9D7F-1DAEB29E7375}" type="datetimeFigureOut">
              <a:rPr lang="ru-RU" smtClean="0"/>
              <a:t>23.06.2016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97248-CF94-47A2-AEB6-C303FCF0E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656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e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18" Type="http://schemas.openxmlformats.org/officeDocument/2006/relationships/image" Target="../media/image19.jpeg"/><Relationship Id="rId26" Type="http://schemas.openxmlformats.org/officeDocument/2006/relationships/image" Target="../media/image27.jpeg"/><Relationship Id="rId3" Type="http://schemas.openxmlformats.org/officeDocument/2006/relationships/image" Target="../media/image4.jpg"/><Relationship Id="rId21" Type="http://schemas.openxmlformats.org/officeDocument/2006/relationships/image" Target="../media/image22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17" Type="http://schemas.openxmlformats.org/officeDocument/2006/relationships/image" Target="../media/image18.gif"/><Relationship Id="rId25" Type="http://schemas.openxmlformats.org/officeDocument/2006/relationships/image" Target="../media/image26.gif"/><Relationship Id="rId2" Type="http://schemas.openxmlformats.org/officeDocument/2006/relationships/image" Target="../media/image3.emf"/><Relationship Id="rId16" Type="http://schemas.openxmlformats.org/officeDocument/2006/relationships/image" Target="../media/image17.jpe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24" Type="http://schemas.openxmlformats.org/officeDocument/2006/relationships/image" Target="../media/image25.jpeg"/><Relationship Id="rId5" Type="http://schemas.openxmlformats.org/officeDocument/2006/relationships/image" Target="../media/image6.jpeg"/><Relationship Id="rId15" Type="http://schemas.openxmlformats.org/officeDocument/2006/relationships/image" Target="../media/image16.jpeg"/><Relationship Id="rId23" Type="http://schemas.openxmlformats.org/officeDocument/2006/relationships/image" Target="../media/image24.jpeg"/><Relationship Id="rId10" Type="http://schemas.openxmlformats.org/officeDocument/2006/relationships/image" Target="../media/image11.jpeg"/><Relationship Id="rId19" Type="http://schemas.openxmlformats.org/officeDocument/2006/relationships/image" Target="../media/image20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image" Target="../media/image15.jpeg"/><Relationship Id="rId22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1"/>
          <p:cNvSpPr/>
          <p:nvPr/>
        </p:nvSpPr>
        <p:spPr>
          <a:xfrm>
            <a:off x="1461960" y="88920"/>
            <a:ext cx="7373880" cy="517680"/>
          </a:xfrm>
          <a:custGeom>
            <a:avLst/>
            <a:gdLst/>
            <a:ahLst/>
            <a:cxnLst/>
            <a:rect l="l" t="t" r="r" b="b"/>
            <a:pathLst>
              <a:path w="7374255" h="518159">
                <a:moveTo>
                  <a:pt x="0" y="517728"/>
                </a:moveTo>
                <a:lnTo>
                  <a:pt x="7374001" y="517728"/>
                </a:lnTo>
                <a:lnTo>
                  <a:pt x="7374001" y="0"/>
                </a:lnTo>
                <a:lnTo>
                  <a:pt x="0" y="0"/>
                </a:lnTo>
                <a:lnTo>
                  <a:pt x="0" y="517728"/>
                </a:lnTo>
                <a:close/>
              </a:path>
            </a:pathLst>
          </a:custGeom>
          <a:solidFill>
            <a:srgbClr val="4F81B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7"/>
          <p:cNvSpPr/>
          <p:nvPr/>
        </p:nvSpPr>
        <p:spPr>
          <a:xfrm>
            <a:off x="619200" y="22320"/>
            <a:ext cx="650520" cy="65052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Прямоугольник 1"/>
          <p:cNvSpPr/>
          <p:nvPr/>
        </p:nvSpPr>
        <p:spPr>
          <a:xfrm>
            <a:off x="2196210" y="193690"/>
            <a:ext cx="59053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600">
              <a:lnSpc>
                <a:spcPct val="100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МИНИСТЕРСТВО ПО </a:t>
            </a:r>
            <a:r>
              <a:rPr lang="ru-RU" sz="1400" b="0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ИНВЕСТИЦИЯМ 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 </a:t>
            </a:r>
            <a:r>
              <a:rPr lang="ru-RU" sz="1400" b="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РАЗВИТИЮ </a:t>
            </a:r>
            <a:r>
              <a:rPr lang="ru-RU" sz="1400" b="0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РЕСПУБЛИКИ</a:t>
            </a:r>
            <a:r>
              <a:rPr lang="ru-RU" sz="1400" b="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400" b="0" strike="noStrike" spc="-12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КАЗАХСТАН</a:t>
            </a:r>
            <a:endParaRPr lang="ru-RU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1772816"/>
            <a:ext cx="7731996" cy="1914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2000" dirty="0" smtClean="0">
                <a:solidFill>
                  <a:schemeClr val="tx2"/>
                </a:solidFill>
                <a:latin typeface="Arial Black" pitchFamily="34" charset="0"/>
              </a:rPr>
              <a:t>Круглый стол </a:t>
            </a:r>
            <a:r>
              <a:rPr lang="ru-RU" sz="2000" dirty="0">
                <a:solidFill>
                  <a:schemeClr val="tx2"/>
                </a:solidFill>
                <a:latin typeface="Arial Black" pitchFamily="34" charset="0"/>
              </a:rPr>
              <a:t>на тему: </a:t>
            </a:r>
            <a:r>
              <a:rPr lang="ru-RU" sz="2000" dirty="0" smtClean="0">
                <a:solidFill>
                  <a:schemeClr val="tx2"/>
                </a:solidFill>
                <a:latin typeface="Arial Black" pitchFamily="34" charset="0"/>
              </a:rPr>
              <a:t>«</a:t>
            </a:r>
            <a:r>
              <a:rPr lang="ru-RU" sz="2000" dirty="0">
                <a:solidFill>
                  <a:schemeClr val="tx2"/>
                </a:solidFill>
                <a:latin typeface="Arial Black" pitchFamily="34" charset="0"/>
              </a:rPr>
              <a:t>О ходе исполнения 74 и 75 шагов «Плана Нации – 100 шагов» и исполнении рекомендаций Парламентских слушаний по вопросу «Проблемы и перспективы развития нефтегазового сектора Казахстана»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4001288"/>
            <a:ext cx="81995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/>
              <a:t>Председатель </a:t>
            </a:r>
            <a:r>
              <a:rPr lang="ru-RU" b="1" dirty="0"/>
              <a:t>Комитета </a:t>
            </a:r>
            <a:r>
              <a:rPr lang="ru-RU" b="1" dirty="0" smtClean="0"/>
              <a:t>геологии</a:t>
            </a:r>
          </a:p>
          <a:p>
            <a:pPr lvl="0" algn="ctr"/>
            <a:r>
              <a:rPr lang="ru-RU" b="1" dirty="0" smtClean="0"/>
              <a:t>и </a:t>
            </a:r>
            <a:r>
              <a:rPr lang="ru-RU" b="1" dirty="0"/>
              <a:t>недропользования МИР РК </a:t>
            </a:r>
            <a:r>
              <a:rPr lang="ru-RU" b="1" dirty="0" smtClean="0"/>
              <a:t>Нурабаев </a:t>
            </a:r>
            <a:r>
              <a:rPr lang="ru-RU" b="1" dirty="0"/>
              <a:t>Б.К.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44398" y="6453336"/>
            <a:ext cx="81995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>
                <a:solidFill>
                  <a:srgbClr val="292934"/>
                </a:solidFill>
              </a:rPr>
              <a:t>г. Астана – июнь 2016 г.</a:t>
            </a:r>
          </a:p>
        </p:txBody>
      </p:sp>
    </p:spTree>
    <p:extLst>
      <p:ext uri="{BB962C8B-B14F-4D97-AF65-F5344CB8AC3E}">
        <p14:creationId xmlns:p14="http://schemas.microsoft.com/office/powerpoint/2010/main" val="200581611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03188" y="5301208"/>
            <a:ext cx="86439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400"/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Согласно требованиям </a:t>
            </a:r>
            <a:r>
              <a:rPr lang="en-US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CRIRSCO </a:t>
            </a:r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Ассоциация </a:t>
            </a:r>
            <a:r>
              <a:rPr lang="en-US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KAZRC </a:t>
            </a:r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ПОНЭН являются негосударственными саморегулируемыми некоммерческими организациями, основанными на добровольном членстве</a:t>
            </a:r>
            <a:r>
              <a:rPr lang="en-US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Их деятельность должна соответствовать принципам </a:t>
            </a:r>
            <a:r>
              <a:rPr lang="en-US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CRIRSCO.</a:t>
            </a:r>
            <a:endParaRPr lang="en-US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1964201323"/>
              </p:ext>
            </p:extLst>
          </p:nvPr>
        </p:nvGraphicFramePr>
        <p:xfrm>
          <a:off x="3059835" y="1602052"/>
          <a:ext cx="5713663" cy="3411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" name="Picture 13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2863453"/>
            <a:ext cx="1684996" cy="744331"/>
          </a:xfrm>
          <a:prstGeom prst="rect">
            <a:avLst/>
          </a:prstGeom>
          <a:solidFill>
            <a:schemeClr val="bg1">
              <a:lumMod val="65000"/>
            </a:schemeClr>
          </a:solidFill>
          <a:ln w="15875">
            <a:solidFill>
              <a:schemeClr val="bg1">
                <a:lumMod val="50000"/>
              </a:schemeClr>
            </a:solidFill>
          </a:ln>
        </p:spPr>
      </p:pic>
      <p:cxnSp>
        <p:nvCxnSpPr>
          <p:cNvPr id="14" name="Прямая со стрелкой 13"/>
          <p:cNvCxnSpPr>
            <a:stCxn id="13" idx="3"/>
            <a:endCxn id="12" idx="1"/>
          </p:cNvCxnSpPr>
          <p:nvPr/>
        </p:nvCxnSpPr>
        <p:spPr bwMode="auto">
          <a:xfrm>
            <a:off x="1970716" y="3235619"/>
            <a:ext cx="1089119" cy="71995"/>
          </a:xfrm>
          <a:prstGeom prst="straightConnector1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 w="22225" cap="flat" cmpd="sng" algn="ctr">
            <a:solidFill>
              <a:srgbClr val="0033CC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7" name="Прямоугольник 16"/>
          <p:cNvSpPr/>
          <p:nvPr/>
        </p:nvSpPr>
        <p:spPr>
          <a:xfrm>
            <a:off x="2267744" y="334638"/>
            <a:ext cx="64087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ru-RU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Казахстанский кодекс публичной отчетности о результатах геологоразведочных работ, минеральных ресурсах и минеральных запасах. </a:t>
            </a:r>
            <a:endParaRPr lang="en-US" b="1" dirty="0" smtClean="0">
              <a:solidFill>
                <a:prstClr val="black">
                  <a:lumMod val="85000"/>
                  <a:lumOff val="15000"/>
                </a:prstClr>
              </a:solidFill>
              <a:latin typeface="Arial" pitchFamily="34" charset="0"/>
              <a:cs typeface="Arial" pitchFamily="34" charset="0"/>
            </a:endParaRPr>
          </a:p>
          <a:p>
            <a:pPr defTabSz="914400"/>
            <a:r>
              <a:rPr lang="ru-RU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Ассоциация </a:t>
            </a:r>
            <a:r>
              <a:rPr lang="en-US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KAZRC </a:t>
            </a:r>
            <a:r>
              <a:rPr lang="ru-RU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ПОНЭН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1" dirty="0" smtClean="0">
              <a:solidFill>
                <a:prstClr val="black">
                  <a:lumMod val="85000"/>
                  <a:lumOff val="1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467546" y="438263"/>
            <a:ext cx="1584176" cy="993074"/>
            <a:chOff x="2643200" y="2143149"/>
            <a:chExt cx="2369529" cy="1184764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2643200" y="2143149"/>
              <a:ext cx="2369529" cy="1184764"/>
            </a:xfrm>
            <a:prstGeom prst="roundRect">
              <a:avLst/>
            </a:prstGeom>
            <a:blipFill rotWithShape="0">
              <a:blip r:embed="rId9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Скругленный прямоугольник 4"/>
            <p:cNvSpPr/>
            <p:nvPr/>
          </p:nvSpPr>
          <p:spPr>
            <a:xfrm>
              <a:off x="2701035" y="2200984"/>
              <a:ext cx="2253859" cy="10690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600" b="1" dirty="0" smtClean="0">
                  <a:solidFill>
                    <a:srgbClr val="1F497D">
                      <a:lumMod val="75000"/>
                    </a:srgbClr>
                  </a:solidFill>
                </a:rPr>
                <a:t> </a:t>
              </a:r>
              <a:endParaRPr lang="ru-RU" sz="3600" b="1" dirty="0">
                <a:solidFill>
                  <a:srgbClr val="1F497D">
                    <a:lumMod val="75000"/>
                  </a:srgbClr>
                </a:solidFill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7993069" y="6536377"/>
            <a:ext cx="1150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Слайд 9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246842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43961014"/>
              </p:ext>
            </p:extLst>
          </p:nvPr>
        </p:nvGraphicFramePr>
        <p:xfrm>
          <a:off x="251520" y="2132856"/>
          <a:ext cx="8640960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47864" y="1696991"/>
            <a:ext cx="25922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Центры обучения</a:t>
            </a:r>
          </a:p>
          <a:p>
            <a:pPr defTabSz="914400"/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 </a:t>
            </a:r>
          </a:p>
          <a:p>
            <a:pPr defTabSz="914400"/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профильных ВУЗах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3604" y="2527987"/>
            <a:ext cx="2010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Центры обучения</a:t>
            </a:r>
          </a:p>
          <a:p>
            <a:pPr defTabSz="914400"/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 </a:t>
            </a:r>
          </a:p>
          <a:p>
            <a:pPr defTabSz="914400"/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профильных ВУЗах  </a:t>
            </a:r>
            <a:endParaRPr lang="ru-RU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121762"/>
            <a:ext cx="8856984" cy="64294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ru-RU" sz="2400" b="1" dirty="0" smtClean="0">
              <a:solidFill>
                <a:srgbClr val="FFCC00"/>
              </a:solidFill>
            </a:endParaRPr>
          </a:p>
          <a:p>
            <a:pPr algn="ctr" defTabSz="914400"/>
            <a:r>
              <a:rPr lang="ru-RU" sz="2400" b="1" dirty="0" smtClean="0">
                <a:solidFill>
                  <a:schemeClr val="bg1"/>
                </a:solidFill>
              </a:rPr>
              <a:t>Обучение </a:t>
            </a:r>
            <a:r>
              <a:rPr lang="ru-RU" sz="2400" b="1" dirty="0">
                <a:solidFill>
                  <a:schemeClr val="bg1"/>
                </a:solidFill>
              </a:rPr>
              <a:t>и повышение квалификации по стандартам </a:t>
            </a:r>
            <a:r>
              <a:rPr lang="en-US" sz="2400" b="1" dirty="0" smtClean="0">
                <a:solidFill>
                  <a:schemeClr val="bg1"/>
                </a:solidFill>
              </a:rPr>
              <a:t>KAZRC/CRIRSCO</a:t>
            </a:r>
            <a:endParaRPr lang="ru-RU" sz="2400" b="1" dirty="0">
              <a:solidFill>
                <a:schemeClr val="bg1"/>
              </a:solidFill>
            </a:endParaRPr>
          </a:p>
          <a:p>
            <a:pPr algn="ctr" defTabSz="914400"/>
            <a:endParaRPr lang="ru-RU" sz="2400" b="1" dirty="0">
              <a:solidFill>
                <a:srgbClr val="FFCC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24128" y="1116729"/>
            <a:ext cx="25922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Центры обучения</a:t>
            </a:r>
          </a:p>
          <a:p>
            <a:pPr defTabSz="914400"/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 </a:t>
            </a:r>
          </a:p>
          <a:p>
            <a:pPr defTabSz="914400"/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профильных ВУЗах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93069" y="6536377"/>
            <a:ext cx="1150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Слайд 10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10295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120351"/>
              </p:ext>
            </p:extLst>
          </p:nvPr>
        </p:nvGraphicFramePr>
        <p:xfrm>
          <a:off x="251689" y="1610044"/>
          <a:ext cx="8640791" cy="4148204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4072914"/>
                <a:gridCol w="4567877"/>
              </a:tblGrid>
              <a:tr h="1172166">
                <a:tc>
                  <a:txBody>
                    <a:bodyPr/>
                    <a:lstStyle/>
                    <a:p>
                      <a:pPr lvl="0" algn="l"/>
                      <a:r>
                        <a:rPr lang="ru-RU" sz="1600" b="1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Законодательное закрепление в Кодексе о недрах и недропользовании</a:t>
                      </a:r>
                      <a:br>
                        <a:rPr lang="ru-RU" sz="1600" b="1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600" b="1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0048" marR="130048" marT="86699" marB="86699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до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конца </a:t>
                      </a:r>
                      <a:r>
                        <a:rPr lang="ru-RU" sz="1600" b="1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2017 г</a:t>
                      </a:r>
                    </a:p>
                  </a:txBody>
                  <a:tcPr marL="130048" marR="130048" marT="86699" marB="86699" anchor="ctr"/>
                </a:tc>
              </a:tr>
              <a:tr h="1488019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Признание ПОНЭН в РК и за рубежом.</a:t>
                      </a:r>
                      <a:endParaRPr lang="ru-RU" sz="1600" b="1" kern="12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30048" marR="130048" marT="86699" marB="86699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Вступление в ПОНЭН казахстанских и иностранных специалистов.</a:t>
                      </a:r>
                    </a:p>
                    <a:p>
                      <a:pPr algn="r"/>
                      <a:r>
                        <a:rPr lang="ru-RU" sz="1600" b="1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Включение ПОНЭН в списки </a:t>
                      </a:r>
                      <a:r>
                        <a:rPr lang="en-US" sz="1600" b="1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ROPO</a:t>
                      </a:r>
                      <a:r>
                        <a:rPr lang="ru-RU" sz="1600" b="1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</a:p>
                    <a:p>
                      <a:pPr algn="r"/>
                      <a:r>
                        <a:rPr lang="ru-RU" sz="1600" b="1" kern="1200" baseline="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 2016 года и далее </a:t>
                      </a:r>
                      <a:endParaRPr lang="ru-RU" sz="1600" b="1" kern="12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30048" marR="130048" marT="86699" marB="86699" anchor="ctr"/>
                </a:tc>
              </a:tr>
              <a:tr h="1488019">
                <a:tc>
                  <a:txBody>
                    <a:bodyPr/>
                    <a:lstStyle/>
                    <a:p>
                      <a:pPr lvl="0" algn="l"/>
                      <a:r>
                        <a:rPr lang="ru-RU" sz="1600" b="1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Обучение. Увеличение количества Компетентных Лиц</a:t>
                      </a:r>
                    </a:p>
                  </a:txBody>
                  <a:tcPr marL="130048" marR="130048" marT="86699" marB="8669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Создание многоуровневой Системы повышения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квалификации в сфере  </a:t>
                      </a:r>
                      <a:r>
                        <a:rPr lang="ru-RU" sz="1600" b="1" kern="1200" baseline="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отчетности по  разведке и разработке месторождений полезных ископаемых.</a:t>
                      </a:r>
                    </a:p>
                    <a:p>
                      <a:pPr algn="r"/>
                      <a:r>
                        <a:rPr lang="ru-RU" sz="1600" b="1" kern="1200" baseline="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 2016 года и далее </a:t>
                      </a:r>
                      <a:endParaRPr lang="ru-RU" sz="1600" b="1" kern="12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30048" marR="130048" marT="86699" marB="86699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93675" y="260647"/>
            <a:ext cx="855664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ru-RU" sz="2000" b="1" dirty="0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Задачи и Планы </a:t>
            </a:r>
            <a:r>
              <a:rPr lang="kk-KZ" sz="2000" b="1" dirty="0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в</a:t>
            </a:r>
            <a:r>
              <a:rPr lang="ru-RU" sz="2000" b="1" dirty="0" err="1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недрения</a:t>
            </a:r>
            <a:r>
              <a:rPr lang="en-US" sz="2000" b="1" dirty="0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международной </a:t>
            </a:r>
            <a:r>
              <a:rPr lang="ru-RU" sz="2000" b="1" dirty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системы стандартов отчетности </a:t>
            </a:r>
            <a:r>
              <a:rPr lang="ru-RU" sz="2000" b="1" dirty="0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по запасам</a:t>
            </a:r>
          </a:p>
          <a:p>
            <a:pPr algn="ctr" defTabSz="914400"/>
            <a:r>
              <a:rPr lang="ru-RU" sz="2000" b="1" dirty="0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твердых </a:t>
            </a:r>
            <a:r>
              <a:rPr lang="ru-RU" sz="2000" b="1" dirty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полезных ископаемых</a:t>
            </a:r>
            <a:r>
              <a:rPr lang="en-US" sz="2000" b="1" dirty="0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93069" y="6536377"/>
            <a:ext cx="1150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Слайд 11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162073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6"/>
          <p:cNvSpPr/>
          <p:nvPr/>
        </p:nvSpPr>
        <p:spPr>
          <a:xfrm>
            <a:off x="1614540" y="228600"/>
            <a:ext cx="7068720" cy="56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12600" algn="ctr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МИНИСТЕРСТВО ПО </a:t>
            </a:r>
            <a:r>
              <a:rPr lang="ru-RU" sz="1600" b="1" strike="noStrike" spc="-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ИНВЕСТИЦИЯМ </a:t>
            </a:r>
            <a:r>
              <a:rPr lang="ru-RU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И </a:t>
            </a:r>
            <a:r>
              <a:rPr lang="ru-RU" sz="1600" b="1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РАЗВИТИЮ</a:t>
            </a:r>
          </a:p>
          <a:p>
            <a:pPr marL="12600" algn="ctr">
              <a:lnSpc>
                <a:spcPct val="100000"/>
              </a:lnSpc>
            </a:pPr>
            <a:r>
              <a:rPr lang="ru-RU" sz="1600" b="1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РЕСПУБЛИКИ</a:t>
            </a:r>
            <a:r>
              <a:rPr lang="ru-RU" sz="1600" b="1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ru-RU" sz="1600" b="1" strike="noStrike" spc="-12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КАЗАХСТАН</a:t>
            </a:r>
            <a:endParaRPr lang="ru-RU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0" name="CustomShape 7"/>
          <p:cNvSpPr/>
          <p:nvPr/>
        </p:nvSpPr>
        <p:spPr>
          <a:xfrm>
            <a:off x="533400" y="76200"/>
            <a:ext cx="842760" cy="84276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" name="CustomShape 1"/>
          <p:cNvSpPr/>
          <p:nvPr/>
        </p:nvSpPr>
        <p:spPr>
          <a:xfrm>
            <a:off x="1461960" y="88920"/>
            <a:ext cx="7373880" cy="749280"/>
          </a:xfrm>
          <a:custGeom>
            <a:avLst/>
            <a:gdLst/>
            <a:ahLst/>
            <a:cxnLst/>
            <a:rect l="l" t="t" r="r" b="b"/>
            <a:pathLst>
              <a:path w="7374255" h="518159">
                <a:moveTo>
                  <a:pt x="0" y="517728"/>
                </a:moveTo>
                <a:lnTo>
                  <a:pt x="7374001" y="517728"/>
                </a:lnTo>
                <a:lnTo>
                  <a:pt x="7374001" y="0"/>
                </a:lnTo>
                <a:lnTo>
                  <a:pt x="0" y="0"/>
                </a:lnTo>
                <a:lnTo>
                  <a:pt x="0" y="517728"/>
                </a:lnTo>
                <a:close/>
              </a:path>
            </a:pathLst>
          </a:custGeom>
          <a:solidFill>
            <a:srgbClr val="4F81B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" name="CustomShape 6"/>
          <p:cNvSpPr/>
          <p:nvPr/>
        </p:nvSpPr>
        <p:spPr>
          <a:xfrm>
            <a:off x="1614540" y="228600"/>
            <a:ext cx="7068720" cy="56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12600" algn="ctr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МИНИСТЕРСТВО ПО </a:t>
            </a:r>
            <a:r>
              <a:rPr lang="ru-RU" sz="1600" b="1" strike="noStrike" spc="-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ИНВЕСТИЦИЯМ </a:t>
            </a:r>
            <a:r>
              <a:rPr lang="ru-RU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И </a:t>
            </a:r>
            <a:r>
              <a:rPr lang="ru-RU" sz="1600" b="1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РАЗВИТИЮ</a:t>
            </a:r>
          </a:p>
          <a:p>
            <a:pPr marL="12600" algn="ctr">
              <a:lnSpc>
                <a:spcPct val="100000"/>
              </a:lnSpc>
            </a:pPr>
            <a:r>
              <a:rPr lang="ru-RU" sz="1600" b="1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РЕСПУБЛИКИ</a:t>
            </a:r>
            <a:r>
              <a:rPr lang="ru-RU" sz="1600" b="1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ru-RU" sz="1600" b="1" strike="noStrike" spc="-12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КАЗАХСТАН</a:t>
            </a:r>
            <a:endParaRPr lang="ru-RU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31369" y="1359209"/>
            <a:ext cx="1858599" cy="499004"/>
          </a:xfrm>
          <a:prstGeom prst="rect">
            <a:avLst/>
          </a:prstGeom>
        </p:spPr>
        <p:txBody>
          <a:bodyPr wrap="square" lIns="67459" tIns="33729" rIns="67459" bIns="33729">
            <a:spAutoFit/>
          </a:bodyPr>
          <a:lstStyle/>
          <a:p>
            <a:pPr algn="ctr" defTabSz="67464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dirty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Шаг </a:t>
            </a:r>
            <a:r>
              <a:rPr lang="ru-RU" sz="2800" b="1" dirty="0" smtClean="0">
                <a:solidFill>
                  <a:schemeClr val="tx2"/>
                </a:solidFill>
                <a:latin typeface="Arial Black" pitchFamily="34" charset="0"/>
                <a:cs typeface="Arial" pitchFamily="34" charset="0"/>
              </a:rPr>
              <a:t>75</a:t>
            </a:r>
            <a:endParaRPr lang="ru-RU" sz="2800" b="1" dirty="0">
              <a:solidFill>
                <a:schemeClr val="tx2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67200" y="2342810"/>
            <a:ext cx="42672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defRPr/>
            </a:pPr>
            <a:r>
              <a:rPr lang="ru-RU" b="1" dirty="0">
                <a:solidFill>
                  <a:srgbClr val="4F81BC"/>
                </a:solidFill>
                <a:latin typeface="Arial" pitchFamily="34" charset="0"/>
                <a:cs typeface="Arial" pitchFamily="34" charset="0"/>
              </a:rPr>
              <a:t>Введение для всех полезных ископаемых УПРОЩЕННОГО МЕТОДА ЗАКЛЮЧЕНИЯ КОНТРАКТОВ, ИСПОЛЬЗУЯ ЛУЧШУЮ МИРОВУЮ ПРАКТИКУ.</a:t>
            </a:r>
          </a:p>
        </p:txBody>
      </p:sp>
      <p:pic>
        <p:nvPicPr>
          <p:cNvPr id="16" name="Picture 2" descr="C:\Users\админ\Desktop\президент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693" y="2133600"/>
            <a:ext cx="3279849" cy="2588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7993069" y="6536377"/>
            <a:ext cx="1150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Слайд 12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20290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ятиугольник 43"/>
          <p:cNvSpPr/>
          <p:nvPr/>
        </p:nvSpPr>
        <p:spPr>
          <a:xfrm>
            <a:off x="109538" y="1838325"/>
            <a:ext cx="2371725" cy="2462213"/>
          </a:xfrm>
          <a:custGeom>
            <a:avLst/>
            <a:gdLst>
              <a:gd name="connsiteX0" fmla="*/ 0 w 1694166"/>
              <a:gd name="connsiteY0" fmla="*/ 0 h 1512168"/>
              <a:gd name="connsiteX1" fmla="*/ 1420706 w 1694166"/>
              <a:gd name="connsiteY1" fmla="*/ 0 h 1512168"/>
              <a:gd name="connsiteX2" fmla="*/ 1694166 w 1694166"/>
              <a:gd name="connsiteY2" fmla="*/ 756084 h 1512168"/>
              <a:gd name="connsiteX3" fmla="*/ 1420706 w 1694166"/>
              <a:gd name="connsiteY3" fmla="*/ 1512168 h 1512168"/>
              <a:gd name="connsiteX4" fmla="*/ 0 w 1694166"/>
              <a:gd name="connsiteY4" fmla="*/ 1512168 h 1512168"/>
              <a:gd name="connsiteX5" fmla="*/ 0 w 1694166"/>
              <a:gd name="connsiteY5" fmla="*/ 0 h 1512168"/>
              <a:gd name="connsiteX0" fmla="*/ 0 w 1420706"/>
              <a:gd name="connsiteY0" fmla="*/ 0 h 1512168"/>
              <a:gd name="connsiteX1" fmla="*/ 1420706 w 1420706"/>
              <a:gd name="connsiteY1" fmla="*/ 0 h 1512168"/>
              <a:gd name="connsiteX2" fmla="*/ 1409159 w 1420706"/>
              <a:gd name="connsiteY2" fmla="*/ 684832 h 1512168"/>
              <a:gd name="connsiteX3" fmla="*/ 1420706 w 1420706"/>
              <a:gd name="connsiteY3" fmla="*/ 1512168 h 1512168"/>
              <a:gd name="connsiteX4" fmla="*/ 0 w 1420706"/>
              <a:gd name="connsiteY4" fmla="*/ 1512168 h 1512168"/>
              <a:gd name="connsiteX5" fmla="*/ 0 w 1420706"/>
              <a:gd name="connsiteY5" fmla="*/ 0 h 1512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20706" h="1512168">
                <a:moveTo>
                  <a:pt x="0" y="0"/>
                </a:moveTo>
                <a:lnTo>
                  <a:pt x="1420706" y="0"/>
                </a:lnTo>
                <a:lnTo>
                  <a:pt x="1409159" y="684832"/>
                </a:lnTo>
                <a:lnTo>
                  <a:pt x="1420706" y="1512168"/>
                </a:lnTo>
                <a:lnTo>
                  <a:pt x="0" y="1512168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200" dirty="0">
                <a:solidFill>
                  <a:schemeClr val="tx1"/>
                </a:solidFill>
              </a:rPr>
              <a:t>Внедрение упрощенного порядка представления права недропользования по аналогии австралийской модели </a:t>
            </a:r>
          </a:p>
          <a:p>
            <a:pPr>
              <a:defRPr/>
            </a:pPr>
            <a:r>
              <a:rPr lang="ru-RU" sz="1200" b="1" dirty="0">
                <a:solidFill>
                  <a:schemeClr val="tx1"/>
                </a:solidFill>
                <a:cs typeface="Arial"/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884863" y="1841500"/>
            <a:ext cx="3117850" cy="769938"/>
          </a:xfrm>
          <a:prstGeom prst="rect">
            <a:avLst/>
          </a:prstGeom>
          <a:ln w="38100">
            <a:solidFill>
              <a:schemeClr val="tx2">
                <a:lumMod val="50000"/>
              </a:schemeClr>
            </a:solidFill>
            <a:prstDash val="solid"/>
          </a:ln>
        </p:spPr>
        <p:txBody>
          <a:bodyPr>
            <a:spAutoFit/>
          </a:bodyPr>
          <a:lstStyle/>
          <a:p>
            <a:pPr algn="just" eaLnBrk="1" hangingPunct="1">
              <a:spcAft>
                <a:spcPts val="600"/>
              </a:spcAft>
              <a:defRPr/>
            </a:pPr>
            <a:r>
              <a:rPr lang="ru-RU" sz="1100" b="1" dirty="0">
                <a:cs typeface="Arial" pitchFamily="34" charset="0"/>
              </a:rPr>
              <a:t>Социально-экономическая  стабильность депрессивных регионов и создание новых рабочих мест. Вывод из тени артельную добычу</a:t>
            </a:r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109075" y="1281257"/>
            <a:ext cx="8914945" cy="296068"/>
            <a:chOff x="490" y="1104"/>
            <a:chExt cx="4904" cy="243"/>
          </a:xfrm>
          <a:solidFill>
            <a:schemeClr val="tx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>
              <a:off x="490" y="1104"/>
              <a:ext cx="1305" cy="243"/>
            </a:xfrm>
            <a:prstGeom prst="chevron">
              <a:avLst>
                <a:gd name="adj" fmla="val 71549"/>
              </a:avLst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>
                <a:defRPr/>
              </a:pPr>
              <a:r>
                <a:rPr lang="ru-RU" sz="1500" dirty="0">
                  <a:solidFill>
                    <a:schemeClr val="bg1"/>
                  </a:solidFill>
                </a:rPr>
                <a:t>Предложение</a:t>
              </a:r>
              <a:endParaRPr lang="de-DE" sz="1500" dirty="0">
                <a:solidFill>
                  <a:schemeClr val="bg1"/>
                </a:solidFill>
              </a:endParaRPr>
            </a:p>
          </p:txBody>
        </p:sp>
        <p:sp>
          <p:nvSpPr>
            <p:cNvPr id="9" name="AutoShape 10"/>
            <p:cNvSpPr>
              <a:spLocks noChangeArrowheads="1"/>
            </p:cNvSpPr>
            <p:nvPr/>
          </p:nvSpPr>
          <p:spPr bwMode="auto">
            <a:xfrm>
              <a:off x="1861" y="1104"/>
              <a:ext cx="1719" cy="243"/>
            </a:xfrm>
            <a:prstGeom prst="chevron">
              <a:avLst>
                <a:gd name="adj" fmla="val 66664"/>
              </a:avLst>
            </a:prstGeom>
            <a:grpFill/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>
                <a:defRPr/>
              </a:pPr>
              <a:r>
                <a:rPr lang="ru-RU" sz="1500" dirty="0">
                  <a:solidFill>
                    <a:schemeClr val="bg1"/>
                  </a:solidFill>
                </a:rPr>
                <a:t>Предлагаемые меры</a:t>
              </a:r>
              <a:endParaRPr lang="de-DE" sz="1500" dirty="0">
                <a:solidFill>
                  <a:schemeClr val="bg1"/>
                </a:solidFill>
              </a:endParaRPr>
            </a:p>
          </p:txBody>
        </p:sp>
        <p:sp>
          <p:nvSpPr>
            <p:cNvPr id="10" name="AutoShape 11"/>
            <p:cNvSpPr>
              <a:spLocks noChangeArrowheads="1"/>
            </p:cNvSpPr>
            <p:nvPr/>
          </p:nvSpPr>
          <p:spPr bwMode="auto">
            <a:xfrm>
              <a:off x="3656" y="1104"/>
              <a:ext cx="1738" cy="243"/>
            </a:xfrm>
            <a:prstGeom prst="chevron">
              <a:avLst>
                <a:gd name="adj" fmla="val 71077"/>
              </a:avLst>
            </a:prstGeom>
            <a:solidFill>
              <a:schemeClr val="tx2">
                <a:lumMod val="75000"/>
              </a:schemeClr>
            </a:solidFill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>
                <a:defRPr/>
              </a:pPr>
              <a:r>
                <a:rPr lang="ru-RU" sz="1500" dirty="0">
                  <a:solidFill>
                    <a:schemeClr val="bg1"/>
                  </a:solidFill>
                </a:rPr>
                <a:t>Эффект</a:t>
              </a:r>
              <a:endParaRPr lang="de-DE" sz="1500" dirty="0">
                <a:solidFill>
                  <a:schemeClr val="bg1"/>
                </a:solidFill>
              </a:endParaRPr>
            </a:p>
          </p:txBody>
        </p:sp>
      </p:grpSp>
      <p:sp>
        <p:nvSpPr>
          <p:cNvPr id="5127" name="Заголовок 15"/>
          <p:cNvSpPr>
            <a:spLocks noGrp="1"/>
          </p:cNvSpPr>
          <p:nvPr>
            <p:ph type="ctrTitle" idx="4294967295"/>
          </p:nvPr>
        </p:nvSpPr>
        <p:spPr>
          <a:xfrm>
            <a:off x="0" y="765175"/>
            <a:ext cx="7772400" cy="355600"/>
          </a:xfrm>
        </p:spPr>
        <p:txBody>
          <a:bodyPr>
            <a:normAutofit fontScale="90000"/>
          </a:bodyPr>
          <a:lstStyle/>
          <a:p>
            <a:r>
              <a:rPr lang="ru-RU" altLang="ru-RU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Предлагаемые подходы и пути решения</a:t>
            </a:r>
          </a:p>
        </p:txBody>
      </p:sp>
      <p:sp>
        <p:nvSpPr>
          <p:cNvPr id="13" name="Rectangle 43"/>
          <p:cNvSpPr txBox="1">
            <a:spLocks/>
          </p:cNvSpPr>
          <p:nvPr/>
        </p:nvSpPr>
        <p:spPr bwMode="gray">
          <a:xfrm>
            <a:off x="2633663" y="3919538"/>
            <a:ext cx="3094037" cy="4111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lIns="36000" tIns="36000" rIns="36000" bIns="36576">
            <a:spAutoFit/>
          </a:bodyPr>
          <a:lstStyle>
            <a:lvl1pPr marL="0" lvl="0" indent="0" algn="l" defTabSz="895350" rtl="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lvl="1" indent="-192088" algn="l" defTabSz="895350" rtl="0" eaLnBrk="1" hangingPunct="1">
              <a:buClr>
                <a:srgbClr val="00863D"/>
              </a:buClr>
              <a:buSzPct val="125000"/>
              <a:buFont typeface="Arial" pitchFamily="34" charset="0"/>
              <a:buChar char="•"/>
              <a:defRPr baseline="0">
                <a:latin typeface="+mn-lt"/>
              </a:defRPr>
            </a:lvl2pPr>
            <a:lvl3pPr marL="457200" lvl="2" indent="-261938" algn="l" defTabSz="895350" rtl="0" eaLnBrk="1" hangingPunct="1">
              <a:buClr>
                <a:srgbClr val="00863D"/>
              </a:buClr>
              <a:buSzPct val="110000"/>
              <a:buFont typeface="Arial" charset="0"/>
              <a:buChar char="–"/>
              <a:defRPr baseline="0">
                <a:latin typeface="+mn-lt"/>
              </a:defRPr>
            </a:lvl3pPr>
            <a:lvl4pPr marL="614363" lvl="3" indent="-155575" algn="l" defTabSz="895350" rtl="0" eaLnBrk="1" hangingPunct="1">
              <a:buClr>
                <a:srgbClr val="00863D"/>
              </a:buClr>
              <a:buSzPct val="100000"/>
              <a:buFont typeface="Arial" pitchFamily="34" charset="0"/>
              <a:buChar char="•"/>
              <a:defRPr baseline="0">
                <a:latin typeface="+mn-lt"/>
              </a:defRPr>
            </a:lvl4pPr>
            <a:lvl5pPr marL="749808" lvl="4" indent="-130175" algn="l" defTabSz="895350" rtl="0" eaLnBrk="1" hangingPunct="1">
              <a:buClr>
                <a:srgbClr val="00863D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587" lvl="1" indent="0" algn="just">
              <a:buFont typeface="Arial" pitchFamily="34" charset="0"/>
              <a:buNone/>
              <a:defRPr/>
            </a:pPr>
            <a:r>
              <a:rPr lang="ru" sz="1100" dirty="0" smtClean="0">
                <a:cs typeface="Arial"/>
              </a:rPr>
              <a:t>Согласование и принятия Кодекса РК                         «О недрах и недропользовании.</a:t>
            </a:r>
            <a:endParaRPr lang="ru" sz="1100" dirty="0">
              <a:cs typeface="Arial"/>
            </a:endParaRPr>
          </a:p>
        </p:txBody>
      </p:sp>
      <p:sp>
        <p:nvSpPr>
          <p:cNvPr id="14" name="Rectangle 43"/>
          <p:cNvSpPr txBox="1">
            <a:spLocks/>
          </p:cNvSpPr>
          <p:nvPr/>
        </p:nvSpPr>
        <p:spPr bwMode="gray">
          <a:xfrm>
            <a:off x="2617788" y="1838325"/>
            <a:ext cx="3092450" cy="7508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lIns="36000" tIns="36000" rIns="36000" bIns="36576">
            <a:spAutoFit/>
          </a:bodyPr>
          <a:lstStyle>
            <a:lvl1pPr marL="0" lvl="0" indent="0" algn="l" defTabSz="895350" rtl="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lvl="1" indent="-192088" algn="l" defTabSz="895350" rtl="0" eaLnBrk="1" hangingPunct="1">
              <a:buClr>
                <a:srgbClr val="00863D"/>
              </a:buClr>
              <a:buSzPct val="125000"/>
              <a:buFont typeface="Arial" pitchFamily="34" charset="0"/>
              <a:buChar char="•"/>
              <a:defRPr baseline="0">
                <a:latin typeface="+mn-lt"/>
              </a:defRPr>
            </a:lvl2pPr>
            <a:lvl3pPr marL="457200" lvl="2" indent="-261938" algn="l" defTabSz="895350" rtl="0" eaLnBrk="1" hangingPunct="1">
              <a:buClr>
                <a:srgbClr val="00863D"/>
              </a:buClr>
              <a:buSzPct val="110000"/>
              <a:buFont typeface="Arial" charset="0"/>
              <a:buChar char="–"/>
              <a:defRPr baseline="0">
                <a:latin typeface="+mn-lt"/>
              </a:defRPr>
            </a:lvl3pPr>
            <a:lvl4pPr marL="614363" lvl="3" indent="-155575" algn="l" defTabSz="895350" rtl="0" eaLnBrk="1" hangingPunct="1">
              <a:buClr>
                <a:srgbClr val="00863D"/>
              </a:buClr>
              <a:buSzPct val="100000"/>
              <a:buFont typeface="Arial" pitchFamily="34" charset="0"/>
              <a:buChar char="•"/>
              <a:defRPr baseline="0">
                <a:latin typeface="+mn-lt"/>
              </a:defRPr>
            </a:lvl4pPr>
            <a:lvl5pPr marL="749808" lvl="4" indent="-130175" algn="l" defTabSz="895350" rtl="0" eaLnBrk="1" hangingPunct="1">
              <a:buClr>
                <a:srgbClr val="00863D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just">
              <a:defRPr/>
            </a:pPr>
            <a:r>
              <a:rPr lang="ru-RU" sz="1100" dirty="0" smtClean="0">
                <a:cs typeface="Arial"/>
              </a:rPr>
              <a:t>Внедрение упрощенного порядка представления права недропользования на все виды твердых полезных ископаемых</a:t>
            </a:r>
          </a:p>
          <a:p>
            <a:pPr algn="just">
              <a:defRPr/>
            </a:pPr>
            <a:endParaRPr lang="ru-RU" sz="1100" dirty="0">
              <a:cs typeface="Arial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907088" y="2697163"/>
            <a:ext cx="3117850" cy="1108075"/>
          </a:xfrm>
          <a:prstGeom prst="rect">
            <a:avLst/>
          </a:prstGeom>
          <a:ln w="38100">
            <a:solidFill>
              <a:schemeClr val="tx2">
                <a:lumMod val="50000"/>
              </a:schemeClr>
            </a:solidFill>
            <a:prstDash val="solid"/>
          </a:ln>
        </p:spPr>
        <p:txBody>
          <a:bodyPr>
            <a:spAutoFit/>
          </a:bodyPr>
          <a:lstStyle/>
          <a:p>
            <a:pPr algn="just" eaLnBrk="1" hangingPunct="1">
              <a:spcAft>
                <a:spcPts val="600"/>
              </a:spcAft>
              <a:defRPr/>
            </a:pPr>
            <a:r>
              <a:rPr lang="ru-RU" sz="1100" b="1" dirty="0">
                <a:cs typeface="Arial" pitchFamily="34" charset="0"/>
              </a:rPr>
              <a:t>Повышение инвестиционной привлекательности геологоразведки. Повышение рейтинговых индексов страны. Создание стабильной законодательной базы в сфере недропользования.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918200" y="3895725"/>
            <a:ext cx="3117850" cy="430213"/>
          </a:xfrm>
          <a:prstGeom prst="rect">
            <a:avLst/>
          </a:prstGeom>
          <a:ln w="38100">
            <a:solidFill>
              <a:schemeClr val="tx2">
                <a:lumMod val="50000"/>
              </a:schemeClr>
            </a:solidFill>
            <a:prstDash val="solid"/>
          </a:ln>
        </p:spPr>
        <p:txBody>
          <a:bodyPr>
            <a:spAutoFit/>
          </a:bodyPr>
          <a:lstStyle/>
          <a:p>
            <a:pPr algn="just" eaLnBrk="1" hangingPunct="1">
              <a:spcAft>
                <a:spcPts val="600"/>
              </a:spcAft>
              <a:defRPr/>
            </a:pPr>
            <a:r>
              <a:rPr lang="ru-RU" sz="1100" b="1" dirty="0">
                <a:cs typeface="Arial" pitchFamily="34" charset="0"/>
              </a:rPr>
              <a:t>Привлечение новых технологий в разведку и добычу.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918200" y="5113338"/>
            <a:ext cx="3117850" cy="1108075"/>
          </a:xfrm>
          <a:prstGeom prst="rect">
            <a:avLst/>
          </a:prstGeom>
          <a:ln w="38100">
            <a:solidFill>
              <a:schemeClr val="tx2">
                <a:lumMod val="50000"/>
              </a:schemeClr>
            </a:solidFill>
            <a:prstDash val="solid"/>
          </a:ln>
        </p:spPr>
        <p:txBody>
          <a:bodyPr>
            <a:spAutoFit/>
          </a:bodyPr>
          <a:lstStyle/>
          <a:p>
            <a:pPr algn="just" eaLnBrk="1" hangingPunct="1">
              <a:spcAft>
                <a:spcPts val="0"/>
              </a:spcAft>
              <a:defRPr/>
            </a:pPr>
            <a:r>
              <a:rPr lang="ru-RU" sz="1100" b="1" dirty="0">
                <a:cs typeface="Arial" pitchFamily="34" charset="0"/>
              </a:rPr>
              <a:t>Качественное инжиниринговое и сервисное обслуживание инвесторов.</a:t>
            </a:r>
          </a:p>
          <a:p>
            <a:pPr algn="just" eaLnBrk="1" hangingPunct="1">
              <a:spcAft>
                <a:spcPts val="0"/>
              </a:spcAft>
              <a:defRPr/>
            </a:pPr>
            <a:r>
              <a:rPr lang="ru-RU" sz="1100" b="1" dirty="0">
                <a:cs typeface="Arial" pitchFamily="34" charset="0"/>
              </a:rPr>
              <a:t>Создание отечественных признаваемых международными организациями экспертов. Кадровое обеспечение геологического кластера и отрасли.</a:t>
            </a:r>
          </a:p>
        </p:txBody>
      </p:sp>
      <p:sp>
        <p:nvSpPr>
          <p:cNvPr id="19" name="Пятиугольник 43"/>
          <p:cNvSpPr/>
          <p:nvPr/>
        </p:nvSpPr>
        <p:spPr>
          <a:xfrm>
            <a:off x="122238" y="4448175"/>
            <a:ext cx="2371725" cy="1760538"/>
          </a:xfrm>
          <a:custGeom>
            <a:avLst/>
            <a:gdLst>
              <a:gd name="connsiteX0" fmla="*/ 0 w 1694166"/>
              <a:gd name="connsiteY0" fmla="*/ 0 h 1512168"/>
              <a:gd name="connsiteX1" fmla="*/ 1420706 w 1694166"/>
              <a:gd name="connsiteY1" fmla="*/ 0 h 1512168"/>
              <a:gd name="connsiteX2" fmla="*/ 1694166 w 1694166"/>
              <a:gd name="connsiteY2" fmla="*/ 756084 h 1512168"/>
              <a:gd name="connsiteX3" fmla="*/ 1420706 w 1694166"/>
              <a:gd name="connsiteY3" fmla="*/ 1512168 h 1512168"/>
              <a:gd name="connsiteX4" fmla="*/ 0 w 1694166"/>
              <a:gd name="connsiteY4" fmla="*/ 1512168 h 1512168"/>
              <a:gd name="connsiteX5" fmla="*/ 0 w 1694166"/>
              <a:gd name="connsiteY5" fmla="*/ 0 h 1512168"/>
              <a:gd name="connsiteX0" fmla="*/ 0 w 1420706"/>
              <a:gd name="connsiteY0" fmla="*/ 0 h 1512168"/>
              <a:gd name="connsiteX1" fmla="*/ 1420706 w 1420706"/>
              <a:gd name="connsiteY1" fmla="*/ 0 h 1512168"/>
              <a:gd name="connsiteX2" fmla="*/ 1409159 w 1420706"/>
              <a:gd name="connsiteY2" fmla="*/ 684832 h 1512168"/>
              <a:gd name="connsiteX3" fmla="*/ 1420706 w 1420706"/>
              <a:gd name="connsiteY3" fmla="*/ 1512168 h 1512168"/>
              <a:gd name="connsiteX4" fmla="*/ 0 w 1420706"/>
              <a:gd name="connsiteY4" fmla="*/ 1512168 h 1512168"/>
              <a:gd name="connsiteX5" fmla="*/ 0 w 1420706"/>
              <a:gd name="connsiteY5" fmla="*/ 0 h 1512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20706" h="1512168">
                <a:moveTo>
                  <a:pt x="0" y="0"/>
                </a:moveTo>
                <a:lnTo>
                  <a:pt x="1420706" y="0"/>
                </a:lnTo>
                <a:lnTo>
                  <a:pt x="1409159" y="684832"/>
                </a:lnTo>
                <a:lnTo>
                  <a:pt x="1420706" y="1512168"/>
                </a:lnTo>
                <a:lnTo>
                  <a:pt x="0" y="1512168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200" dirty="0">
                <a:solidFill>
                  <a:schemeClr val="tx1"/>
                </a:solidFill>
              </a:rPr>
              <a:t>Улучшение и развитие геологической инфраструктуры, обеспеченности кадрами.</a:t>
            </a:r>
            <a:endParaRPr lang="ru-RU" sz="1200" b="1" dirty="0">
              <a:solidFill>
                <a:schemeClr val="tx1"/>
              </a:solidFill>
              <a:cs typeface="Arial"/>
            </a:endParaRPr>
          </a:p>
        </p:txBody>
      </p:sp>
      <p:sp>
        <p:nvSpPr>
          <p:cNvPr id="20" name="Rectangle 43"/>
          <p:cNvSpPr txBox="1">
            <a:spLocks/>
          </p:cNvSpPr>
          <p:nvPr/>
        </p:nvSpPr>
        <p:spPr bwMode="gray">
          <a:xfrm>
            <a:off x="2633663" y="5119688"/>
            <a:ext cx="3125787" cy="10890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lIns="36000" tIns="36000" rIns="36000" bIns="36576">
            <a:spAutoFit/>
          </a:bodyPr>
          <a:lstStyle>
            <a:lvl1pPr marL="0" lvl="0" indent="0" algn="l" defTabSz="895350" rtl="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lvl="1" indent="-192088" algn="l" defTabSz="895350" rtl="0" eaLnBrk="1" hangingPunct="1">
              <a:buClr>
                <a:srgbClr val="00863D"/>
              </a:buClr>
              <a:buSzPct val="125000"/>
              <a:buFont typeface="Arial" pitchFamily="34" charset="0"/>
              <a:buChar char="•"/>
              <a:defRPr baseline="0">
                <a:latin typeface="+mn-lt"/>
              </a:defRPr>
            </a:lvl2pPr>
            <a:lvl3pPr marL="457200" lvl="2" indent="-261938" algn="l" defTabSz="895350" rtl="0" eaLnBrk="1" hangingPunct="1">
              <a:buClr>
                <a:srgbClr val="00863D"/>
              </a:buClr>
              <a:buSzPct val="110000"/>
              <a:buFont typeface="Arial" charset="0"/>
              <a:buChar char="–"/>
              <a:defRPr baseline="0">
                <a:latin typeface="+mn-lt"/>
              </a:defRPr>
            </a:lvl3pPr>
            <a:lvl4pPr marL="614363" lvl="3" indent="-155575" algn="l" defTabSz="895350" rtl="0" eaLnBrk="1" hangingPunct="1">
              <a:buClr>
                <a:srgbClr val="00863D"/>
              </a:buClr>
              <a:buSzPct val="100000"/>
              <a:buFont typeface="Arial" pitchFamily="34" charset="0"/>
              <a:buChar char="•"/>
              <a:defRPr baseline="0">
                <a:latin typeface="+mn-lt"/>
              </a:defRPr>
            </a:lvl4pPr>
            <a:lvl5pPr marL="749808" lvl="4" indent="-130175" algn="l" defTabSz="895350" rtl="0" eaLnBrk="1" hangingPunct="1">
              <a:buClr>
                <a:srgbClr val="00863D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587" lvl="1" indent="0" algn="just">
              <a:buFont typeface="Arial" pitchFamily="34" charset="0"/>
              <a:buNone/>
              <a:defRPr/>
            </a:pPr>
            <a:endParaRPr lang="ru" sz="1100" dirty="0" smtClean="0">
              <a:cs typeface="Arial"/>
            </a:endParaRPr>
          </a:p>
          <a:p>
            <a:pPr marL="1587" lvl="1" indent="0" algn="just">
              <a:buFont typeface="Arial" pitchFamily="34" charset="0"/>
              <a:buNone/>
              <a:defRPr/>
            </a:pPr>
            <a:r>
              <a:rPr lang="ru" sz="1100" dirty="0" smtClean="0">
                <a:cs typeface="Arial"/>
              </a:rPr>
              <a:t>Повышение уровня квалификации специалистов геологической отрасли</a:t>
            </a:r>
          </a:p>
          <a:p>
            <a:pPr marL="1587" lvl="1" indent="0" algn="just">
              <a:buFont typeface="Arial" pitchFamily="34" charset="0"/>
              <a:buNone/>
              <a:defRPr/>
            </a:pPr>
            <a:endParaRPr lang="ru" sz="1100" b="1" dirty="0" smtClean="0">
              <a:cs typeface="Arial"/>
            </a:endParaRPr>
          </a:p>
          <a:p>
            <a:pPr marL="1587" lvl="1" indent="0" algn="just">
              <a:buFont typeface="Arial" pitchFamily="34" charset="0"/>
              <a:buNone/>
              <a:defRPr/>
            </a:pPr>
            <a:endParaRPr lang="ru" sz="1100" b="1" dirty="0" smtClean="0">
              <a:cs typeface="Arial"/>
            </a:endParaRPr>
          </a:p>
          <a:p>
            <a:pPr marL="1587" lvl="1" indent="0" algn="just">
              <a:buFont typeface="Arial" pitchFamily="34" charset="0"/>
              <a:buNone/>
              <a:defRPr/>
            </a:pPr>
            <a:endParaRPr lang="ru" sz="1100" b="1" dirty="0">
              <a:cs typeface="Arial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918200" y="4419600"/>
            <a:ext cx="3117850" cy="600075"/>
          </a:xfrm>
          <a:prstGeom prst="rect">
            <a:avLst/>
          </a:prstGeom>
          <a:ln w="38100">
            <a:solidFill>
              <a:schemeClr val="tx2">
                <a:lumMod val="50000"/>
              </a:schemeClr>
            </a:solidFill>
            <a:prstDash val="solid"/>
          </a:ln>
        </p:spPr>
        <p:txBody>
          <a:bodyPr>
            <a:spAutoFit/>
          </a:bodyPr>
          <a:lstStyle/>
          <a:p>
            <a:pPr algn="just" eaLnBrk="1" hangingPunct="1">
              <a:spcAft>
                <a:spcPts val="600"/>
              </a:spcAft>
              <a:defRPr/>
            </a:pPr>
            <a:r>
              <a:rPr lang="ru-RU" sz="1100" b="1" dirty="0">
                <a:cs typeface="Arial" pitchFamily="34" charset="0"/>
              </a:rPr>
              <a:t>Развитие отечественных юниорских компаний и привлечение инвестиций через фондовый рынок.</a:t>
            </a:r>
          </a:p>
        </p:txBody>
      </p:sp>
      <p:sp>
        <p:nvSpPr>
          <p:cNvPr id="22" name="Rectangle 43"/>
          <p:cNvSpPr txBox="1">
            <a:spLocks/>
          </p:cNvSpPr>
          <p:nvPr/>
        </p:nvSpPr>
        <p:spPr bwMode="gray">
          <a:xfrm>
            <a:off x="2633663" y="4443413"/>
            <a:ext cx="3125787" cy="5810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lIns="36000" tIns="36000" rIns="36000" bIns="36576">
            <a:spAutoFit/>
          </a:bodyPr>
          <a:lstStyle>
            <a:lvl1pPr marL="0" lvl="0" indent="0" algn="l" defTabSz="895350" rtl="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lvl="1" indent="-192088" algn="l" defTabSz="895350" rtl="0" eaLnBrk="1" hangingPunct="1">
              <a:buClr>
                <a:srgbClr val="00863D"/>
              </a:buClr>
              <a:buSzPct val="125000"/>
              <a:buFont typeface="Arial" pitchFamily="34" charset="0"/>
              <a:buChar char="•"/>
              <a:defRPr baseline="0">
                <a:latin typeface="+mn-lt"/>
              </a:defRPr>
            </a:lvl2pPr>
            <a:lvl3pPr marL="457200" lvl="2" indent="-261938" algn="l" defTabSz="895350" rtl="0" eaLnBrk="1" hangingPunct="1">
              <a:buClr>
                <a:srgbClr val="00863D"/>
              </a:buClr>
              <a:buSzPct val="110000"/>
              <a:buFont typeface="Arial" charset="0"/>
              <a:buChar char="–"/>
              <a:defRPr baseline="0">
                <a:latin typeface="+mn-lt"/>
              </a:defRPr>
            </a:lvl3pPr>
            <a:lvl4pPr marL="614363" lvl="3" indent="-155575" algn="l" defTabSz="895350" rtl="0" eaLnBrk="1" hangingPunct="1">
              <a:buClr>
                <a:srgbClr val="00863D"/>
              </a:buClr>
              <a:buSzPct val="100000"/>
              <a:buFont typeface="Arial" pitchFamily="34" charset="0"/>
              <a:buChar char="•"/>
              <a:defRPr baseline="0">
                <a:latin typeface="+mn-lt"/>
              </a:defRPr>
            </a:lvl4pPr>
            <a:lvl5pPr marL="749808" lvl="4" indent="-130175" algn="l" defTabSz="895350" rtl="0" eaLnBrk="1" hangingPunct="1">
              <a:buClr>
                <a:srgbClr val="00863D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587" lvl="1" indent="0" algn="just">
              <a:buFont typeface="Arial" pitchFamily="34" charset="0"/>
              <a:buNone/>
              <a:defRPr/>
            </a:pPr>
            <a:r>
              <a:rPr lang="ru" sz="1100" dirty="0" smtClean="0">
                <a:cs typeface="Arial"/>
              </a:rPr>
              <a:t>Создание национального оператора в геологии  АО «Казгеология»</a:t>
            </a:r>
          </a:p>
          <a:p>
            <a:pPr marL="1587" lvl="1" indent="0">
              <a:buFont typeface="Arial" pitchFamily="34" charset="0"/>
              <a:buNone/>
              <a:defRPr/>
            </a:pPr>
            <a:endParaRPr lang="ru" sz="1100" b="1" dirty="0">
              <a:cs typeface="Arial"/>
            </a:endParaRPr>
          </a:p>
        </p:txBody>
      </p:sp>
      <p:sp>
        <p:nvSpPr>
          <p:cNvPr id="23" name="Rectangle 43"/>
          <p:cNvSpPr txBox="1">
            <a:spLocks/>
          </p:cNvSpPr>
          <p:nvPr/>
        </p:nvSpPr>
        <p:spPr bwMode="gray">
          <a:xfrm>
            <a:off x="2633663" y="2662238"/>
            <a:ext cx="3092450" cy="10890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lIns="36000" tIns="36000" rIns="36000" bIns="36576">
            <a:spAutoFit/>
          </a:bodyPr>
          <a:lstStyle>
            <a:lvl1pPr marL="0" lvl="0" indent="0" algn="l" defTabSz="895350" rtl="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lvl="1" indent="-192088" algn="l" defTabSz="895350" rtl="0" eaLnBrk="1" hangingPunct="1">
              <a:buClr>
                <a:srgbClr val="00863D"/>
              </a:buClr>
              <a:buSzPct val="125000"/>
              <a:buFont typeface="Arial" pitchFamily="34" charset="0"/>
              <a:buChar char="•"/>
              <a:defRPr baseline="0">
                <a:latin typeface="+mn-lt"/>
              </a:defRPr>
            </a:lvl2pPr>
            <a:lvl3pPr marL="457200" lvl="2" indent="-261938" algn="l" defTabSz="895350" rtl="0" eaLnBrk="1" hangingPunct="1">
              <a:buClr>
                <a:srgbClr val="00863D"/>
              </a:buClr>
              <a:buSzPct val="110000"/>
              <a:buFont typeface="Arial" charset="0"/>
              <a:buChar char="–"/>
              <a:defRPr baseline="0">
                <a:latin typeface="+mn-lt"/>
              </a:defRPr>
            </a:lvl3pPr>
            <a:lvl4pPr marL="614363" lvl="3" indent="-155575" algn="l" defTabSz="895350" rtl="0" eaLnBrk="1" hangingPunct="1">
              <a:buClr>
                <a:srgbClr val="00863D"/>
              </a:buClr>
              <a:buSzPct val="100000"/>
              <a:buFont typeface="Arial" pitchFamily="34" charset="0"/>
              <a:buChar char="•"/>
              <a:defRPr baseline="0">
                <a:latin typeface="+mn-lt"/>
              </a:defRPr>
            </a:lvl4pPr>
            <a:lvl5pPr marL="749808" lvl="4" indent="-130175" algn="l" defTabSz="895350" rtl="0" eaLnBrk="1" hangingPunct="1">
              <a:buClr>
                <a:srgbClr val="00863D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just">
              <a:buFont typeface="Arial" pitchFamily="34" charset="0"/>
              <a:buChar char="•"/>
              <a:defRPr/>
            </a:pPr>
            <a:r>
              <a:rPr lang="ru-RU" sz="1100" dirty="0" smtClean="0"/>
              <a:t> В Законе о недрах </a:t>
            </a:r>
            <a:r>
              <a:rPr lang="ru-RU" sz="1100" dirty="0"/>
              <a:t>в пилотном режиме </a:t>
            </a:r>
            <a:r>
              <a:rPr lang="ru-RU" sz="1100" dirty="0" smtClean="0"/>
              <a:t>предусмотрен 1 </a:t>
            </a:r>
            <a:r>
              <a:rPr lang="ru-RU" sz="1100" dirty="0"/>
              <a:t>вид австралийской лицензии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ru-RU" sz="1100" dirty="0" smtClean="0"/>
              <a:t> В Кодексе </a:t>
            </a:r>
            <a:r>
              <a:rPr lang="ru-RU" sz="1100" dirty="0"/>
              <a:t>«О недрах» предлагается предусмотреть </a:t>
            </a:r>
            <a:r>
              <a:rPr lang="ru-RU" sz="1100" dirty="0" smtClean="0"/>
              <a:t>лицензионные условия предоставления права недропользования </a:t>
            </a:r>
            <a:r>
              <a:rPr lang="ru-RU" sz="1100" dirty="0"/>
              <a:t>аналогично Австралийскому </a:t>
            </a:r>
            <a:r>
              <a:rPr lang="ru-RU" sz="1100" dirty="0" smtClean="0"/>
              <a:t>опыту</a:t>
            </a:r>
            <a:endParaRPr lang="ru-RU" sz="1100" dirty="0">
              <a:cs typeface="Arial"/>
            </a:endParaRPr>
          </a:p>
        </p:txBody>
      </p:sp>
      <p:sp>
        <p:nvSpPr>
          <p:cNvPr id="24" name="CustomShape 3"/>
          <p:cNvSpPr/>
          <p:nvPr/>
        </p:nvSpPr>
        <p:spPr>
          <a:xfrm>
            <a:off x="1461960" y="88920"/>
            <a:ext cx="7373880" cy="517680"/>
          </a:xfrm>
          <a:custGeom>
            <a:avLst/>
            <a:gdLst/>
            <a:ahLst/>
            <a:cxnLst/>
            <a:rect l="l" t="t" r="r" b="b"/>
            <a:pathLst>
              <a:path w="7374255" h="518159">
                <a:moveTo>
                  <a:pt x="0" y="517728"/>
                </a:moveTo>
                <a:lnTo>
                  <a:pt x="7374001" y="517728"/>
                </a:lnTo>
                <a:lnTo>
                  <a:pt x="7374001" y="0"/>
                </a:lnTo>
                <a:lnTo>
                  <a:pt x="0" y="0"/>
                </a:lnTo>
                <a:lnTo>
                  <a:pt x="0" y="517728"/>
                </a:lnTo>
                <a:close/>
              </a:path>
            </a:pathLst>
          </a:custGeom>
          <a:solidFill>
            <a:srgbClr val="4F81B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" name="CustomShape 4"/>
          <p:cNvSpPr/>
          <p:nvPr/>
        </p:nvSpPr>
        <p:spPr>
          <a:xfrm>
            <a:off x="1461960" y="82440"/>
            <a:ext cx="360" cy="543240"/>
          </a:xfrm>
          <a:custGeom>
            <a:avLst/>
            <a:gdLst/>
            <a:ahLst/>
            <a:cxnLst/>
            <a:rect l="l" t="t" r="r" b="b"/>
            <a:pathLst>
              <a:path h="543560">
                <a:moveTo>
                  <a:pt x="0" y="0"/>
                </a:moveTo>
                <a:lnTo>
                  <a:pt x="0" y="543178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" name="CustomShape 5"/>
          <p:cNvSpPr/>
          <p:nvPr/>
        </p:nvSpPr>
        <p:spPr>
          <a:xfrm>
            <a:off x="8836200" y="82440"/>
            <a:ext cx="360" cy="543240"/>
          </a:xfrm>
          <a:custGeom>
            <a:avLst/>
            <a:gdLst/>
            <a:ahLst/>
            <a:cxnLst/>
            <a:rect l="l" t="t" r="r" b="b"/>
            <a:pathLst>
              <a:path h="543560">
                <a:moveTo>
                  <a:pt x="0" y="0"/>
                </a:moveTo>
                <a:lnTo>
                  <a:pt x="0" y="543178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" name="CustomShape 8"/>
          <p:cNvSpPr/>
          <p:nvPr/>
        </p:nvSpPr>
        <p:spPr>
          <a:xfrm>
            <a:off x="2277720" y="229320"/>
            <a:ext cx="5741280" cy="21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12600">
              <a:lnSpc>
                <a:spcPct val="100000"/>
              </a:lnSpc>
            </a:pPr>
            <a:r>
              <a:rPr lang="ru-R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МИНИСТЕРСТВО ПО </a:t>
            </a:r>
            <a:r>
              <a:rPr lang="ru-RU" sz="1400" b="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ИНВЕСТИЦИЯМ </a:t>
            </a:r>
            <a:r>
              <a:rPr lang="ru-R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 </a:t>
            </a:r>
            <a:r>
              <a:rPr lang="ru-RU" sz="1400" b="0" strike="noStrike" spc="-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РАЗВИТИЮ </a:t>
            </a:r>
            <a:r>
              <a:rPr lang="ru-RU" sz="1400" b="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РЕСПУБЛИКИ</a:t>
            </a:r>
            <a:r>
              <a:rPr lang="ru-RU" sz="1400" b="0" strike="noStrike" spc="-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400" b="0" strike="noStrike" spc="-1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КАЗАХСТАН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CustomShape 9"/>
          <p:cNvSpPr/>
          <p:nvPr/>
        </p:nvSpPr>
        <p:spPr>
          <a:xfrm>
            <a:off x="619200" y="22320"/>
            <a:ext cx="650520" cy="65052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" name="TextBox 30"/>
          <p:cNvSpPr txBox="1"/>
          <p:nvPr/>
        </p:nvSpPr>
        <p:spPr>
          <a:xfrm>
            <a:off x="7993069" y="6536377"/>
            <a:ext cx="1150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Слайд 13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325589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1"/>
          <p:cNvSpPr/>
          <p:nvPr/>
        </p:nvSpPr>
        <p:spPr>
          <a:xfrm>
            <a:off x="1461960" y="88920"/>
            <a:ext cx="7373880" cy="517680"/>
          </a:xfrm>
          <a:custGeom>
            <a:avLst/>
            <a:gdLst/>
            <a:ahLst/>
            <a:cxnLst/>
            <a:rect l="l" t="t" r="r" b="b"/>
            <a:pathLst>
              <a:path w="7374255" h="518159">
                <a:moveTo>
                  <a:pt x="0" y="517728"/>
                </a:moveTo>
                <a:lnTo>
                  <a:pt x="7374001" y="517728"/>
                </a:lnTo>
                <a:lnTo>
                  <a:pt x="7374001" y="0"/>
                </a:lnTo>
                <a:lnTo>
                  <a:pt x="0" y="0"/>
                </a:lnTo>
                <a:lnTo>
                  <a:pt x="0" y="517728"/>
                </a:lnTo>
                <a:close/>
              </a:path>
            </a:pathLst>
          </a:custGeom>
          <a:solidFill>
            <a:srgbClr val="4F81B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7"/>
          <p:cNvSpPr/>
          <p:nvPr/>
        </p:nvSpPr>
        <p:spPr>
          <a:xfrm>
            <a:off x="619200" y="22320"/>
            <a:ext cx="650520" cy="6505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Прямоугольник 1"/>
          <p:cNvSpPr/>
          <p:nvPr/>
        </p:nvSpPr>
        <p:spPr>
          <a:xfrm>
            <a:off x="2196210" y="193690"/>
            <a:ext cx="59053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600">
              <a:lnSpc>
                <a:spcPct val="100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МИНИСТЕРСТВО ПО </a:t>
            </a:r>
            <a:r>
              <a:rPr lang="ru-RU" sz="1400" b="0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ИНВЕСТИЦИЯМ 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 </a:t>
            </a:r>
            <a:r>
              <a:rPr lang="ru-RU" sz="1400" b="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РАЗВИТИЮ </a:t>
            </a:r>
            <a:r>
              <a:rPr lang="ru-RU" sz="1400" b="0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РЕСПУБЛИКИ</a:t>
            </a:r>
            <a:r>
              <a:rPr lang="ru-RU" sz="1400" b="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400" b="0" strike="noStrike" spc="-12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КАЗАХСТАН</a:t>
            </a:r>
            <a:endParaRPr lang="ru-RU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496" y="1368417"/>
            <a:ext cx="32403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35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Правительству необходимо рассмотреть вопрос создания самостоятельного государственного органа в сфере геологии и геологоразведки, неподведомственного отраслевым министерствам (возможно – совместно с органом по охране окружающей среды).</a:t>
            </a:r>
            <a:endParaRPr lang="ru-RU" sz="1350" b="1" i="1" dirty="0">
              <a:solidFill>
                <a:schemeClr val="tx2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99892" y="1556792"/>
            <a:ext cx="5364596" cy="12868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</a:pPr>
            <a:r>
              <a:rPr lang="ru-RU" sz="1350" dirty="0">
                <a:latin typeface="Arial" pitchFamily="34" charset="0"/>
                <a:cs typeface="Arial" pitchFamily="34" charset="0"/>
              </a:rPr>
              <a:t>Вопрос создания отдельного государственного органа по геологии рассмотрен в Правительстве РК, но в связи с </a:t>
            </a:r>
            <a:r>
              <a:rPr lang="ru-RU" sz="1350" dirty="0">
                <a:latin typeface="Arial" pitchFamily="34" charset="0"/>
                <a:ea typeface="Times New Roman"/>
                <a:cs typeface="Arial" pitchFamily="34" charset="0"/>
              </a:rPr>
              <a:t>поручением Главы государства об установлении до конца 2018 года моратория на расширение штатов и увеличение заработной платы, не </a:t>
            </a:r>
            <a:r>
              <a:rPr lang="ru-RU" sz="1350" dirty="0" smtClean="0">
                <a:latin typeface="Arial" pitchFamily="34" charset="0"/>
                <a:ea typeface="Times New Roman"/>
                <a:cs typeface="Arial" pitchFamily="34" charset="0"/>
              </a:rPr>
              <a:t>поддержан, </a:t>
            </a:r>
            <a:r>
              <a:rPr lang="ru-RU" sz="1350" dirty="0">
                <a:latin typeface="Arial" pitchFamily="34" charset="0"/>
                <a:ea typeface="Times New Roman"/>
                <a:cs typeface="Arial" pitchFamily="34" charset="0"/>
              </a:rPr>
              <a:t>и снят с контроля.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58260" y="764704"/>
            <a:ext cx="730706" cy="558800"/>
          </a:xfrm>
          <a:prstGeom prst="rect">
            <a:avLst/>
          </a:prstGeom>
          <a:solidFill>
            <a:schemeClr val="tx2"/>
          </a:solidFill>
          <a:ln w="3810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</a:rPr>
              <a:t>п. 4</a:t>
            </a:r>
            <a:endParaRPr lang="ru-RU" b="1" u="sng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546" y="4149080"/>
            <a:ext cx="3230310" cy="2377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35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Правительству необходимо предусмотреть в республиканском бюджете средства на разработку технико-экономических обоснований на строительство </a:t>
            </a:r>
            <a:r>
              <a:rPr lang="ru-RU" sz="1350" b="1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кернохранилищ</a:t>
            </a:r>
            <a:r>
              <a:rPr lang="ru-RU" sz="135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в пяти областях Казахстана, отвечающих современным требованиям, и в дальнейшем обеспечить их строительство и содержание.</a:t>
            </a:r>
            <a:endParaRPr lang="ru-RU" sz="1350" b="1" i="1" dirty="0">
              <a:solidFill>
                <a:schemeClr val="tx2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9367" y="3546407"/>
            <a:ext cx="730706" cy="558800"/>
          </a:xfrm>
          <a:prstGeom prst="rect">
            <a:avLst/>
          </a:prstGeom>
          <a:solidFill>
            <a:schemeClr val="tx2"/>
          </a:solidFill>
          <a:ln w="3810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</a:rPr>
              <a:t>п. 5</a:t>
            </a:r>
            <a:endParaRPr lang="ru-RU" b="1" u="sng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131840" y="3438286"/>
            <a:ext cx="6011804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связи поручением Главы государства об установлении до конца 2018 года моратория на выделение средств из государственного бюджета на новые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инициативы, бюджетная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заявка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АО «</a:t>
            </a:r>
            <a:r>
              <a:rPr lang="ru-RU" sz="1200" dirty="0" err="1">
                <a:latin typeface="Arial" pitchFamily="34" charset="0"/>
                <a:cs typeface="Arial" pitchFamily="34" charset="0"/>
              </a:rPr>
              <a:t>Казгеология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»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разработку ТЭО на строительство </a:t>
            </a:r>
            <a:r>
              <a:rPr lang="ru-RU" sz="1200" dirty="0" err="1">
                <a:latin typeface="Arial" pitchFamily="34" charset="0"/>
                <a:cs typeface="Arial" pitchFamily="34" charset="0"/>
              </a:rPr>
              <a:t>кернохранилищ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 в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5-ти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регионах Казахстана на сумму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2,8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млрд.т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. не поддержана МФ. В настоящее время по поручению министра, прорабатывается вопрос строительства в рамках ГЧП.</a:t>
            </a:r>
            <a:endParaRPr lang="ru-RU" sz="1200" dirty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В соответствии с Меморандумом о сотрудничестве между АО «</a:t>
            </a:r>
            <a:r>
              <a:rPr lang="ru-RU" sz="1200" dirty="0" err="1">
                <a:latin typeface="Arial" pitchFamily="34" charset="0"/>
                <a:cs typeface="Arial" pitchFamily="34" charset="0"/>
              </a:rPr>
              <a:t>Казгеология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» и ЧУ «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NURIS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» от 2014 года,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NURIS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начата работа по созданию Центра геологических исследований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РК (ЦГИ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) на территории Научного парка Назарбаев Университета (в</a:t>
            </a:r>
            <a:r>
              <a:rPr lang="ru-RU" sz="1200" i="1" dirty="0">
                <a:latin typeface="Arial" pitchFamily="34" charset="0"/>
                <a:cs typeface="Arial" pitchFamily="34" charset="0"/>
              </a:rPr>
              <a:t>виду экономического кризиса, ЧУ «NURIS» работы, связанные с проектированием и строительством объектов ЦГИ, приостановлены).</a:t>
            </a:r>
          </a:p>
          <a:p>
            <a:pPr marL="285750" indent="-285750" algn="just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АО «</a:t>
            </a:r>
            <a:r>
              <a:rPr lang="ru-RU" sz="1200" dirty="0" err="1">
                <a:latin typeface="Arial" pitchFamily="34" charset="0"/>
                <a:cs typeface="Arial" pitchFamily="34" charset="0"/>
              </a:rPr>
              <a:t>Казгеология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» начаты работы по созданию геохимической лаборатории с капитальным механизированным </a:t>
            </a:r>
            <a:r>
              <a:rPr lang="ru-RU" sz="1200" dirty="0" err="1">
                <a:latin typeface="Arial" pitchFamily="34" charset="0"/>
                <a:cs typeface="Arial" pitchFamily="34" charset="0"/>
              </a:rPr>
              <a:t>кернохранилищем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 в г.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Караганда на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территории СЭЗ «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Сарыарка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(земельный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участок (3 га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). Планируется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участие мировых компаний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ALS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 (Австралия) и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DMT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 (Германия).</a:t>
            </a:r>
            <a:endParaRPr lang="ru-RU" sz="12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58260" y="3399742"/>
            <a:ext cx="8806228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993069" y="6536377"/>
            <a:ext cx="1150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Слайд 1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310355272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1"/>
          <p:cNvSpPr/>
          <p:nvPr/>
        </p:nvSpPr>
        <p:spPr>
          <a:xfrm>
            <a:off x="1461960" y="88920"/>
            <a:ext cx="7373880" cy="517680"/>
          </a:xfrm>
          <a:custGeom>
            <a:avLst/>
            <a:gdLst/>
            <a:ahLst/>
            <a:cxnLst/>
            <a:rect l="l" t="t" r="r" b="b"/>
            <a:pathLst>
              <a:path w="7374255" h="518159">
                <a:moveTo>
                  <a:pt x="0" y="517728"/>
                </a:moveTo>
                <a:lnTo>
                  <a:pt x="7374001" y="517728"/>
                </a:lnTo>
                <a:lnTo>
                  <a:pt x="7374001" y="0"/>
                </a:lnTo>
                <a:lnTo>
                  <a:pt x="0" y="0"/>
                </a:lnTo>
                <a:lnTo>
                  <a:pt x="0" y="517728"/>
                </a:lnTo>
                <a:close/>
              </a:path>
            </a:pathLst>
          </a:custGeom>
          <a:solidFill>
            <a:srgbClr val="4F81B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7"/>
          <p:cNvSpPr/>
          <p:nvPr/>
        </p:nvSpPr>
        <p:spPr>
          <a:xfrm>
            <a:off x="619200" y="22320"/>
            <a:ext cx="650520" cy="65052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Прямоугольник 1"/>
          <p:cNvSpPr/>
          <p:nvPr/>
        </p:nvSpPr>
        <p:spPr>
          <a:xfrm>
            <a:off x="2196210" y="193690"/>
            <a:ext cx="59053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600">
              <a:lnSpc>
                <a:spcPct val="100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МИНИСТЕРСТВО ПО </a:t>
            </a:r>
            <a:r>
              <a:rPr lang="ru-RU" sz="1400" b="0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ИНВЕСТИЦИЯМ 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 </a:t>
            </a:r>
            <a:r>
              <a:rPr lang="ru-RU" sz="1400" b="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РАЗВИТИЮ </a:t>
            </a:r>
            <a:r>
              <a:rPr lang="ru-RU" sz="1400" b="0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РЕСПУБЛИКИ</a:t>
            </a:r>
            <a:r>
              <a:rPr lang="ru-RU" sz="1400" b="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400" b="0" strike="noStrike" spc="-12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КАЗАХСТАН</a:t>
            </a:r>
            <a:endParaRPr lang="ru-RU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465" y="1628800"/>
            <a:ext cx="312738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b="1" i="1" dirty="0">
                <a:solidFill>
                  <a:schemeClr val="tx2"/>
                </a:solidFill>
                <a:latin typeface="Arial" pitchFamily="34" charset="0"/>
                <a:ea typeface="Times New Roman"/>
                <a:cs typeface="Arial" pitchFamily="34" charset="0"/>
              </a:rPr>
              <a:t>Темпы прироста  разведанных запасов нефти и газа в Казахстане  отстают от темпов их добычи. Министерству инвестиций и развития Республики Казахстан необходимо обеспечить реализацию Программы геологоразведочных работ  в Республике Казахстан на 2015 -2019 гг. в полном объеме.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6832" y="1038494"/>
            <a:ext cx="730706" cy="558800"/>
          </a:xfrm>
          <a:prstGeom prst="rect">
            <a:avLst/>
          </a:prstGeom>
          <a:solidFill>
            <a:schemeClr val="tx2"/>
          </a:solidFill>
          <a:ln w="3810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</a:rPr>
              <a:t>п. 6</a:t>
            </a:r>
            <a:endParaRPr lang="ru-RU" b="1" u="sng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75338" y="1038494"/>
            <a:ext cx="576064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68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1400" dirty="0" smtClean="0">
                <a:latin typeface="Arial" pitchFamily="34" charset="0"/>
                <a:ea typeface="Calibri"/>
                <a:cs typeface="Arial" pitchFamily="34" charset="0"/>
              </a:rPr>
              <a:t>В </a:t>
            </a:r>
            <a:r>
              <a:rPr lang="ru-RU" sz="1400" dirty="0">
                <a:latin typeface="Arial" pitchFamily="34" charset="0"/>
                <a:ea typeface="Calibri"/>
                <a:cs typeface="Arial" pitchFamily="34" charset="0"/>
              </a:rPr>
              <a:t>2016 году геологоразведочные работы на ТПИ проводятся на 39 объектах, на УВС – 3 объекта, на гидрогеологические исследования – 15 объектов, на подземные геотермальные воды – 1 объект. Ожидаемые результаты по итогам </a:t>
            </a:r>
            <a:r>
              <a:rPr lang="ru-RU" sz="1400" dirty="0" err="1">
                <a:latin typeface="Arial" pitchFamily="34" charset="0"/>
                <a:ea typeface="Calibri"/>
                <a:cs typeface="Arial" pitchFamily="34" charset="0"/>
              </a:rPr>
              <a:t>т.г</a:t>
            </a:r>
            <a:r>
              <a:rPr lang="ru-RU" sz="1400" dirty="0">
                <a:latin typeface="Arial" pitchFamily="34" charset="0"/>
                <a:ea typeface="Calibri"/>
                <a:cs typeface="Arial" pitchFamily="34" charset="0"/>
              </a:rPr>
              <a:t>. - </a:t>
            </a:r>
            <a:r>
              <a:rPr lang="ru-RU" sz="1400" dirty="0" smtClean="0">
                <a:latin typeface="Arial" pitchFamily="34" charset="0"/>
                <a:ea typeface="Calibri"/>
                <a:cs typeface="Arial" pitchFamily="34" charset="0"/>
              </a:rPr>
              <a:t>объемы </a:t>
            </a:r>
            <a:r>
              <a:rPr lang="ru-RU" sz="1400" dirty="0">
                <a:latin typeface="Arial" pitchFamily="34" charset="0"/>
                <a:ea typeface="Calibri"/>
                <a:cs typeface="Arial" pitchFamily="34" charset="0"/>
              </a:rPr>
              <a:t>прогнозных ресурсов: золота – 102 тонны; меди – 1 </a:t>
            </a:r>
            <a:r>
              <a:rPr lang="ru-RU" sz="1400" dirty="0" err="1">
                <a:latin typeface="Arial" pitchFamily="34" charset="0"/>
                <a:ea typeface="Calibri"/>
                <a:cs typeface="Arial" pitchFamily="34" charset="0"/>
              </a:rPr>
              <a:t>млн.тонн</a:t>
            </a:r>
            <a:r>
              <a:rPr lang="ru-RU" sz="1400" dirty="0">
                <a:latin typeface="Arial" pitchFamily="34" charset="0"/>
                <a:ea typeface="Calibri"/>
                <a:cs typeface="Arial" pitchFamily="34" charset="0"/>
              </a:rPr>
              <a:t>; полиметаллов – 3,3 </a:t>
            </a:r>
            <a:r>
              <a:rPr lang="ru-RU" sz="1400" dirty="0" err="1">
                <a:latin typeface="Arial" pitchFamily="34" charset="0"/>
                <a:ea typeface="Calibri"/>
                <a:cs typeface="Arial" pitchFamily="34" charset="0"/>
              </a:rPr>
              <a:t>млн.тонн</a:t>
            </a:r>
            <a:r>
              <a:rPr lang="ru-RU" sz="1400" dirty="0"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1400" b="1" dirty="0">
                <a:latin typeface="Arial" pitchFamily="34" charset="0"/>
                <a:ea typeface="Calibri"/>
                <a:cs typeface="Arial" pitchFamily="34" charset="0"/>
              </a:rPr>
              <a:t>В части углеводородного сырья </a:t>
            </a:r>
            <a:r>
              <a:rPr lang="ru-RU" sz="1400" b="1" dirty="0">
                <a:latin typeface="Arial" pitchFamily="34" charset="0"/>
                <a:ea typeface="Times New Roman"/>
                <a:cs typeface="Arial" pitchFamily="34" charset="0"/>
              </a:rPr>
              <a:t>в 2016 году продолжаются:</a:t>
            </a:r>
          </a:p>
          <a:p>
            <a:pPr marL="171450" indent="-1714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ru-RU" sz="1400" dirty="0">
                <a:latin typeface="Arial" pitchFamily="34" charset="0"/>
                <a:ea typeface="Times New Roman"/>
                <a:cs typeface="Arial" pitchFamily="34" charset="0"/>
              </a:rPr>
              <a:t>бурение опорно-параметрической скважины на территории </a:t>
            </a:r>
            <a:r>
              <a:rPr lang="ru-RU" sz="1400" dirty="0" err="1">
                <a:latin typeface="Arial" pitchFamily="34" charset="0"/>
                <a:ea typeface="Times New Roman"/>
                <a:cs typeface="Arial" pitchFamily="34" charset="0"/>
              </a:rPr>
              <a:t>Кызылординской</a:t>
            </a:r>
            <a:r>
              <a:rPr lang="ru-RU" sz="1400" dirty="0">
                <a:latin typeface="Arial" pitchFamily="34" charset="0"/>
                <a:ea typeface="Times New Roman"/>
                <a:cs typeface="Arial" pitchFamily="34" charset="0"/>
              </a:rPr>
              <a:t> области </a:t>
            </a:r>
            <a:r>
              <a:rPr lang="ru-RU" sz="1400" dirty="0" err="1">
                <a:latin typeface="Arial" pitchFamily="34" charset="0"/>
                <a:ea typeface="Times New Roman"/>
                <a:cs typeface="Arial" pitchFamily="34" charset="0"/>
              </a:rPr>
              <a:t>Кармакшинского</a:t>
            </a:r>
            <a:r>
              <a:rPr lang="ru-RU" sz="1400" dirty="0">
                <a:latin typeface="Arial" pitchFamily="34" charset="0"/>
                <a:ea typeface="Times New Roman"/>
                <a:cs typeface="Arial" pitchFamily="34" charset="0"/>
              </a:rPr>
              <a:t> района глубиной 3500 метров на общую сумму 986 млн. тенге, в </a:t>
            </a:r>
            <a:r>
              <a:rPr lang="ru-RU" sz="1400" dirty="0" err="1">
                <a:latin typeface="Arial" pitchFamily="34" charset="0"/>
                <a:ea typeface="Times New Roman"/>
                <a:cs typeface="Arial" pitchFamily="34" charset="0"/>
              </a:rPr>
              <a:t>т.ч</a:t>
            </a:r>
            <a:r>
              <a:rPr lang="ru-RU" sz="1400" dirty="0">
                <a:latin typeface="Arial" pitchFamily="34" charset="0"/>
                <a:ea typeface="Times New Roman"/>
                <a:cs typeface="Arial" pitchFamily="34" charset="0"/>
              </a:rPr>
              <a:t>. в 2015 году - 691 млн. тенге, в 2016 году - 295 млн. тенге</a:t>
            </a:r>
          </a:p>
          <a:p>
            <a:pPr marL="171450" indent="-1714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ru-RU" sz="1400" dirty="0">
                <a:latin typeface="Arial" pitchFamily="34" charset="0"/>
                <a:ea typeface="Times New Roman"/>
                <a:cs typeface="Arial" pitchFamily="34" charset="0"/>
              </a:rPr>
              <a:t>поэтапное геологическое изучение </a:t>
            </a:r>
            <a:r>
              <a:rPr lang="ru-RU" sz="1400" dirty="0" err="1">
                <a:latin typeface="Arial" pitchFamily="34" charset="0"/>
                <a:ea typeface="Times New Roman"/>
                <a:cs typeface="Arial" pitchFamily="34" charset="0"/>
              </a:rPr>
              <a:t>метаноносности</a:t>
            </a:r>
            <a:r>
              <a:rPr lang="ru-RU" sz="1400" dirty="0">
                <a:latin typeface="Arial" pitchFamily="34" charset="0"/>
                <a:ea typeface="Times New Roman"/>
                <a:cs typeface="Arial" pitchFamily="34" charset="0"/>
              </a:rPr>
              <a:t> Карагандинского угольного бассейна с подсчетом запасов метана в угольных пластах на наиболее перспективных участках на общую сумму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75,5 млн. тенге,</a:t>
            </a:r>
            <a:r>
              <a:rPr lang="ru-RU" sz="1400" dirty="0">
                <a:latin typeface="Arial" pitchFamily="34" charset="0"/>
                <a:ea typeface="Times New Roman"/>
                <a:cs typeface="Arial" pitchFamily="34" charset="0"/>
              </a:rPr>
              <a:t> из них в 201</a:t>
            </a:r>
            <a:r>
              <a:rPr lang="kk-KZ" sz="1400" dirty="0">
                <a:latin typeface="Arial" pitchFamily="34" charset="0"/>
                <a:ea typeface="Times New Roman"/>
                <a:cs typeface="Arial" pitchFamily="34" charset="0"/>
              </a:rPr>
              <a:t>5</a:t>
            </a:r>
            <a:r>
              <a:rPr lang="ru-RU" sz="1400" dirty="0">
                <a:latin typeface="Arial" pitchFamily="34" charset="0"/>
                <a:ea typeface="Times New Roman"/>
                <a:cs typeface="Arial" pitchFamily="34" charset="0"/>
              </a:rPr>
              <a:t> году - 20,0 млн. тенге. В 2016 году - 27,7 млн. тенге, в 2017 г. - 27,8 млн. тенге на завершение.</a:t>
            </a:r>
          </a:p>
          <a:p>
            <a:pPr algn="just">
              <a:spcBef>
                <a:spcPts val="600"/>
              </a:spcBef>
            </a:pPr>
            <a:r>
              <a:rPr lang="ru-RU" sz="1400" b="1" i="1" dirty="0">
                <a:latin typeface="Arial" pitchFamily="34" charset="0"/>
                <a:ea typeface="Times New Roman"/>
                <a:cs typeface="Arial" pitchFamily="34" charset="0"/>
              </a:rPr>
              <a:t>В связи с дефицитом бюджетных средств приостановлены</a:t>
            </a:r>
            <a:r>
              <a:rPr lang="ru-RU" sz="1400" i="1" dirty="0">
                <a:latin typeface="Arial" pitchFamily="34" charset="0"/>
                <a:ea typeface="Times New Roman"/>
                <a:cs typeface="Arial" pitchFamily="34" charset="0"/>
              </a:rPr>
              <a:t> геолого-геофизические исследования по опорным региональным профилям (2 </a:t>
            </a:r>
            <a:r>
              <a:rPr lang="ru-RU" sz="1400" i="1" dirty="0" err="1">
                <a:latin typeface="Arial" pitchFamily="34" charset="0"/>
                <a:ea typeface="Times New Roman"/>
                <a:cs typeface="Arial" pitchFamily="34" charset="0"/>
              </a:rPr>
              <a:t>геотраверса</a:t>
            </a:r>
            <a:r>
              <a:rPr lang="ru-RU" sz="1400" i="1" dirty="0">
                <a:latin typeface="Arial" pitchFamily="34" charset="0"/>
                <a:ea typeface="Times New Roman"/>
                <a:cs typeface="Arial" pitchFamily="34" charset="0"/>
              </a:rPr>
              <a:t>) в Сырдарьинском осадочном бассейне на общую сумму 2,2 млрд. тенге, в 2015 году освоено 1,1 млрд. тенге.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93069" y="6536377"/>
            <a:ext cx="1150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Слайд 2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387075647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1"/>
          <p:cNvSpPr/>
          <p:nvPr/>
        </p:nvSpPr>
        <p:spPr>
          <a:xfrm>
            <a:off x="1461960" y="88920"/>
            <a:ext cx="7373880" cy="517680"/>
          </a:xfrm>
          <a:custGeom>
            <a:avLst/>
            <a:gdLst/>
            <a:ahLst/>
            <a:cxnLst/>
            <a:rect l="l" t="t" r="r" b="b"/>
            <a:pathLst>
              <a:path w="7374255" h="518159">
                <a:moveTo>
                  <a:pt x="0" y="517728"/>
                </a:moveTo>
                <a:lnTo>
                  <a:pt x="7374001" y="517728"/>
                </a:lnTo>
                <a:lnTo>
                  <a:pt x="7374001" y="0"/>
                </a:lnTo>
                <a:lnTo>
                  <a:pt x="0" y="0"/>
                </a:lnTo>
                <a:lnTo>
                  <a:pt x="0" y="517728"/>
                </a:lnTo>
                <a:close/>
              </a:path>
            </a:pathLst>
          </a:custGeom>
          <a:solidFill>
            <a:srgbClr val="4F81B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7"/>
          <p:cNvSpPr/>
          <p:nvPr/>
        </p:nvSpPr>
        <p:spPr>
          <a:xfrm>
            <a:off x="619200" y="22320"/>
            <a:ext cx="650520" cy="65052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Прямоугольник 1"/>
          <p:cNvSpPr/>
          <p:nvPr/>
        </p:nvSpPr>
        <p:spPr>
          <a:xfrm>
            <a:off x="2196210" y="193690"/>
            <a:ext cx="59053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600">
              <a:lnSpc>
                <a:spcPct val="100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МИНИСТЕРСТВО ПО </a:t>
            </a:r>
            <a:r>
              <a:rPr lang="ru-RU" sz="1400" b="0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ИНВЕСТИЦИЯМ 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 </a:t>
            </a:r>
            <a:r>
              <a:rPr lang="ru-RU" sz="1400" b="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РАЗВИТИЮ </a:t>
            </a:r>
            <a:r>
              <a:rPr lang="ru-RU" sz="1400" b="0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РЕСПУБЛИКИ</a:t>
            </a:r>
            <a:r>
              <a:rPr lang="ru-RU" sz="1400" b="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400" b="0" strike="noStrike" spc="-12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КАЗАХСТАН</a:t>
            </a:r>
            <a:endParaRPr lang="ru-RU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2651" y="1833205"/>
            <a:ext cx="393328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b="1" i="1" dirty="0">
                <a:solidFill>
                  <a:schemeClr val="tx2"/>
                </a:solidFill>
                <a:latin typeface="Arial" pitchFamily="34" charset="0"/>
                <a:ea typeface="Times New Roman"/>
                <a:cs typeface="Arial" pitchFamily="34" charset="0"/>
              </a:rPr>
              <a:t>Руководствуясь мировым опытом по привлечению инвестиций в недропользование, наращиванию масштабов проведения геологических работ, в том числе с привлечением инновационных технологий, Правительству необходимо инициировать поправки по: предоставлению </a:t>
            </a:r>
            <a:r>
              <a:rPr lang="ru-RU" sz="1400" b="1" i="1" dirty="0" err="1">
                <a:solidFill>
                  <a:schemeClr val="tx2"/>
                </a:solidFill>
                <a:latin typeface="Arial" pitchFamily="34" charset="0"/>
                <a:ea typeface="Times New Roman"/>
                <a:cs typeface="Arial" pitchFamily="34" charset="0"/>
              </a:rPr>
              <a:t>недропользователям</a:t>
            </a:r>
            <a:r>
              <a:rPr lang="ru-RU" sz="1400" b="1" i="1" dirty="0">
                <a:solidFill>
                  <a:schemeClr val="tx2"/>
                </a:solidFill>
                <a:latin typeface="Arial" pitchFamily="34" charset="0"/>
                <a:ea typeface="Times New Roman"/>
                <a:cs typeface="Arial" pitchFamily="34" charset="0"/>
              </a:rPr>
              <a:t> геологической информации на безвозмездной основе - в Закон РК «О недрах и недропользовании»; рассекречиванию геологической информации - в Закон РК «О государственных секретах».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53847" y="1070000"/>
            <a:ext cx="730706" cy="558800"/>
          </a:xfrm>
          <a:prstGeom prst="rect">
            <a:avLst/>
          </a:prstGeom>
          <a:solidFill>
            <a:schemeClr val="tx2"/>
          </a:solidFill>
          <a:ln w="3810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</a:rPr>
              <a:t>п. 7</a:t>
            </a:r>
            <a:endParaRPr lang="ru-RU" b="1" u="sng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063628" y="1628800"/>
            <a:ext cx="4900859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</a:pPr>
            <a:r>
              <a:rPr lang="ru-RU" sz="1400" dirty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В утвержденных Ведомственных перечнях сведений, подлежащих засекречиванию МО и МИР РК 2016 года, гравиметрические материалы исключены. </a:t>
            </a:r>
            <a:r>
              <a:rPr lang="ru-RU" sz="1400" dirty="0" smtClean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Прорабатывается вопрос по внесению изменений в Ведомственный перечень </a:t>
            </a:r>
            <a:r>
              <a:rPr lang="ru-RU" sz="1400" dirty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сведений, подлежащих засекречиванию </a:t>
            </a:r>
            <a:r>
              <a:rPr lang="ru-RU" sz="1400" dirty="0" smtClean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МСХ.  </a:t>
            </a:r>
            <a:endParaRPr lang="ru-RU" sz="1400" dirty="0">
              <a:solidFill>
                <a:srgbClr val="292934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 algn="just">
              <a:spcBef>
                <a:spcPts val="600"/>
              </a:spcBef>
            </a:pPr>
            <a:r>
              <a:rPr lang="ru-RU" sz="1400" dirty="0" smtClean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В </a:t>
            </a:r>
            <a:r>
              <a:rPr lang="ru-RU" sz="1400" dirty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связи с особой позицией МО РК и МНЭ </a:t>
            </a:r>
            <a:r>
              <a:rPr lang="ru-RU" sz="1400" dirty="0" smtClean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РК</a:t>
            </a:r>
            <a:r>
              <a:rPr lang="en-US" sz="1400" dirty="0" smtClean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носителями </a:t>
            </a:r>
            <a:r>
              <a:rPr lang="ru-RU" sz="1400" dirty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секретной информации </a:t>
            </a:r>
            <a:r>
              <a:rPr lang="ru-RU" sz="1400" dirty="0" smtClean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остаются</a:t>
            </a:r>
            <a:r>
              <a:rPr lang="en-US" sz="1400" dirty="0" smtClean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материалы</a:t>
            </a:r>
            <a:r>
              <a:rPr lang="ru-RU" sz="1400" dirty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, выполненные в </a:t>
            </a:r>
            <a:r>
              <a:rPr lang="ru-RU" sz="1400" dirty="0" smtClean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СК-42.</a:t>
            </a:r>
          </a:p>
          <a:p>
            <a:pPr lvl="0" algn="just">
              <a:spcBef>
                <a:spcPts val="600"/>
              </a:spcBef>
            </a:pPr>
            <a:r>
              <a:rPr lang="ru-RU" sz="1400" dirty="0" smtClean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Вопрос использования данных материалов инвесторами предполагается решить в рамках реализации проекта Национального банка данных, обеспечивающего возможность рассекречивания картографических  основ (перевода в общедоступные географические системы). Организация данной работы за счет бюджетных средств дорогостояща и неэффективна, в связи с чем она будет проводится по соответствующим заявкам. </a:t>
            </a:r>
            <a:endParaRPr lang="ru-RU" sz="1400" dirty="0">
              <a:solidFill>
                <a:srgbClr val="292934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93069" y="6536377"/>
            <a:ext cx="1150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Слайд 3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34003469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1"/>
          <p:cNvSpPr/>
          <p:nvPr/>
        </p:nvSpPr>
        <p:spPr>
          <a:xfrm>
            <a:off x="1461960" y="88920"/>
            <a:ext cx="7373880" cy="517680"/>
          </a:xfrm>
          <a:custGeom>
            <a:avLst/>
            <a:gdLst/>
            <a:ahLst/>
            <a:cxnLst/>
            <a:rect l="l" t="t" r="r" b="b"/>
            <a:pathLst>
              <a:path w="7374255" h="518159">
                <a:moveTo>
                  <a:pt x="0" y="517728"/>
                </a:moveTo>
                <a:lnTo>
                  <a:pt x="7374001" y="517728"/>
                </a:lnTo>
                <a:lnTo>
                  <a:pt x="7374001" y="0"/>
                </a:lnTo>
                <a:lnTo>
                  <a:pt x="0" y="0"/>
                </a:lnTo>
                <a:lnTo>
                  <a:pt x="0" y="517728"/>
                </a:lnTo>
                <a:close/>
              </a:path>
            </a:pathLst>
          </a:custGeom>
          <a:solidFill>
            <a:srgbClr val="4F81B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7"/>
          <p:cNvSpPr/>
          <p:nvPr/>
        </p:nvSpPr>
        <p:spPr>
          <a:xfrm>
            <a:off x="619200" y="22320"/>
            <a:ext cx="650520" cy="65052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Прямоугольник 1"/>
          <p:cNvSpPr/>
          <p:nvPr/>
        </p:nvSpPr>
        <p:spPr>
          <a:xfrm>
            <a:off x="2196210" y="193690"/>
            <a:ext cx="59053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600">
              <a:lnSpc>
                <a:spcPct val="100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МИНИСТЕРСТВО ПО </a:t>
            </a:r>
            <a:r>
              <a:rPr lang="ru-RU" sz="1400" b="0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ИНВЕСТИЦИЯМ 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 </a:t>
            </a:r>
            <a:r>
              <a:rPr lang="ru-RU" sz="1400" b="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РАЗВИТИЮ </a:t>
            </a:r>
            <a:r>
              <a:rPr lang="ru-RU" sz="1400" b="0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РЕСПУБЛИКИ</a:t>
            </a:r>
            <a:r>
              <a:rPr lang="ru-RU" sz="1400" b="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400" b="0" strike="noStrike" spc="-12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КАЗАХСТАН</a:t>
            </a:r>
            <a:endParaRPr lang="ru-RU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997" y="1256561"/>
            <a:ext cx="430697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b="1" i="1" dirty="0">
                <a:solidFill>
                  <a:schemeClr val="tx2"/>
                </a:solidFill>
                <a:latin typeface="Arial" pitchFamily="34" charset="0"/>
                <a:ea typeface="Times New Roman"/>
                <a:cs typeface="Arial" pitchFamily="34" charset="0"/>
              </a:rPr>
              <a:t>В целях исключения рисков завышенной оплаты </a:t>
            </a:r>
            <a:r>
              <a:rPr lang="ru-RU" sz="1400" b="1" i="1" dirty="0" err="1">
                <a:solidFill>
                  <a:schemeClr val="tx2"/>
                </a:solidFill>
                <a:latin typeface="Arial" pitchFamily="34" charset="0"/>
                <a:ea typeface="Times New Roman"/>
                <a:cs typeface="Arial" pitchFamily="34" charset="0"/>
              </a:rPr>
              <a:t>недропользователем</a:t>
            </a:r>
            <a:r>
              <a:rPr lang="ru-RU" sz="1400" b="1" i="1" dirty="0">
                <a:solidFill>
                  <a:schemeClr val="tx2"/>
                </a:solidFill>
                <a:latin typeface="Arial" pitchFamily="34" charset="0"/>
                <a:ea typeface="Times New Roman"/>
                <a:cs typeface="Arial" pitchFamily="34" charset="0"/>
              </a:rPr>
              <a:t> бонуса коммерческого обнаружения за запасы  полезных ископаемых, </a:t>
            </a:r>
            <a:r>
              <a:rPr lang="ru-RU" sz="1400" b="1" i="1" dirty="0" err="1">
                <a:solidFill>
                  <a:schemeClr val="tx2"/>
                </a:solidFill>
                <a:latin typeface="Arial" pitchFamily="34" charset="0"/>
                <a:ea typeface="Times New Roman"/>
                <a:cs typeface="Arial" pitchFamily="34" charset="0"/>
              </a:rPr>
              <a:t>извлекаемость</a:t>
            </a:r>
            <a:r>
              <a:rPr lang="ru-RU" sz="1400" b="1" i="1" dirty="0">
                <a:solidFill>
                  <a:schemeClr val="tx2"/>
                </a:solidFill>
                <a:latin typeface="Arial" pitchFamily="34" charset="0"/>
                <a:ea typeface="Times New Roman"/>
                <a:cs typeface="Arial" pitchFamily="34" charset="0"/>
              </a:rPr>
              <a:t> которых еще требует </a:t>
            </a:r>
            <a:r>
              <a:rPr lang="ru-RU" sz="1400" b="1" i="1" dirty="0" err="1">
                <a:solidFill>
                  <a:schemeClr val="tx2"/>
                </a:solidFill>
                <a:latin typeface="Arial" pitchFamily="34" charset="0"/>
                <a:ea typeface="Times New Roman"/>
                <a:cs typeface="Arial" pitchFamily="34" charset="0"/>
              </a:rPr>
              <a:t>доразведки</a:t>
            </a:r>
            <a:r>
              <a:rPr lang="ru-RU" sz="1400" b="1" i="1" dirty="0">
                <a:solidFill>
                  <a:schemeClr val="tx2"/>
                </a:solidFill>
                <a:latin typeface="Arial" pitchFamily="34" charset="0"/>
                <a:ea typeface="Times New Roman"/>
                <a:cs typeface="Arial" pitchFamily="34" charset="0"/>
              </a:rPr>
              <a:t>, а также стимулирования </a:t>
            </a:r>
            <a:r>
              <a:rPr lang="ru-RU" sz="1400" b="1" i="1" dirty="0" err="1">
                <a:solidFill>
                  <a:schemeClr val="tx2"/>
                </a:solidFill>
                <a:latin typeface="Arial" pitchFamily="34" charset="0"/>
                <a:ea typeface="Times New Roman"/>
                <a:cs typeface="Arial" pitchFamily="34" charset="0"/>
              </a:rPr>
              <a:t>недропользователей</a:t>
            </a:r>
            <a:r>
              <a:rPr lang="ru-RU" sz="1400" b="1" i="1" dirty="0">
                <a:solidFill>
                  <a:schemeClr val="tx2"/>
                </a:solidFill>
                <a:latin typeface="Arial" pitchFamily="34" charset="0"/>
                <a:ea typeface="Times New Roman"/>
                <a:cs typeface="Arial" pitchFamily="34" charset="0"/>
              </a:rPr>
              <a:t> к разведке контрактной территории в глубину  Правительству необходимо рассмотреть возможность внесения  поправок в Налоговый кодекс в части изменения порядка уплаты бонуса  коммерческого обнаружения и установления размера подписного бонуса при изменении контрактной территории по глубине</a:t>
            </a:r>
            <a:r>
              <a:rPr lang="ru-RU" sz="1400" b="1" i="1" dirty="0" smtClean="0">
                <a:solidFill>
                  <a:schemeClr val="tx2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ru-RU" sz="1400" b="1" i="1" dirty="0">
              <a:solidFill>
                <a:schemeClr val="tx2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7504" y="692696"/>
            <a:ext cx="730706" cy="558800"/>
          </a:xfrm>
          <a:prstGeom prst="rect">
            <a:avLst/>
          </a:prstGeom>
          <a:solidFill>
            <a:schemeClr val="tx2"/>
          </a:solidFill>
          <a:ln w="3810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</a:rPr>
              <a:t>п. 8</a:t>
            </a:r>
            <a:endParaRPr lang="ru-RU" b="1" u="sng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7504" y="5107687"/>
            <a:ext cx="39604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b="1" i="1" dirty="0">
                <a:solidFill>
                  <a:schemeClr val="tx2"/>
                </a:solidFill>
                <a:latin typeface="Arial" pitchFamily="34" charset="0"/>
                <a:ea typeface="Times New Roman"/>
                <a:cs typeface="Arial" pitchFamily="34" charset="0"/>
              </a:rPr>
              <a:t>Определить приоритеты развития научных исследований в сфере геологии и недропользования, источники их финансирования.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07504" y="4477512"/>
            <a:ext cx="730706" cy="558800"/>
          </a:xfrm>
          <a:prstGeom prst="rect">
            <a:avLst/>
          </a:prstGeom>
          <a:solidFill>
            <a:schemeClr val="tx2"/>
          </a:solidFill>
          <a:ln w="3810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</a:rPr>
              <a:t>п. 26</a:t>
            </a:r>
            <a:endParaRPr lang="ru-RU" b="1" u="sng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11960" y="4365104"/>
            <a:ext cx="4910626" cy="2200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Совместно с МОН РК прорабатывается вопрос бюджетного финансирования </a:t>
            </a:r>
            <a:r>
              <a:rPr lang="ru-RU" sz="1200" dirty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на проведение опережающих научных </a:t>
            </a:r>
            <a:r>
              <a:rPr lang="ru-RU" sz="1200" dirty="0" smtClean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исследований в рамках прямого целевого финансирования.</a:t>
            </a:r>
            <a:endParaRPr lang="ru-RU" sz="1200" dirty="0">
              <a:solidFill>
                <a:srgbClr val="292934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171450" lvl="0" indent="-171450"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200" dirty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В </a:t>
            </a:r>
            <a:r>
              <a:rPr lang="ru-RU" sz="1200" dirty="0" smtClean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соответствии </a:t>
            </a:r>
            <a:r>
              <a:rPr lang="ru-RU" sz="1200" dirty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с приоритетом «Рациональное использование природных ресурсов и переработка сырья и продукции», Комитетом геологии и недропользования </a:t>
            </a:r>
            <a:r>
              <a:rPr lang="ru-RU" sz="1200" dirty="0" smtClean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направлена </a:t>
            </a:r>
            <a:r>
              <a:rPr lang="ru-RU" sz="1200" dirty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в Комитет науки МОН РК тема программы «Модернизация стратиграфических схем </a:t>
            </a:r>
            <a:r>
              <a:rPr lang="ru-RU" sz="1200" dirty="0" err="1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фанерозоя</a:t>
            </a:r>
            <a:r>
              <a:rPr lang="ru-RU" sz="1200" dirty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 и научно-инновационное обеспечение </a:t>
            </a:r>
            <a:r>
              <a:rPr lang="ru-RU" sz="1200" dirty="0" err="1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минерагенической</a:t>
            </a:r>
            <a:r>
              <a:rPr lang="ru-RU" sz="1200" dirty="0">
                <a:solidFill>
                  <a:srgbClr val="292934"/>
                </a:solidFill>
                <a:latin typeface="Arial" pitchFamily="34" charset="0"/>
                <a:ea typeface="Times New Roman"/>
                <a:cs typeface="Arial" pitchFamily="34" charset="0"/>
              </a:rPr>
              <a:t> оценки ресурсов полезных ископаемых (золото, редкие и цветные металлы, редкие земли, нефть и газ) Казахстана на 2017-2019 годы».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55976" y="1196752"/>
            <a:ext cx="4689347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Вопрос исключения понятия бонуса коммерческого обнаружения прорабатывается совместно с МФ РК в новом Налоговом кодексе и в «Кодексе о недрах и недропользования».</a:t>
            </a:r>
          </a:p>
          <a:p>
            <a:pPr algn="just">
              <a:spcBef>
                <a:spcPts val="600"/>
              </a:spcBef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В настоящее время в установленном порядке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вносятся изменения в Положение о Государственной комиссии по запасам полезных ископаемых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РК, утвержденное приказом Министра от 21 апреля 2015 года № 472, дополнения в части индексации протоколов по бонусу коммерческого обнаружения по запасам полезных ископаемых,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извлекаемость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которых еще требует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доразведки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. Данные дополнения согласованы с МЭ РК и МФ РК.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58260" y="4293096"/>
            <a:ext cx="8806228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993069" y="6536377"/>
            <a:ext cx="1150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Слайд 4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343766964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3"/>
          <p:cNvSpPr/>
          <p:nvPr/>
        </p:nvSpPr>
        <p:spPr>
          <a:xfrm>
            <a:off x="1461960" y="88920"/>
            <a:ext cx="7373880" cy="517680"/>
          </a:xfrm>
          <a:custGeom>
            <a:avLst/>
            <a:gdLst/>
            <a:ahLst/>
            <a:cxnLst/>
            <a:rect l="l" t="t" r="r" b="b"/>
            <a:pathLst>
              <a:path w="7374255" h="518159">
                <a:moveTo>
                  <a:pt x="0" y="517728"/>
                </a:moveTo>
                <a:lnTo>
                  <a:pt x="7374001" y="517728"/>
                </a:lnTo>
                <a:lnTo>
                  <a:pt x="7374001" y="0"/>
                </a:lnTo>
                <a:lnTo>
                  <a:pt x="0" y="0"/>
                </a:lnTo>
                <a:lnTo>
                  <a:pt x="0" y="517728"/>
                </a:lnTo>
                <a:close/>
              </a:path>
            </a:pathLst>
          </a:custGeom>
          <a:solidFill>
            <a:srgbClr val="4F81B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4" name="CustomShape 4"/>
          <p:cNvSpPr/>
          <p:nvPr/>
        </p:nvSpPr>
        <p:spPr>
          <a:xfrm>
            <a:off x="1461960" y="82440"/>
            <a:ext cx="360" cy="543240"/>
          </a:xfrm>
          <a:custGeom>
            <a:avLst/>
            <a:gdLst/>
            <a:ahLst/>
            <a:cxnLst/>
            <a:rect l="l" t="t" r="r" b="b"/>
            <a:pathLst>
              <a:path h="543560">
                <a:moveTo>
                  <a:pt x="0" y="0"/>
                </a:moveTo>
                <a:lnTo>
                  <a:pt x="0" y="543178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5" name="CustomShape 5"/>
          <p:cNvSpPr/>
          <p:nvPr/>
        </p:nvSpPr>
        <p:spPr>
          <a:xfrm>
            <a:off x="8836200" y="82440"/>
            <a:ext cx="360" cy="543240"/>
          </a:xfrm>
          <a:custGeom>
            <a:avLst/>
            <a:gdLst/>
            <a:ahLst/>
            <a:cxnLst/>
            <a:rect l="l" t="t" r="r" b="b"/>
            <a:pathLst>
              <a:path h="543560">
                <a:moveTo>
                  <a:pt x="0" y="0"/>
                </a:moveTo>
                <a:lnTo>
                  <a:pt x="0" y="543178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6" name="CustomShape 6"/>
          <p:cNvSpPr/>
          <p:nvPr/>
        </p:nvSpPr>
        <p:spPr>
          <a:xfrm>
            <a:off x="154080" y="88920"/>
            <a:ext cx="8688240" cy="360"/>
          </a:xfrm>
          <a:custGeom>
            <a:avLst/>
            <a:gdLst/>
            <a:ahLst/>
            <a:cxnLst/>
            <a:rect l="l" t="t" r="r" b="b"/>
            <a:pathLst>
              <a:path w="8688705">
                <a:moveTo>
                  <a:pt x="0" y="0"/>
                </a:moveTo>
                <a:lnTo>
                  <a:pt x="8688387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7" name="CustomShape 7"/>
          <p:cNvSpPr/>
          <p:nvPr/>
        </p:nvSpPr>
        <p:spPr>
          <a:xfrm>
            <a:off x="154080" y="606600"/>
            <a:ext cx="8688240" cy="360"/>
          </a:xfrm>
          <a:custGeom>
            <a:avLst/>
            <a:gdLst/>
            <a:ahLst/>
            <a:cxnLst/>
            <a:rect l="l" t="t" r="r" b="b"/>
            <a:pathLst>
              <a:path w="8688705">
                <a:moveTo>
                  <a:pt x="0" y="0"/>
                </a:moveTo>
                <a:lnTo>
                  <a:pt x="8688387" y="0"/>
                </a:ln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8" name="CustomShape 8"/>
          <p:cNvSpPr/>
          <p:nvPr/>
        </p:nvSpPr>
        <p:spPr>
          <a:xfrm>
            <a:off x="2277720" y="229320"/>
            <a:ext cx="5741280" cy="21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12600">
              <a:lnSpc>
                <a:spcPct val="100000"/>
              </a:lnSpc>
            </a:pPr>
            <a:r>
              <a:rPr lang="ru-R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МИНИСТЕРСТВО ПО </a:t>
            </a:r>
            <a:r>
              <a:rPr lang="ru-RU" sz="1400" b="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ИНВЕСТИЦИЯМ </a:t>
            </a:r>
            <a:r>
              <a:rPr lang="ru-R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 </a:t>
            </a:r>
            <a:r>
              <a:rPr lang="ru-RU" sz="1400" b="0" strike="noStrike" spc="-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РАЗВИТИЮ </a:t>
            </a:r>
            <a:r>
              <a:rPr lang="ru-RU" sz="1400" b="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РЕСПУБЛИКИ</a:t>
            </a:r>
            <a:r>
              <a:rPr lang="ru-RU" sz="1400" b="0" strike="noStrike" spc="-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400" b="0" strike="noStrike" spc="-1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КАЗАХСТАН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9" name="CustomShape 9"/>
          <p:cNvSpPr/>
          <p:nvPr/>
        </p:nvSpPr>
        <p:spPr>
          <a:xfrm>
            <a:off x="619200" y="22320"/>
            <a:ext cx="650520" cy="65052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7" name="Picture 2" descr="C:\Users\админ\Desktop\президент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51" y="2240757"/>
            <a:ext cx="3243856" cy="2559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Заголовок 7"/>
          <p:cNvSpPr txBox="1">
            <a:spLocks/>
          </p:cNvSpPr>
          <p:nvPr/>
        </p:nvSpPr>
        <p:spPr bwMode="auto">
          <a:xfrm>
            <a:off x="909203" y="1369218"/>
            <a:ext cx="77724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ru-RU" sz="2000" b="1" dirty="0">
                <a:solidFill>
                  <a:srgbClr val="3750B9"/>
                </a:solidFill>
              </a:rPr>
              <a:t>Институциональные реформы по индустриализации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4019451" y="2519759"/>
            <a:ext cx="4749800" cy="20018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ru-RU" sz="2000" b="1" dirty="0">
                <a:solidFill>
                  <a:srgbClr val="C00000"/>
                </a:solidFill>
                <a:ea typeface="+mj-ea"/>
                <a:cs typeface="Arial" pitchFamily="34" charset="0"/>
              </a:rPr>
              <a:t>Шаг 74 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ru-RU" sz="1600" b="1" dirty="0">
                <a:solidFill>
                  <a:prstClr val="black"/>
                </a:solidFill>
                <a:ea typeface="+mj-ea"/>
                <a:cs typeface="Arial" pitchFamily="34" charset="0"/>
              </a:rPr>
              <a:t>Повышение прозрачности и предсказуемости сферы недропользования через </a:t>
            </a:r>
            <a:r>
              <a:rPr lang="ru-RU" sz="1600" b="1" dirty="0">
                <a:solidFill>
                  <a:prstClr val="black"/>
                </a:solidFill>
                <a:ea typeface="Calibri"/>
                <a:cs typeface="Arial" pitchFamily="34" charset="0"/>
              </a:rPr>
              <a:t>ВНЕДРЕНИЕ МЕЖДУНАРОДНОЙ СИСТЕМЫ СТАНДАРТОВ ОТЧЕТНОСТИ ПО ЗАПАСАМ ТВЕРДЫХ ПОЛЕЗНЫХ ИСКОПАЕМЫХ </a:t>
            </a:r>
            <a:r>
              <a:rPr lang="ru-RU" sz="1600" b="1" dirty="0">
                <a:solidFill>
                  <a:srgbClr val="000000"/>
                </a:solidFill>
                <a:ea typeface="Calibri"/>
                <a:cs typeface="Arial" pitchFamily="34" charset="0"/>
              </a:rPr>
              <a:t>CRIRSCO</a:t>
            </a:r>
            <a:endParaRPr lang="ru-RU" sz="1600" dirty="0">
              <a:solidFill>
                <a:prstClr val="black"/>
              </a:solidFill>
              <a:ea typeface="+mj-ea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93069" y="6536377"/>
            <a:ext cx="1150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Слайд 5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147408786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Заголовок 15"/>
          <p:cNvSpPr>
            <a:spLocks noGrp="1"/>
          </p:cNvSpPr>
          <p:nvPr>
            <p:ph type="ctrTitle" idx="4294967295"/>
          </p:nvPr>
        </p:nvSpPr>
        <p:spPr>
          <a:xfrm>
            <a:off x="107504" y="116632"/>
            <a:ext cx="8961912" cy="584775"/>
          </a:xfr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1600" b="1" dirty="0">
                <a:solidFill>
                  <a:schemeClr val="tx2"/>
                </a:solidFill>
                <a:latin typeface="PT Sans" pitchFamily="34" charset="-52"/>
                <a:ea typeface="+mn-ea"/>
                <a:cs typeface="+mn-cs"/>
              </a:rPr>
              <a:t>Шаг № «74»</a:t>
            </a:r>
            <a:r>
              <a:rPr lang="en-US" altLang="ru-RU" sz="1600" b="1" dirty="0">
                <a:solidFill>
                  <a:schemeClr val="tx2"/>
                </a:solidFill>
                <a:latin typeface="PT Sans" pitchFamily="34" charset="-52"/>
                <a:ea typeface="+mn-ea"/>
                <a:cs typeface="+mn-cs"/>
              </a:rPr>
              <a:t>.</a:t>
            </a:r>
            <a:r>
              <a:rPr lang="ru-RU" altLang="ru-RU" sz="1600" b="1" dirty="0">
                <a:solidFill>
                  <a:schemeClr val="tx2"/>
                </a:solidFill>
                <a:latin typeface="PT Sans" pitchFamily="34" charset="-52"/>
              </a:rPr>
              <a:t>«</a:t>
            </a:r>
            <a:r>
              <a:rPr lang="ru-RU" altLang="ru-RU" sz="1600" b="1" dirty="0">
                <a:solidFill>
                  <a:schemeClr val="tx2"/>
                </a:solidFill>
                <a:latin typeface="PT Sans" pitchFamily="34" charset="-52"/>
                <a:ea typeface="+mn-ea"/>
                <a:cs typeface="+mn-cs"/>
              </a:rPr>
              <a:t>Внедрение международной системы стандартов отчетности </a:t>
            </a:r>
            <a:br>
              <a:rPr lang="ru-RU" altLang="ru-RU" sz="1600" b="1" dirty="0">
                <a:solidFill>
                  <a:schemeClr val="tx2"/>
                </a:solidFill>
                <a:latin typeface="PT Sans" pitchFamily="34" charset="-52"/>
                <a:ea typeface="+mn-ea"/>
                <a:cs typeface="+mn-cs"/>
              </a:rPr>
            </a:br>
            <a:r>
              <a:rPr lang="ru-RU" altLang="ru-RU" sz="1600" b="1" dirty="0">
                <a:solidFill>
                  <a:schemeClr val="tx2"/>
                </a:solidFill>
                <a:latin typeface="PT Sans" pitchFamily="34" charset="-52"/>
                <a:ea typeface="+mn-ea"/>
                <a:cs typeface="+mn-cs"/>
              </a:rPr>
              <a:t>по запасам твердых полезных ископаемых и углеводородного сырья</a:t>
            </a:r>
            <a:r>
              <a:rPr lang="ru-RU" altLang="ru-RU" sz="1600" b="1" dirty="0">
                <a:solidFill>
                  <a:schemeClr val="tx2"/>
                </a:solidFill>
                <a:latin typeface="PT Sans" pitchFamily="34" charset="-52"/>
              </a:rPr>
              <a:t>»</a:t>
            </a:r>
            <a:endParaRPr lang="ru-RU" altLang="ru-RU" sz="1600" b="1" dirty="0">
              <a:solidFill>
                <a:schemeClr val="tx2"/>
              </a:solidFill>
              <a:latin typeface="PT Sans" pitchFamily="34" charset="-52"/>
              <a:ea typeface="+mn-ea"/>
              <a:cs typeface="+mn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518026"/>
              </p:ext>
            </p:extLst>
          </p:nvPr>
        </p:nvGraphicFramePr>
        <p:xfrm>
          <a:off x="152400" y="1021040"/>
          <a:ext cx="8915400" cy="528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64008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Предлагаемые меры</a:t>
                      </a:r>
                      <a:endParaRPr lang="ru-RU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Реализация мер </a:t>
                      </a:r>
                      <a:endParaRPr lang="ru-RU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</a:tr>
              <a:tr h="534659">
                <a:tc>
                  <a:txBody>
                    <a:bodyPr/>
                    <a:lstStyle/>
                    <a:p>
                      <a:pPr algn="l"/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1.Создание «KAZRC» и «ПОНЭН»,2015 год.</a:t>
                      </a:r>
                      <a:endParaRPr lang="ru-RU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В соответствии с требованиями CRIRSCO в 2015 году созданы:</a:t>
                      </a:r>
                    </a:p>
                    <a:p>
                      <a:pPr algn="l"/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 - Объединение юридических лиц «Казахстанская Ассоциация публичной отчетности о результатах геологоразведочных работ, Минеральных Ресурсах и Минеральных Запасах»(«KAZRC»);</a:t>
                      </a:r>
                    </a:p>
                    <a:p>
                      <a:pPr algn="l"/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 - Профессиональное объединение независимых экспертов в недропользовании»(ПОНЭН).</a:t>
                      </a:r>
                      <a:endParaRPr lang="ru-RU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/>
                </a:tc>
              </a:tr>
              <a:tr h="963227">
                <a:tc>
                  <a:txBody>
                    <a:bodyPr/>
                    <a:lstStyle/>
                    <a:p>
                      <a:pPr algn="l"/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2. Разработка</a:t>
                      </a:r>
                      <a:r>
                        <a:rPr lang="ru-RU" sz="1300" baseline="0" dirty="0" smtClean="0">
                          <a:latin typeface="Arial" pitchFamily="34" charset="0"/>
                          <a:cs typeface="Arial" pitchFamily="34" charset="0"/>
                        </a:rPr>
                        <a:t> и внедрение казахстанских стандартов публичной отчетности KAZRC, 2016-2017 гг.</a:t>
                      </a:r>
                      <a:endParaRPr lang="ru-RU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1.Согласно требованиям CRIRSCO разработаны:</a:t>
                      </a:r>
                      <a:b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- Кодекс KAZRC; </a:t>
                      </a:r>
                      <a:b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- Руководство по Гармонизации стандартов отчетности Казахстана с международными стандартами по системе CRIRSCO; </a:t>
                      </a:r>
                      <a:b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 - Этический Кодекс для независимых экспертов ПОНЭН;</a:t>
                      </a:r>
                    </a:p>
                    <a:p>
                      <a:pPr algn="l"/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 - Руководство профессионального развития экспертов ПОНЭН;</a:t>
                      </a:r>
                    </a:p>
                    <a:p>
                      <a:pPr algn="l"/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2.Согласовано с МЭ РК и МНЭ РК техническое задание по </a:t>
                      </a:r>
                      <a:r>
                        <a:rPr lang="ru-RU" sz="1300" dirty="0" err="1" smtClean="0">
                          <a:latin typeface="Arial" pitchFamily="34" charset="0"/>
                          <a:cs typeface="Arial" pitchFamily="34" charset="0"/>
                        </a:rPr>
                        <a:t>Грантовому</a:t>
                      </a:r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 Соглашению с ЕБРР по Гармонизации казахстанских норм регулирования в сфере недропользования применительно к подготовке отчетности по результатам геологоразведочных работ, оценке ресурсов и запасов полезных ископаемых на основе международных стандартов. </a:t>
                      </a:r>
                    </a:p>
                  </a:txBody>
                  <a:tcPr marL="68580" marR="68580" anchor="ctr"/>
                </a:tc>
              </a:tr>
              <a:tr h="963227">
                <a:tc>
                  <a:txBody>
                    <a:bodyPr/>
                    <a:lstStyle/>
                    <a:p>
                      <a:pPr algn="l"/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3.Обучение казахстанских специалистов  по составлению и аудированию геологической отчетности по стандартам </a:t>
                      </a:r>
                      <a:r>
                        <a:rPr kumimoji="0" lang="ru-RU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CRIRSCO</a:t>
                      </a:r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, 2016-2017 гг. </a:t>
                      </a:r>
                      <a:endParaRPr lang="ru-RU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dirty="0" err="1" smtClean="0">
                          <a:latin typeface="Arial" pitchFamily="34" charset="0"/>
                          <a:cs typeface="Arial" pitchFamily="34" charset="0"/>
                        </a:rPr>
                        <a:t>Ссоздание</a:t>
                      </a:r>
                      <a:r>
                        <a:rPr lang="ru-RU" sz="1300" dirty="0" smtClean="0">
                          <a:latin typeface="Arial" pitchFamily="34" charset="0"/>
                          <a:cs typeface="Arial" pitchFamily="34" charset="0"/>
                        </a:rPr>
                        <a:t> многоуровневой системы повышения квалификации работников геологической и горнодобывающей отраслей Казахстана</a:t>
                      </a:r>
                      <a:endParaRPr lang="ru-RU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993069" y="6536377"/>
            <a:ext cx="1150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Слайд 6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1979566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Заголовок 15"/>
          <p:cNvSpPr>
            <a:spLocks noGrp="1"/>
          </p:cNvSpPr>
          <p:nvPr>
            <p:ph type="ctrTitle" idx="4294967295"/>
          </p:nvPr>
        </p:nvSpPr>
        <p:spPr>
          <a:xfrm>
            <a:off x="251520" y="304800"/>
            <a:ext cx="8749605" cy="584200"/>
          </a:xfr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altLang="ru-RU" sz="1600" b="1" dirty="0">
                <a:solidFill>
                  <a:schemeClr val="tx2"/>
                </a:solidFill>
                <a:latin typeface="PT Sans" pitchFamily="34" charset="-52"/>
                <a:ea typeface="+mn-ea"/>
                <a:cs typeface="+mn-cs"/>
              </a:rPr>
              <a:t>Шаг № «74»</a:t>
            </a:r>
            <a:r>
              <a:rPr lang="en-US" altLang="ru-RU" sz="1600" b="1" dirty="0">
                <a:solidFill>
                  <a:schemeClr val="tx2"/>
                </a:solidFill>
                <a:latin typeface="PT Sans" pitchFamily="34" charset="-52"/>
                <a:ea typeface="+mn-ea"/>
                <a:cs typeface="+mn-cs"/>
              </a:rPr>
              <a:t>.</a:t>
            </a:r>
            <a:r>
              <a:rPr lang="ru-RU" altLang="ru-RU" sz="1600" b="1" dirty="0">
                <a:solidFill>
                  <a:schemeClr val="tx2"/>
                </a:solidFill>
                <a:latin typeface="PT Sans" pitchFamily="34" charset="-52"/>
              </a:rPr>
              <a:t>«</a:t>
            </a:r>
            <a:r>
              <a:rPr lang="ru-RU" altLang="ru-RU" sz="1600" b="1" dirty="0">
                <a:solidFill>
                  <a:schemeClr val="tx2"/>
                </a:solidFill>
                <a:latin typeface="PT Sans" pitchFamily="34" charset="-52"/>
                <a:ea typeface="+mn-ea"/>
                <a:cs typeface="+mn-cs"/>
              </a:rPr>
              <a:t>Внедрение международной системы стандартов отчетности </a:t>
            </a:r>
            <a:br>
              <a:rPr lang="ru-RU" altLang="ru-RU" sz="1600" b="1" dirty="0">
                <a:solidFill>
                  <a:schemeClr val="tx2"/>
                </a:solidFill>
                <a:latin typeface="PT Sans" pitchFamily="34" charset="-52"/>
                <a:ea typeface="+mn-ea"/>
                <a:cs typeface="+mn-cs"/>
              </a:rPr>
            </a:br>
            <a:r>
              <a:rPr lang="ru-RU" altLang="ru-RU" sz="1600" b="1" dirty="0">
                <a:solidFill>
                  <a:schemeClr val="tx2"/>
                </a:solidFill>
                <a:latin typeface="PT Sans" pitchFamily="34" charset="-52"/>
                <a:ea typeface="+mn-ea"/>
                <a:cs typeface="+mn-cs"/>
              </a:rPr>
              <a:t>по запасам твердых полезных ископаемых и углеводородного сырья</a:t>
            </a:r>
            <a:r>
              <a:rPr lang="ru-RU" altLang="ru-RU" sz="1600" b="1" dirty="0">
                <a:solidFill>
                  <a:schemeClr val="tx2"/>
                </a:solidFill>
                <a:latin typeface="PT Sans" pitchFamily="34" charset="-52"/>
              </a:rPr>
              <a:t>»</a:t>
            </a:r>
            <a:endParaRPr lang="ru-RU" altLang="ru-RU" sz="1600" b="1" dirty="0">
              <a:solidFill>
                <a:schemeClr val="tx2"/>
              </a:solidFill>
              <a:latin typeface="PT Sans" pitchFamily="34" charset="-52"/>
              <a:ea typeface="+mn-ea"/>
              <a:cs typeface="+mn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531207"/>
              </p:ext>
            </p:extLst>
          </p:nvPr>
        </p:nvGraphicFramePr>
        <p:xfrm>
          <a:off x="179513" y="1124744"/>
          <a:ext cx="8790657" cy="49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654"/>
                <a:gridCol w="6200003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Предлагаемые меры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Реализация мер 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/>
                </a:tc>
              </a:tr>
              <a:tr h="1698848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4. Принятие Кодекса отчетности KAZRC в семейство CRIRSCO, 2016 год.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14-го июня 2016 года в Астане на собрании собрание Комитета по международным стандартам отчетности по минеральным ресурсам и запасам CRIRSCO Казахстанский Кодекс KAZRC принят в семейство CRIRSCO.</a:t>
                      </a:r>
                    </a:p>
                    <a:p>
                      <a:pPr algn="just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Ассоциация KAZRC от Республики Казахстан стала десятым членом Комитета CRIRSCO, а ПОНЭН признана профессиональной организацией для Компетентных лиц.  </a:t>
                      </a:r>
                    </a:p>
                  </a:txBody>
                  <a:tcPr marL="68580" marR="68580"/>
                </a:tc>
              </a:tr>
              <a:tr h="136815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5.Законодательное закрепление новой классификации минеральных ресурсов и запасов, 2017 год.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В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проекте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Кодекса о недрах и недропользовании  учтены нормы регулирования применительно к подготовке по результатам геологоразведочных работ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отчетности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по международным стандартам. </a:t>
                      </a:r>
                    </a:p>
                  </a:txBody>
                  <a:tcPr marL="68580" marR="68580"/>
                </a:tc>
              </a:tr>
              <a:tr h="1118459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6. Переход на международную систему стандартов отчетности по запасам  углеводородного сырья SPE-PRMS, 2016-2018 гг.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Создана целевая рабочая группа по вопросам внедрения международного стандарта отчетности по запасам углеводородного сырья SPE-PRMS  и проведены переговоры с представителями Общества инженеров нефтяников SPE, и подписан Меморандум о взаимопонимании и сотрудничестве.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993069" y="6536377"/>
            <a:ext cx="1150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Слайд 7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27908169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92760" y="121762"/>
            <a:ext cx="5143536" cy="64294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ru-RU" sz="2400" b="1" dirty="0">
                <a:solidFill>
                  <a:schemeClr val="bg1"/>
                </a:solidFill>
                <a:cs typeface="Arial" pitchFamily="34" charset="0"/>
              </a:rPr>
              <a:t>Члены </a:t>
            </a:r>
            <a:r>
              <a:rPr lang="en-US" sz="2400" b="1" dirty="0">
                <a:solidFill>
                  <a:schemeClr val="bg1"/>
                </a:solidFill>
                <a:cs typeface="Arial" pitchFamily="34" charset="0"/>
              </a:rPr>
              <a:t>CRIRSCO </a:t>
            </a:r>
            <a:endParaRPr lang="ru-RU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6" name="Picture 1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96" y="50324"/>
            <a:ext cx="1857388" cy="64294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Прямоугольник 10"/>
          <p:cNvSpPr/>
          <p:nvPr/>
        </p:nvSpPr>
        <p:spPr>
          <a:xfrm>
            <a:off x="624290" y="836712"/>
            <a:ext cx="81439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ru-RU" sz="2400" b="1" dirty="0" smtClean="0">
                <a:solidFill>
                  <a:srgbClr val="002060"/>
                </a:solidFill>
              </a:rPr>
              <a:t>Национальные организации публичной отчетности (НОПО) </a:t>
            </a:r>
            <a:endParaRPr lang="ru-RU" sz="2400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345233"/>
              </p:ext>
            </p:extLst>
          </p:nvPr>
        </p:nvGraphicFramePr>
        <p:xfrm>
          <a:off x="6057960" y="1340768"/>
          <a:ext cx="2978536" cy="341663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91632"/>
                <a:gridCol w="1296144"/>
                <a:gridCol w="1290760"/>
              </a:tblGrid>
              <a:tr h="432048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</a:t>
                      </a:r>
                      <a:endParaRPr lang="ru-RU" sz="1200" b="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Австралия и Новая Зеландия</a:t>
                      </a:r>
                      <a:endParaRPr lang="ru-RU" sz="1200" b="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/>
                        <a:t>1994  JORC</a:t>
                      </a:r>
                      <a:endParaRPr lang="ru-RU" sz="1200" b="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288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</a:t>
                      </a:r>
                      <a:endParaRPr lang="ru-RU" sz="1200" b="0" dirty="0"/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Канада</a:t>
                      </a:r>
                      <a:endParaRPr lang="ru-RU" sz="1200" b="0" dirty="0"/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1994  CIM</a:t>
                      </a:r>
                      <a:endParaRPr lang="ru-RU" sz="1200" b="0" dirty="0"/>
                    </a:p>
                  </a:txBody>
                  <a:tcPr anchor="ctr">
                    <a:lnT w="12700" cmpd="sng">
                      <a:noFill/>
                    </a:lnT>
                  </a:tcPr>
                </a:tc>
              </a:tr>
              <a:tr h="22375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ЮАР</a:t>
                      </a:r>
                      <a:endParaRPr lang="en-US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1994 </a:t>
                      </a:r>
                      <a:r>
                        <a:rPr lang="ru-RU" sz="1200" dirty="0" smtClean="0"/>
                        <a:t> </a:t>
                      </a:r>
                      <a:r>
                        <a:rPr lang="en-US" sz="1200" dirty="0" smtClean="0"/>
                        <a:t> SAMREC</a:t>
                      </a:r>
                      <a:endParaRPr lang="en-US" sz="1200" b="0" dirty="0" smtClean="0"/>
                    </a:p>
                  </a:txBody>
                  <a:tcPr anchor="ctr"/>
                </a:tc>
              </a:tr>
              <a:tr h="24128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4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США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1994 </a:t>
                      </a:r>
                      <a:r>
                        <a:rPr lang="en-US" sz="1200" dirty="0" smtClean="0"/>
                        <a:t>SME</a:t>
                      </a:r>
                      <a:endParaRPr lang="ru-RU" sz="1200" b="0" dirty="0"/>
                    </a:p>
                  </a:txBody>
                  <a:tcPr anchor="ctr"/>
                </a:tc>
              </a:tr>
              <a:tr h="39519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5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Европа</a:t>
                      </a:r>
                      <a:endParaRPr lang="en-US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1994    PERC IMMM </a:t>
                      </a:r>
                      <a:endParaRPr lang="ru-RU" sz="1200" b="0" dirty="0"/>
                    </a:p>
                  </a:txBody>
                  <a:tcPr anchor="ctr"/>
                </a:tc>
              </a:tr>
              <a:tr h="42135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6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Чили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2003 </a:t>
                      </a:r>
                      <a:r>
                        <a:rPr lang="ru-RU" sz="1200" dirty="0" smtClean="0"/>
                        <a:t> </a:t>
                      </a:r>
                      <a:r>
                        <a:rPr lang="es-ES" sz="1200" dirty="0" smtClean="0"/>
                        <a:t>COMISIÓN  MINERA DE CHILE</a:t>
                      </a:r>
                      <a:endParaRPr lang="es-ES" sz="1200" b="0" dirty="0" smtClean="0"/>
                    </a:p>
                  </a:txBody>
                  <a:tcPr anchor="ctr"/>
                </a:tc>
              </a:tr>
              <a:tr h="25218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7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Россия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2013</a:t>
                      </a:r>
                      <a:r>
                        <a:rPr lang="ru-RU" sz="1200" dirty="0" smtClean="0"/>
                        <a:t> </a:t>
                      </a:r>
                      <a:r>
                        <a:rPr lang="en-US" sz="1200" dirty="0" smtClean="0"/>
                        <a:t> NAEN</a:t>
                      </a:r>
                      <a:endParaRPr lang="ru-RU" sz="1200" b="0" dirty="0"/>
                    </a:p>
                  </a:txBody>
                  <a:tcPr anchor="ctr"/>
                </a:tc>
              </a:tr>
              <a:tr h="24138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8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Монголия</a:t>
                      </a:r>
                      <a:endParaRPr lang="en-US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2014 </a:t>
                      </a:r>
                      <a:r>
                        <a:rPr lang="ru-RU" sz="1200" dirty="0" smtClean="0"/>
                        <a:t> </a:t>
                      </a:r>
                      <a:r>
                        <a:rPr lang="en-US" sz="1200" dirty="0" smtClean="0"/>
                        <a:t> MRC</a:t>
                      </a:r>
                      <a:endParaRPr lang="en-US" sz="1200" b="0" dirty="0" smtClean="0"/>
                    </a:p>
                  </a:txBody>
                  <a:tcPr anchor="ctr"/>
                </a:tc>
              </a:tr>
              <a:tr h="30259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9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Бразилия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2015</a:t>
                      </a:r>
                      <a:r>
                        <a:rPr lang="ru-RU" sz="1200" dirty="0" smtClean="0"/>
                        <a:t> </a:t>
                      </a:r>
                      <a:r>
                        <a:rPr lang="en-US" sz="1200" dirty="0" smtClean="0"/>
                        <a:t> CBRR </a:t>
                      </a:r>
                      <a:endParaRPr lang="ru-RU" sz="1200" b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ru-RU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FF0000"/>
                          </a:solidFill>
                        </a:rPr>
                        <a:t>Казахстан</a:t>
                      </a:r>
                      <a:endParaRPr lang="ru-RU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2016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 KAZRC</a:t>
                      </a:r>
                      <a:endParaRPr lang="ru-RU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7" name="Группа 6"/>
          <p:cNvGrpSpPr/>
          <p:nvPr/>
        </p:nvGrpSpPr>
        <p:grpSpPr>
          <a:xfrm>
            <a:off x="35582" y="1340768"/>
            <a:ext cx="5832648" cy="3456384"/>
            <a:chOff x="35582" y="1844824"/>
            <a:chExt cx="5832648" cy="3456384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5" t="2501" r="3430" b="11397"/>
            <a:stretch/>
          </p:blipFill>
          <p:spPr>
            <a:xfrm>
              <a:off x="35582" y="1844824"/>
              <a:ext cx="5832648" cy="345638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4" name="TextBox 3"/>
            <p:cNvSpPr txBox="1"/>
            <p:nvPr/>
          </p:nvSpPr>
          <p:spPr>
            <a:xfrm>
              <a:off x="3491880" y="2933669"/>
              <a:ext cx="720080" cy="2668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700" b="1" dirty="0" smtClean="0">
                  <a:solidFill>
                    <a:srgbClr val="FF0000"/>
                  </a:solidFill>
                </a:rPr>
                <a:t>KAZAKHSTAN</a:t>
              </a:r>
            </a:p>
            <a:p>
              <a:pPr algn="ctr">
                <a:lnSpc>
                  <a:spcPct val="80000"/>
                </a:lnSpc>
              </a:pPr>
              <a:r>
                <a:rPr lang="en-US" sz="700" b="1" dirty="0" smtClean="0">
                  <a:solidFill>
                    <a:srgbClr val="FF0000"/>
                  </a:solidFill>
                </a:rPr>
                <a:t>2016 KAZRC</a:t>
              </a:r>
              <a:endParaRPr lang="ru-RU" sz="7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107504" y="4935652"/>
            <a:ext cx="360000" cy="144016"/>
          </a:xfrm>
          <a:prstGeom prst="rect">
            <a:avLst/>
          </a:prstGeom>
          <a:solidFill>
            <a:srgbClr val="0CA41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435783" y="4869160"/>
            <a:ext cx="21125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Страны- члены 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CRIRSCO</a:t>
            </a: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48379" y="4943468"/>
            <a:ext cx="360000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2908379" y="4871460"/>
            <a:ext cx="31683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Страны- кандидаты в члены 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CRIRSCO</a:t>
            </a: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07504" y="5567652"/>
            <a:ext cx="9015230" cy="1152128"/>
            <a:chOff x="107504" y="5661248"/>
            <a:chExt cx="9015230" cy="1152128"/>
          </a:xfrm>
        </p:grpSpPr>
        <p:pic>
          <p:nvPicPr>
            <p:cNvPr id="31" name="Picture 16" descr="Lonmin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013" t="14216" r="24745" b="9423"/>
            <a:stretch/>
          </p:blipFill>
          <p:spPr bwMode="auto">
            <a:xfrm>
              <a:off x="7164288" y="6215405"/>
              <a:ext cx="675741" cy="511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2" descr="African Rainbow Minerals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1840" y="5710742"/>
              <a:ext cx="722036" cy="5559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3" descr="Anglo American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0365" y="5661248"/>
              <a:ext cx="900132" cy="519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4" descr="AngloGold Ashanti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5717449"/>
              <a:ext cx="900132" cy="519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5" descr="Antofagasta Minerals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5697349"/>
              <a:ext cx="900132" cy="519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6" descr="Areva Mines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088" y="5736204"/>
              <a:ext cx="685934" cy="3961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7" descr="Barrick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9692" y="6121626"/>
              <a:ext cx="900132" cy="519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8" descr="BHP Billiton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4069" y="6077489"/>
              <a:ext cx="900132" cy="519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10" descr="Glencore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4099" y="6185795"/>
              <a:ext cx="712604" cy="4115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12" descr="Goldcorp"/>
            <p:cNvPicPr>
              <a:picLocks noChangeAspect="1" noChangeArrowheads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222" b="23008"/>
            <a:stretch/>
          </p:blipFill>
          <p:spPr bwMode="auto">
            <a:xfrm>
              <a:off x="5301951" y="6554643"/>
              <a:ext cx="900132" cy="2587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Picture 13" descr="Gold Fields"/>
            <p:cNvPicPr>
              <a:picLocks noChangeAspect="1" noChangeArrowheads="1"/>
            </p:cNvPicPr>
            <p:nvPr/>
          </p:nvPicPr>
          <p:blipFill rotWithShape="1"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449" t="11958" r="13292"/>
            <a:stretch/>
          </p:blipFill>
          <p:spPr bwMode="auto">
            <a:xfrm>
              <a:off x="4368742" y="6215404"/>
              <a:ext cx="659433" cy="4576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4" descr="Hydro"/>
            <p:cNvPicPr>
              <a:picLocks noChangeAspect="1" noChangeArrowheads="1"/>
            </p:cNvPicPr>
            <p:nvPr/>
          </p:nvPicPr>
          <p:blipFill rotWithShape="1"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113" t="-2720" r="16418" b="12097"/>
            <a:stretch/>
          </p:blipFill>
          <p:spPr bwMode="auto">
            <a:xfrm>
              <a:off x="8013670" y="5736204"/>
              <a:ext cx="634316" cy="4711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15" descr="JX Nippon Mining &amp; Metals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9273" y="5783152"/>
              <a:ext cx="683522" cy="3947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17" descr="MMG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987" y="6215405"/>
              <a:ext cx="830341" cy="4795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18" descr="Mitsubishi Materials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3005" y="5770560"/>
              <a:ext cx="830341" cy="4795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19" descr="Newmont"/>
            <p:cNvPicPr>
              <a:picLocks noChangeAspect="1" noChangeArrowheads="1"/>
            </p:cNvPicPr>
            <p:nvPr/>
          </p:nvPicPr>
          <p:blipFill rotWithShape="1"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113" t="15651" r="6016" b="10184"/>
            <a:stretch/>
          </p:blipFill>
          <p:spPr bwMode="auto">
            <a:xfrm>
              <a:off x="6029883" y="5792357"/>
              <a:ext cx="745941" cy="3855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0" descr="Polyus Gold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68968" y="5787532"/>
              <a:ext cx="794240" cy="4587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21" descr="Rio Tinto"/>
            <p:cNvPicPr>
              <a:picLocks noChangeAspect="1" noChangeArrowheads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6243685"/>
              <a:ext cx="722035" cy="4170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22" descr="South32"/>
            <p:cNvPicPr>
              <a:picLocks noChangeAspect="1" noChangeArrowheads="1"/>
            </p:cNvPicPr>
            <p:nvPr/>
          </p:nvPicPr>
          <p:blipFill rotWithShape="1"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96" r="15846"/>
            <a:stretch/>
          </p:blipFill>
          <p:spPr bwMode="auto">
            <a:xfrm>
              <a:off x="6660232" y="5820307"/>
              <a:ext cx="508736" cy="4170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23" descr="Sumitomo Metal Mining"/>
            <p:cNvPicPr>
              <a:picLocks noChangeAspect="1" noChangeArrowheads="1"/>
            </p:cNvPicPr>
            <p:nvPr/>
          </p:nvPicPr>
          <p:blipFill rotWithShape="1"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904" b="25667"/>
            <a:stretch/>
          </p:blipFill>
          <p:spPr bwMode="auto">
            <a:xfrm>
              <a:off x="5004048" y="6265412"/>
              <a:ext cx="1480158" cy="259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24" descr="Teck"/>
            <p:cNvPicPr>
              <a:picLocks noChangeAspect="1" noChangeArrowheads="1"/>
            </p:cNvPicPr>
            <p:nvPr/>
          </p:nvPicPr>
          <p:blipFill rotWithShape="1"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742" t="3414" r="13435" b="9961"/>
            <a:stretch/>
          </p:blipFill>
          <p:spPr bwMode="auto">
            <a:xfrm>
              <a:off x="8569841" y="5739251"/>
              <a:ext cx="552893" cy="3961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9" descr="Codelco"/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8610" y="6121625"/>
              <a:ext cx="900132" cy="519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11" descr="Freeport-McMoRan"/>
            <p:cNvPicPr>
              <a:picLocks noChangeAspect="1" noChangeArrowheads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6324" y="6195250"/>
              <a:ext cx="900132" cy="519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extBox 7"/>
          <p:cNvSpPr txBox="1"/>
          <p:nvPr/>
        </p:nvSpPr>
        <p:spPr>
          <a:xfrm>
            <a:off x="7993069" y="6536377"/>
            <a:ext cx="1150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Слайд 8</a:t>
            </a:r>
            <a:endParaRPr lang="ru-RU" sz="1200" i="1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433473" y="5229200"/>
            <a:ext cx="8214513" cy="3655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altLang="ru-RU" sz="1400" b="1" dirty="0" smtClean="0">
              <a:solidFill>
                <a:srgbClr val="000099"/>
              </a:solidFill>
            </a:endParaRPr>
          </a:p>
          <a:p>
            <a:pPr algn="ctr"/>
            <a:r>
              <a:rPr lang="ru-RU" altLang="ru-RU" sz="1400" b="1" dirty="0" smtClean="0">
                <a:solidFill>
                  <a:srgbClr val="000099"/>
                </a:solidFill>
              </a:rPr>
              <a:t>Спонсор </a:t>
            </a:r>
            <a:r>
              <a:rPr lang="en-US" altLang="ru-RU" sz="1400" b="1" dirty="0" smtClean="0">
                <a:solidFill>
                  <a:srgbClr val="000099"/>
                </a:solidFill>
              </a:rPr>
              <a:t>CRIRSCO </a:t>
            </a:r>
            <a:r>
              <a:rPr lang="ru-RU" altLang="ru-RU" sz="1400" b="1" dirty="0" smtClean="0">
                <a:solidFill>
                  <a:srgbClr val="000099"/>
                </a:solidFill>
              </a:rPr>
              <a:t>– </a:t>
            </a:r>
            <a:r>
              <a:rPr lang="en-US" altLang="ru-RU" sz="1400" b="1" dirty="0" smtClean="0">
                <a:solidFill>
                  <a:srgbClr val="000099"/>
                </a:solidFill>
              </a:rPr>
              <a:t>ICMM</a:t>
            </a:r>
            <a:r>
              <a:rPr lang="ru-RU" altLang="ru-RU" sz="1400" b="1" dirty="0" smtClean="0">
                <a:solidFill>
                  <a:srgbClr val="000099"/>
                </a:solidFill>
              </a:rPr>
              <a:t>.</a:t>
            </a:r>
            <a:r>
              <a:rPr lang="en-US" altLang="ru-RU" sz="1400" b="1" dirty="0" smtClean="0">
                <a:solidFill>
                  <a:srgbClr val="000099"/>
                </a:solidFill>
              </a:rPr>
              <a:t> </a:t>
            </a:r>
            <a:r>
              <a:rPr lang="ru-RU" altLang="ru-RU" sz="1400" b="1" dirty="0" smtClean="0">
                <a:solidFill>
                  <a:srgbClr val="000099"/>
                </a:solidFill>
              </a:rPr>
              <a:t>Члены </a:t>
            </a:r>
            <a:r>
              <a:rPr lang="en-US" altLang="ru-RU" sz="1400" b="1" dirty="0" smtClean="0">
                <a:solidFill>
                  <a:srgbClr val="000099"/>
                </a:solidFill>
              </a:rPr>
              <a:t>ICMM</a:t>
            </a:r>
            <a:r>
              <a:rPr lang="ru-RU" altLang="ru-RU" sz="1400" b="1" dirty="0" smtClean="0">
                <a:solidFill>
                  <a:srgbClr val="000099"/>
                </a:solidFill>
              </a:rPr>
              <a:t>- 23 крупнейшие горнодобывающие компании мира</a:t>
            </a:r>
            <a:br>
              <a:rPr lang="ru-RU" altLang="ru-RU" sz="1400" b="1" dirty="0" smtClean="0">
                <a:solidFill>
                  <a:srgbClr val="000099"/>
                </a:solidFill>
              </a:rPr>
            </a:br>
            <a:endParaRPr lang="ru-RU" sz="14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2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1817</Words>
  <Application>Microsoft Office PowerPoint</Application>
  <PresentationFormat>Экран (4:3)</PresentationFormat>
  <Paragraphs>183</Paragraphs>
  <Slides>14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Шаг № «74».«Внедрение международной системы стандартов отчетности  по запасам твердых полезных ископаемых и углеводородного сырья»</vt:lpstr>
      <vt:lpstr>Шаг № «74».«Внедрение международной системы стандартов отчетности  по запасам твердых полезных ископаемых и углеводородного сырья»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Предлагаемые подходы и пути решения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Акыбаева Шолпан Батыргалиевна</dc:creator>
  <cp:lastModifiedBy>Акыбаева Шолпан Батыргалиевна</cp:lastModifiedBy>
  <cp:revision>17</cp:revision>
  <cp:lastPrinted>2016-06-23T05:13:41Z</cp:lastPrinted>
  <dcterms:created xsi:type="dcterms:W3CDTF">2016-06-21T09:43:15Z</dcterms:created>
  <dcterms:modified xsi:type="dcterms:W3CDTF">2016-06-23T05:48:41Z</dcterms:modified>
</cp:coreProperties>
</file>