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12" r:id="rId1"/>
  </p:sldMasterIdLst>
  <p:notesMasterIdLst>
    <p:notesMasterId r:id="rId81"/>
  </p:notesMasterIdLst>
  <p:sldIdLst>
    <p:sldId id="256" r:id="rId2"/>
    <p:sldId id="395" r:id="rId3"/>
    <p:sldId id="375" r:id="rId4"/>
    <p:sldId id="409" r:id="rId5"/>
    <p:sldId id="318" r:id="rId6"/>
    <p:sldId id="374" r:id="rId7"/>
    <p:sldId id="376" r:id="rId8"/>
    <p:sldId id="377" r:id="rId9"/>
    <p:sldId id="384" r:id="rId10"/>
    <p:sldId id="378" r:id="rId11"/>
    <p:sldId id="385" r:id="rId12"/>
    <p:sldId id="367" r:id="rId13"/>
    <p:sldId id="386" r:id="rId14"/>
    <p:sldId id="389" r:id="rId15"/>
    <p:sldId id="400" r:id="rId16"/>
    <p:sldId id="379" r:id="rId17"/>
    <p:sldId id="366" r:id="rId18"/>
    <p:sldId id="380" r:id="rId19"/>
    <p:sldId id="382" r:id="rId20"/>
    <p:sldId id="388" r:id="rId21"/>
    <p:sldId id="412" r:id="rId22"/>
    <p:sldId id="410" r:id="rId23"/>
    <p:sldId id="390" r:id="rId24"/>
    <p:sldId id="411" r:id="rId25"/>
    <p:sldId id="383" r:id="rId26"/>
    <p:sldId id="392" r:id="rId27"/>
    <p:sldId id="305" r:id="rId28"/>
    <p:sldId id="394" r:id="rId29"/>
    <p:sldId id="328" r:id="rId30"/>
    <p:sldId id="324" r:id="rId31"/>
    <p:sldId id="329" r:id="rId32"/>
    <p:sldId id="334" r:id="rId33"/>
    <p:sldId id="337" r:id="rId34"/>
    <p:sldId id="332" r:id="rId35"/>
    <p:sldId id="338" r:id="rId36"/>
    <p:sldId id="339" r:id="rId37"/>
    <p:sldId id="340" r:id="rId38"/>
    <p:sldId id="341" r:id="rId39"/>
    <p:sldId id="326" r:id="rId40"/>
    <p:sldId id="345" r:id="rId41"/>
    <p:sldId id="327" r:id="rId42"/>
    <p:sldId id="343" r:id="rId43"/>
    <p:sldId id="355" r:id="rId44"/>
    <p:sldId id="399" r:id="rId45"/>
    <p:sldId id="349" r:id="rId46"/>
    <p:sldId id="356" r:id="rId47"/>
    <p:sldId id="357" r:id="rId48"/>
    <p:sldId id="358" r:id="rId49"/>
    <p:sldId id="359" r:id="rId50"/>
    <p:sldId id="360" r:id="rId51"/>
    <p:sldId id="381" r:id="rId52"/>
    <p:sldId id="363" r:id="rId53"/>
    <p:sldId id="362" r:id="rId54"/>
    <p:sldId id="312" r:id="rId55"/>
    <p:sldId id="401" r:id="rId56"/>
    <p:sldId id="402" r:id="rId57"/>
    <p:sldId id="317" r:id="rId58"/>
    <p:sldId id="403" r:id="rId59"/>
    <p:sldId id="404" r:id="rId60"/>
    <p:sldId id="405" r:id="rId61"/>
    <p:sldId id="320" r:id="rId62"/>
    <p:sldId id="408" r:id="rId63"/>
    <p:sldId id="413" r:id="rId64"/>
    <p:sldId id="414" r:id="rId65"/>
    <p:sldId id="415" r:id="rId66"/>
    <p:sldId id="369" r:id="rId67"/>
    <p:sldId id="342" r:id="rId68"/>
    <p:sldId id="350" r:id="rId69"/>
    <p:sldId id="353" r:id="rId70"/>
    <p:sldId id="364" r:id="rId71"/>
    <p:sldId id="406" r:id="rId72"/>
    <p:sldId id="351" r:id="rId73"/>
    <p:sldId id="352" r:id="rId74"/>
    <p:sldId id="354" r:id="rId75"/>
    <p:sldId id="416" r:id="rId76"/>
    <p:sldId id="419" r:id="rId77"/>
    <p:sldId id="420" r:id="rId78"/>
    <p:sldId id="417" r:id="rId79"/>
    <p:sldId id="418" r:id="rId80"/>
  </p:sldIdLst>
  <p:sldSz cx="9144000" cy="6858000" type="screen4x3"/>
  <p:notesSz cx="6811963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essen Zhanseitov" initials="YZ" lastIdx="0" clrIdx="0">
    <p:extLst>
      <p:ext uri="{19B8F6BF-5375-455C-9EA6-DF929625EA0E}">
        <p15:presenceInfo xmlns:p15="http://schemas.microsoft.com/office/powerpoint/2012/main" userId="S-1-5-21-16939425-2849018365-4271618312-27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6A3C"/>
    <a:srgbClr val="FAF3C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1759" autoAdjust="0"/>
  </p:normalViewPr>
  <p:slideViewPr>
    <p:cSldViewPr>
      <p:cViewPr varScale="1">
        <p:scale>
          <a:sx n="99" d="100"/>
          <a:sy n="99" d="100"/>
        </p:scale>
        <p:origin x="25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openxmlformats.org/officeDocument/2006/relationships/image" Target="../media/image85.jp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package" Target="../embeddings/_____Microsoft_Excel1.xlsx"/><Relationship Id="rId4" Type="http://schemas.openxmlformats.org/officeDocument/2006/relationships/image" Target="../media/image80.png"/><Relationship Id="rId9" Type="http://schemas.openxmlformats.org/officeDocument/2006/relationships/image" Target="../media/image87.jp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package" Target="../embeddings/_____Microsoft_Excel3.xlsx"/><Relationship Id="rId4" Type="http://schemas.openxmlformats.org/officeDocument/2006/relationships/image" Target="../media/image135.png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ДОЛЯ ВВП СТРАН АЗИИ</a:t>
            </a:r>
            <a:r>
              <a:rPr lang="ru-RU" baseline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(%)</a:t>
            </a:r>
            <a:endParaRPr lang="ru-RU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21504592082361224"/>
          <c:y val="5.02374703583800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blipFill dpi="0" rotWithShape="1">
                <a:blip xmlns:r="http://schemas.openxmlformats.org/officeDocument/2006/relationships"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blipFill dpi="0" rotWithShape="1">
                <a:blip xmlns:r="http://schemas.openxmlformats.org/officeDocument/2006/relationships"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blipFill dpi="0" rotWithShape="1">
                <a:blip xmlns:r="http://schemas.openxmlformats.org/officeDocument/2006/relationships"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blipFill dpi="0" rotWithShape="1">
                <a:blip xmlns:r="http://schemas.openxmlformats.org/officeDocument/2006/relationships"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blipFill dpi="0" rotWithShape="1">
                <a:blip xmlns:r="http://schemas.openxmlformats.org/officeDocument/2006/relationships"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blipFill dpi="0" rotWithShape="1">
                <a:blip xmlns:r="http://schemas.openxmlformats.org/officeDocument/2006/relationships"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bubble3D val="0"/>
            <c:spPr>
              <a:blipFill dpi="0" rotWithShape="1">
                <a:blip xmlns:r="http://schemas.openxmlformats.org/officeDocument/2006/relationships"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97ABF987-725A-4848-8689-04796B619E7A}" type="PERCENTAGE">
                      <a:rPr lang="en-US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pPr>
                        <a:defRPr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7.0547716920342186E-3"/>
                  <c:y val="-8.865435945596472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КНР</c:v>
                </c:pt>
                <c:pt idx="1">
                  <c:v>Япония</c:v>
                </c:pt>
                <c:pt idx="2">
                  <c:v>Индия</c:v>
                </c:pt>
                <c:pt idx="3">
                  <c:v>Юж. Корея</c:v>
                </c:pt>
                <c:pt idx="4">
                  <c:v>ЮВА</c:v>
                </c:pt>
                <c:pt idx="5">
                  <c:v>Ближний Восток</c:v>
                </c:pt>
                <c:pt idx="6">
                  <c:v>Другие страны Азии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11940</c:v>
                </c:pt>
                <c:pt idx="1">
                  <c:v>4880</c:v>
                </c:pt>
                <c:pt idx="2">
                  <c:v>2440</c:v>
                </c:pt>
                <c:pt idx="3">
                  <c:v>1530</c:v>
                </c:pt>
                <c:pt idx="4">
                  <c:v>2720</c:v>
                </c:pt>
                <c:pt idx="5">
                  <c:v>2530</c:v>
                </c:pt>
                <c:pt idx="6">
                  <c:v>8360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273302966337072E-2"/>
          <c:y val="0.73140149046360647"/>
          <c:w val="0.85477298818649783"/>
          <c:h val="0.26859850953639353"/>
        </c:manualLayout>
      </c:layout>
      <c:overlay val="0"/>
      <c:spPr>
        <a:noFill/>
        <a:ln>
          <a:noFill/>
        </a:ln>
        <a:effectLst>
          <a:glow>
            <a:schemeClr val="accent3">
              <a:satMod val="175000"/>
            </a:schemeClr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0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308888755950252E-2"/>
          <c:y val="0"/>
          <c:w val="0.6402231349294526"/>
          <c:h val="0.81717829963337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Лист1!$A$2:$A$7</c:f>
              <c:strCache>
                <c:ptCount val="6"/>
                <c:pt idx="0">
                  <c:v>До 2010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15302</c:v>
                </c:pt>
                <c:pt idx="1">
                  <c:v>73501</c:v>
                </c:pt>
                <c:pt idx="2">
                  <c:v>113969</c:v>
                </c:pt>
                <c:pt idx="3">
                  <c:v>123898</c:v>
                </c:pt>
                <c:pt idx="4">
                  <c:v>125425</c:v>
                </c:pt>
                <c:pt idx="5">
                  <c:v>114365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138335323853358"/>
          <c:y val="6.8843045217198084E-2"/>
          <c:w val="0.34249280944092836"/>
          <c:h val="0.6198052646928166"/>
        </c:manualLayout>
      </c:layout>
      <c:overlay val="0"/>
      <c:txPr>
        <a:bodyPr/>
        <a:lstStyle/>
        <a:p>
          <a:pPr>
            <a:defRPr sz="9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8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18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Соотношение экспорта казахстанских товаров в Иран</a:t>
            </a:r>
            <a:r>
              <a:rPr lang="ru-RU" sz="1800" b="1" kern="1200" baseline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8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и импорта Иранских товаров в Казахстан</a:t>
            </a:r>
            <a:endParaRPr lang="ru-RU" sz="1800" b="1" kern="1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00" b="0" i="0" u="none" strike="noStrike" kern="1200" spc="0" baseline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c:spPr>
          <c:dPt>
            <c:idx val="0"/>
            <c:bubble3D val="0"/>
            <c:spPr>
              <a:blipFill dpi="0" rotWithShape="1">
                <a:blip xmlns:r="http://schemas.openxmlformats.org/officeDocument/2006/relationships"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blipFill dpi="0" rotWithShape="1">
                <a:blip xmlns:r="http://schemas.openxmlformats.org/officeDocument/2006/relationships"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Лист1!$A$2:$A$3</c:f>
              <c:strCache>
                <c:ptCount val="2"/>
                <c:pt idx="0">
                  <c:v>Казахстан 86%</c:v>
                </c:pt>
                <c:pt idx="1">
                  <c:v>Иран 14 %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5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ТОВАРООБОРОТ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334764972560246"/>
          <c:y val="0.15753177767225099"/>
          <c:w val="0.88665235027439748"/>
          <c:h val="0.643924860023633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9.3000000000000007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2964208"/>
        <c:axId val="272964768"/>
      </c:barChart>
      <c:lineChart>
        <c:grouping val="standard"/>
        <c:varyColors val="0"/>
        <c:ser>
          <c:idx val="2"/>
          <c:order val="1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964208"/>
        <c:axId val="272964768"/>
      </c:lineChart>
      <c:catAx>
        <c:axId val="272964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2964768"/>
        <c:crosses val="autoZero"/>
        <c:auto val="1"/>
        <c:lblAlgn val="ctr"/>
        <c:lblOffset val="100"/>
        <c:noMultiLvlLbl val="0"/>
      </c:catAx>
      <c:valAx>
        <c:axId val="272964768"/>
        <c:scaling>
          <c:orientation val="minMax"/>
          <c:max val="10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0" dirty="0">
                    <a:solidFill>
                      <a:schemeClr val="accent1">
                        <a:lumMod val="50000"/>
                      </a:schemeClr>
                    </a:solidFill>
                  </a:rPr>
                  <a:t>СТО МЛН. ДОЛЛ. США</a:t>
                </a:r>
              </a:p>
            </c:rich>
          </c:tx>
          <c:layout>
            <c:manualLayout>
              <c:xMode val="edge"/>
              <c:yMode val="edge"/>
              <c:x val="3.2067144054700992E-3"/>
              <c:y val="0.202965470345296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296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валового притока прямых инвестиций в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 </a:t>
            </a:r>
          </a:p>
          <a:p>
            <a:pPr>
              <a:defRPr/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(млн. долл. США)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369086844231919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0789269228837585"/>
                  <c:y val="-7.13607742438495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E9709714-0CAD-4719-8F1D-8F8CA1758889}" type="CATEGORYNAME">
                      <a:rPr lang="ru-RU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[ИМЯ КАТЕГОРИИ]</a:t>
                    </a:fld>
                    <a:r>
                      <a:rPr lang="ru-RU" baseline="0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: </a:t>
                    </a:r>
                    <a:fld id="{EB8A699D-2275-4E41-A432-802A446345AF}" type="VALUE">
                      <a:rPr lang="ru-RU" baseline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[ЗНАЧЕНИЕ]</a:t>
                    </a:fld>
                    <a:endParaRPr lang="ru-RU" baseline="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6167153421309352E-2"/>
                  <c:y val="3.26210391613488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3FC9884B-1802-4060-8419-BD61F51B3101}" type="CATEGORYNAME">
                      <a:rPr lang="ru-RU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[ИМЯ КАТЕГОРИИ]</a:t>
                    </a:fld>
                    <a:r>
                      <a:rPr lang="ru-RU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:</a:t>
                    </a:r>
                    <a:r>
                      <a:rPr lang="ru-RU" baseline="0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</a:t>
                    </a:r>
                    <a:fld id="{0542834D-FC53-451E-924A-C42709A404E5}" type="VALUE">
                      <a:rPr lang="ru-RU" baseline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[ЗНАЧЕНИЕ]</a:t>
                    </a:fld>
                    <a:endParaRPr lang="ru-RU" baseline="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4.9369514498389068E-3"/>
                  <c:y val="-3.84942351206366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0CE93E96-275E-4417-B65B-FC93E066B200}" type="CATEGORYNAME">
                      <a:rPr lang="ru-RU" smtClean="0"/>
                      <a:pPr>
                        <a:defRPr sz="1200" b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[ИМЯ КАТЕГОРИИ]</a:t>
                    </a:fld>
                    <a:r>
                      <a:rPr lang="ru-RU" dirty="0" smtClean="0"/>
                      <a:t>:</a:t>
                    </a:r>
                    <a:r>
                      <a:rPr lang="ru-RU" baseline="0" dirty="0" smtClean="0"/>
                      <a:t> </a:t>
                    </a:r>
                    <a:fld id="{5C2DDD9A-B6F6-4B9D-B815-9E717752EAA9}" type="VALUE">
                      <a:rPr lang="ru-RU" baseline="0"/>
                      <a:pPr>
                        <a:defRPr sz="1200" b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[ЗНАЧЕНИЕ]</a:t>
                    </a:fld>
                    <a:endParaRPr lang="ru-RU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3853031C-21F5-40C7-98F4-5359CC30603B}" type="CATEGORYNAME">
                      <a:rPr lang="ru-RU" smtClean="0"/>
                      <a:pPr>
                        <a:defRPr sz="1200" b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[ИМЯ КАТЕГОРИИ]</a:t>
                    </a:fld>
                    <a:r>
                      <a:rPr lang="ru-RU" baseline="0" dirty="0" smtClean="0"/>
                      <a:t>:</a:t>
                    </a:r>
                    <a:r>
                      <a:rPr lang="ru-RU" baseline="0" smtClean="0"/>
                      <a:t> </a:t>
                    </a:r>
                    <a:fld id="{8FBE789E-5093-4223-9F80-4EC2E9865E0B}" type="VALUE">
                      <a:rPr lang="ru-RU" baseline="0"/>
                      <a:pPr>
                        <a:defRPr sz="1200" b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[ЗНАЧЕНИЕ]</a:t>
                    </a:fld>
                    <a:endParaRPr lang="ru-RU" baseline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9.6432588159915178E-2"/>
                  <c:y val="0.127090589750760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152B6F21-F986-477B-BDF3-4EC08E767085}" type="CATEGORYNAME">
                      <a:rPr lang="ru-RU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[ИМЯ КАТЕГОРИИ]</a:t>
                    </a:fld>
                    <a:r>
                      <a:rPr lang="ru-RU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:</a:t>
                    </a:r>
                    <a:r>
                      <a:rPr lang="ru-RU" baseline="0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</a:t>
                    </a:r>
                    <a:fld id="{09C7C212-8AA5-443A-B067-336BF40E74C5}" type="VALUE">
                      <a:rPr lang="ru-RU" baseline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[ЗНАЧЕНИЕ]</a:t>
                    </a:fld>
                    <a:endParaRPr lang="ru-RU" baseline="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98F95DAE-619A-446D-B239-1453FD372341}" type="CATEGORYNAME">
                      <a:rPr lang="ru-RU" smtClean="0"/>
                      <a:pPr>
                        <a:defRPr sz="1200" b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[ИМЯ КАТЕГОРИИ]</a:t>
                    </a:fld>
                    <a:r>
                      <a:rPr lang="ru-RU" baseline="0" smtClean="0"/>
                      <a:t>: </a:t>
                    </a:r>
                    <a:fld id="{B59CE840-B30D-49E2-90F8-EBDD9A151B41}" type="VALUE">
                      <a:rPr lang="ru-RU" baseline="0"/>
                      <a:pPr>
                        <a:defRPr sz="1200" b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[ЗНАЧЕНИЕ]</a:t>
                    </a:fld>
                    <a:endParaRPr lang="ru-RU" baseline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ОАЭ</c:v>
                </c:pt>
                <c:pt idx="1">
                  <c:v>Оман</c:v>
                </c:pt>
                <c:pt idx="2">
                  <c:v>Катар</c:v>
                </c:pt>
                <c:pt idx="3">
                  <c:v>КСА</c:v>
                </c:pt>
                <c:pt idx="4">
                  <c:v>Иордания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1459.7</c:v>
                </c:pt>
                <c:pt idx="1">
                  <c:v>254.2</c:v>
                </c:pt>
                <c:pt idx="2">
                  <c:v>46.6</c:v>
                </c:pt>
                <c:pt idx="3">
                  <c:v>20.7</c:v>
                </c:pt>
                <c:pt idx="4">
                  <c:v>10.4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image" Target="../media/image163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g"/><Relationship Id="rId1" Type="http://schemas.openxmlformats.org/officeDocument/2006/relationships/image" Target="../media/image194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8.png"/><Relationship Id="rId2" Type="http://schemas.openxmlformats.org/officeDocument/2006/relationships/image" Target="../media/image80.png"/><Relationship Id="rId1" Type="http://schemas.openxmlformats.org/officeDocument/2006/relationships/image" Target="../media/image78.png"/><Relationship Id="rId6" Type="http://schemas.openxmlformats.org/officeDocument/2006/relationships/image" Target="../media/image97.png"/><Relationship Id="rId5" Type="http://schemas.openxmlformats.org/officeDocument/2006/relationships/image" Target="../media/image62.png"/><Relationship Id="rId4" Type="http://schemas.openxmlformats.org/officeDocument/2006/relationships/image" Target="../media/image96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2F2C14-7214-4A76-BB50-BA1F25EFB695}" type="doc">
      <dgm:prSet loTypeId="urn:microsoft.com/office/officeart/2009/3/layout/IncreasingArrowsProcess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49229B5-28CF-47DD-889D-3F7F98C212D3}">
      <dgm:prSet phldrT="[Текст]" custT="1"/>
      <dgm:spPr/>
      <dgm:t>
        <a:bodyPr/>
        <a:lstStyle/>
        <a:p>
          <a:r>
            <a:rPr lang="ru-RU" sz="1600" b="1" dirty="0" smtClean="0"/>
            <a:t>Министерством по инвестициям и развитию РК</a:t>
          </a:r>
          <a:endParaRPr lang="ru-RU" sz="1600" b="1" dirty="0"/>
        </a:p>
      </dgm:t>
    </dgm:pt>
    <dgm:pt modelId="{97E1D0E9-9434-4DC2-A1D5-F855D9BC6947}" type="parTrans" cxnId="{842211BE-1A81-4429-8F5F-687C1245E7F7}">
      <dgm:prSet/>
      <dgm:spPr/>
      <dgm:t>
        <a:bodyPr/>
        <a:lstStyle/>
        <a:p>
          <a:endParaRPr lang="ru-RU"/>
        </a:p>
      </dgm:t>
    </dgm:pt>
    <dgm:pt modelId="{40D2AD99-A611-44F2-A763-F1ECBCE45CFE}" type="sibTrans" cxnId="{842211BE-1A81-4429-8F5F-687C1245E7F7}">
      <dgm:prSet/>
      <dgm:spPr/>
      <dgm:t>
        <a:bodyPr/>
        <a:lstStyle/>
        <a:p>
          <a:endParaRPr lang="ru-RU"/>
        </a:p>
      </dgm:t>
    </dgm:pt>
    <dgm:pt modelId="{020A2EA8-F757-4CCE-B4AB-C798A3264640}">
      <dgm:prSet phldrT="[Текст]" custT="1"/>
      <dgm:spPr/>
      <dgm:t>
        <a:bodyPr/>
        <a:lstStyle/>
        <a:p>
          <a:pPr algn="ctr"/>
          <a:endParaRPr lang="ru-RU" sz="1800" b="1" dirty="0" smtClean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ru-RU" sz="1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усилению взаимодействия по продвижению экспорта казахстанской продукции</a:t>
          </a:r>
          <a:endParaRPr lang="ru-RU" sz="1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DF978-A546-4D50-94A3-9CB61DEA53B8}" type="parTrans" cxnId="{8F34F3A2-F42F-4F8A-B5A8-F883094552BE}">
      <dgm:prSet/>
      <dgm:spPr/>
      <dgm:t>
        <a:bodyPr/>
        <a:lstStyle/>
        <a:p>
          <a:endParaRPr lang="ru-RU"/>
        </a:p>
      </dgm:t>
    </dgm:pt>
    <dgm:pt modelId="{F98ADA13-9D56-4DD6-BE92-ED9BD8EA6E8D}" type="sibTrans" cxnId="{8F34F3A2-F42F-4F8A-B5A8-F883094552BE}">
      <dgm:prSet/>
      <dgm:spPr/>
      <dgm:t>
        <a:bodyPr/>
        <a:lstStyle/>
        <a:p>
          <a:endParaRPr lang="ru-RU"/>
        </a:p>
      </dgm:t>
    </dgm:pt>
    <dgm:pt modelId="{1015C361-3E6C-419C-9959-A4E3FFB1163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Министерством аэрокосмической и оборонной промышленности РК </a:t>
          </a:r>
        </a:p>
      </dgm:t>
    </dgm:pt>
    <dgm:pt modelId="{A46DB3DC-828F-40C1-B11E-101F14E0D327}" type="parTrans" cxnId="{63CEE086-D965-4F0A-B1F4-0A51DCC64FC0}">
      <dgm:prSet/>
      <dgm:spPr/>
      <dgm:t>
        <a:bodyPr/>
        <a:lstStyle/>
        <a:p>
          <a:endParaRPr lang="ru-RU"/>
        </a:p>
      </dgm:t>
    </dgm:pt>
    <dgm:pt modelId="{B5987DFC-13D3-40D3-A61F-50AE71AC2818}" type="sibTrans" cxnId="{63CEE086-D965-4F0A-B1F4-0A51DCC64FC0}">
      <dgm:prSet/>
      <dgm:spPr/>
      <dgm:t>
        <a:bodyPr/>
        <a:lstStyle/>
        <a:p>
          <a:endParaRPr lang="ru-RU"/>
        </a:p>
      </dgm:t>
    </dgm:pt>
    <dgm:pt modelId="{06309415-1438-43D5-BBB7-380EDE42F4E5}">
      <dgm:prSet phldrT="[Текст]"/>
      <dgm:spPr/>
      <dgm:t>
        <a:bodyPr/>
        <a:lstStyle/>
        <a:p>
          <a:pPr algn="ctr"/>
          <a:endParaRPr lang="ru-RU" sz="1500" dirty="0">
            <a:solidFill>
              <a:srgbClr val="FFC000"/>
            </a:solidFill>
          </a:endParaRPr>
        </a:p>
      </dgm:t>
    </dgm:pt>
    <dgm:pt modelId="{67E85DC7-C128-4BD9-9CF8-35FCA19FF159}" type="parTrans" cxnId="{82F42FBC-2B30-43FD-884D-271B009A2669}">
      <dgm:prSet/>
      <dgm:spPr/>
      <dgm:t>
        <a:bodyPr/>
        <a:lstStyle/>
        <a:p>
          <a:endParaRPr lang="ru-RU"/>
        </a:p>
      </dgm:t>
    </dgm:pt>
    <dgm:pt modelId="{270C3DEC-2AC0-4E09-9E52-AAD1FFDD07F3}" type="sibTrans" cxnId="{82F42FBC-2B30-43FD-884D-271B009A2669}">
      <dgm:prSet/>
      <dgm:spPr/>
      <dgm:t>
        <a:bodyPr/>
        <a:lstStyle/>
        <a:p>
          <a:endParaRPr lang="ru-RU"/>
        </a:p>
      </dgm:t>
    </dgm:pt>
    <dgm:pt modelId="{EE6D40FE-A714-4D3C-B9F4-6CFD2935E1B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Министерством сельского хозяйства РК</a:t>
          </a:r>
        </a:p>
        <a:p>
          <a:endParaRPr lang="ru-RU" sz="900" b="1" dirty="0"/>
        </a:p>
      </dgm:t>
    </dgm:pt>
    <dgm:pt modelId="{2DE9E1F3-0699-4314-BD2E-DE0664321369}" type="parTrans" cxnId="{150EC80A-DA41-4D2D-B34C-637A206C3E2E}">
      <dgm:prSet/>
      <dgm:spPr/>
      <dgm:t>
        <a:bodyPr/>
        <a:lstStyle/>
        <a:p>
          <a:endParaRPr lang="ru-RU"/>
        </a:p>
      </dgm:t>
    </dgm:pt>
    <dgm:pt modelId="{B7B177D3-6E78-4F64-B34C-979FF5A71048}" type="sibTrans" cxnId="{150EC80A-DA41-4D2D-B34C-637A206C3E2E}">
      <dgm:prSet/>
      <dgm:spPr/>
      <dgm:t>
        <a:bodyPr/>
        <a:lstStyle/>
        <a:p>
          <a:endParaRPr lang="ru-RU"/>
        </a:p>
      </dgm:t>
    </dgm:pt>
    <dgm:pt modelId="{5E58701C-D5D4-45E1-8614-43F4A3F75D29}">
      <dgm:prSet phldrT="[Текст]" custT="1"/>
      <dgm:spPr/>
      <dgm:t>
        <a:bodyPr/>
        <a:lstStyle/>
        <a:p>
          <a:pPr algn="l"/>
          <a:endParaRPr lang="ru-RU" sz="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4E08E8-2745-4134-81C1-DE8208D26052}" type="parTrans" cxnId="{CC20039D-4118-4F86-ABF0-25DE31142AC3}">
      <dgm:prSet/>
      <dgm:spPr/>
      <dgm:t>
        <a:bodyPr/>
        <a:lstStyle/>
        <a:p>
          <a:endParaRPr lang="ru-RU"/>
        </a:p>
      </dgm:t>
    </dgm:pt>
    <dgm:pt modelId="{045DC0E8-8772-470C-8A1D-4656F5651220}" type="sibTrans" cxnId="{CC20039D-4118-4F86-ABF0-25DE31142AC3}">
      <dgm:prSet/>
      <dgm:spPr/>
      <dgm:t>
        <a:bodyPr/>
        <a:lstStyle/>
        <a:p>
          <a:endParaRPr lang="ru-RU"/>
        </a:p>
      </dgm:t>
    </dgm:pt>
    <dgm:pt modelId="{1E6A9EA9-8802-48E4-AE1B-534E0F9FE21F}">
      <dgm:prSet custT="1"/>
      <dgm:spPr/>
      <dgm:t>
        <a:bodyPr/>
        <a:lstStyle/>
        <a:p>
          <a:pPr algn="ctr"/>
          <a:endParaRPr lang="ru-RU" sz="600" b="1" dirty="0" smtClean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ru-RU" sz="1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усилению взаимодействия по вопросам привлечения иностранных инвестиций в агропромышленный комплекс</a:t>
          </a:r>
          <a:endParaRPr lang="ru-RU" sz="1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6C84C2-7FB3-4407-A394-670F76B23FB3}" type="parTrans" cxnId="{D5D966BD-0649-4A6C-AD55-40D9F6A3A753}">
      <dgm:prSet/>
      <dgm:spPr/>
      <dgm:t>
        <a:bodyPr/>
        <a:lstStyle/>
        <a:p>
          <a:endParaRPr lang="ru-RU"/>
        </a:p>
      </dgm:t>
    </dgm:pt>
    <dgm:pt modelId="{4AF95591-215A-4413-A908-1075B04FB8FF}" type="sibTrans" cxnId="{D5D966BD-0649-4A6C-AD55-40D9F6A3A753}">
      <dgm:prSet/>
      <dgm:spPr/>
      <dgm:t>
        <a:bodyPr/>
        <a:lstStyle/>
        <a:p>
          <a:endParaRPr lang="ru-RU"/>
        </a:p>
      </dgm:t>
    </dgm:pt>
    <dgm:pt modelId="{A6C07ECE-9ABB-4A12-A438-57F34BC7135F}">
      <dgm:prSet/>
      <dgm:spPr/>
      <dgm:t>
        <a:bodyPr/>
        <a:lstStyle/>
        <a:p>
          <a:pPr algn="ctr"/>
          <a:r>
            <a:rPr lang="ru-RU" sz="1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усилению взаимодействия по продвижению на экспорт казахстанской оборонной продукции и привлечению инвестиций</a:t>
          </a:r>
          <a:endParaRPr lang="ru-RU" sz="1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2343B4-5CA2-4F49-AC9A-26EF17F7D67E}" type="parTrans" cxnId="{3B0EB973-829C-4C1F-B5D5-504D09DD022E}">
      <dgm:prSet/>
      <dgm:spPr/>
      <dgm:t>
        <a:bodyPr/>
        <a:lstStyle/>
        <a:p>
          <a:endParaRPr lang="ru-RU"/>
        </a:p>
      </dgm:t>
    </dgm:pt>
    <dgm:pt modelId="{B50EF9B7-8A7B-418A-BE4B-CA7C57B339AA}" type="sibTrans" cxnId="{3B0EB973-829C-4C1F-B5D5-504D09DD022E}">
      <dgm:prSet/>
      <dgm:spPr/>
      <dgm:t>
        <a:bodyPr/>
        <a:lstStyle/>
        <a:p>
          <a:endParaRPr lang="ru-RU"/>
        </a:p>
      </dgm:t>
    </dgm:pt>
    <dgm:pt modelId="{65A43574-3A94-4EB5-8460-A0C1315CB831}" type="pres">
      <dgm:prSet presAssocID="{B52F2C14-7214-4A76-BB50-BA1F25EFB695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8A7F5B3-FC5B-4C27-B568-E671F30DEBED}" type="pres">
      <dgm:prSet presAssocID="{D49229B5-28CF-47DD-889D-3F7F98C212D3}" presName="parentText1" presStyleLbl="node1" presStyleIdx="0" presStyleCnt="3" custLinFactNeighborX="-971" custLinFactNeighborY="-2231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F14B8-6CAB-469F-A383-F018322609ED}" type="pres">
      <dgm:prSet presAssocID="{D49229B5-28CF-47DD-889D-3F7F98C212D3}" presName="childText1" presStyleLbl="solidAlignAcc1" presStyleIdx="0" presStyleCnt="3" custScaleX="1039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E7EAE-68F3-4526-B1BF-CFAD2039F322}" type="pres">
      <dgm:prSet presAssocID="{1015C361-3E6C-419C-9959-A4E3FFB11632}" presName="parentText2" presStyleLbl="node1" presStyleIdx="1" presStyleCnt="3" custScaleX="138104" custLinFactNeighborX="-10036" custLinFactNeighborY="-681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B635D-9C9C-4F6F-999D-6DB2619367C2}" type="pres">
      <dgm:prSet presAssocID="{1015C361-3E6C-419C-9959-A4E3FFB11632}" presName="childText2" presStyleLbl="solidAlignAcc1" presStyleIdx="1" presStyleCnt="3" custScaleX="1038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A139B-E40A-4EC6-8B5C-E0E8FF9D4678}" type="pres">
      <dgm:prSet presAssocID="{EE6D40FE-A714-4D3C-B9F4-6CFD2935E1BA}" presName="parentText3" presStyleLbl="node1" presStyleIdx="2" presStyleCnt="3" custScaleX="219899" custLinFactNeighborX="-23625" custLinFactNeighborY="868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DBAAD9-CA49-442A-BCDA-2D3439131365}" type="pres">
      <dgm:prSet presAssocID="{EE6D40FE-A714-4D3C-B9F4-6CFD2935E1BA}" presName="childText3" presStyleLbl="solidAlignAcc1" presStyleIdx="2" presStyleCnt="3" custScaleX="104899" custLinFactNeighborX="4365" custLinFactNeighborY="6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2211BE-1A81-4429-8F5F-687C1245E7F7}" srcId="{B52F2C14-7214-4A76-BB50-BA1F25EFB695}" destId="{D49229B5-28CF-47DD-889D-3F7F98C212D3}" srcOrd="0" destOrd="0" parTransId="{97E1D0E9-9434-4DC2-A1D5-F855D9BC6947}" sibTransId="{40D2AD99-A611-44F2-A763-F1ECBCE45CFE}"/>
    <dgm:cxn modelId="{C5261A3B-EB32-46EF-B86A-D95C2CFC7C45}" type="presOf" srcId="{B52F2C14-7214-4A76-BB50-BA1F25EFB695}" destId="{65A43574-3A94-4EB5-8460-A0C1315CB831}" srcOrd="0" destOrd="0" presId="urn:microsoft.com/office/officeart/2009/3/layout/IncreasingArrowsProcess"/>
    <dgm:cxn modelId="{D5D966BD-0649-4A6C-AD55-40D9F6A3A753}" srcId="{1015C361-3E6C-419C-9959-A4E3FFB11632}" destId="{1E6A9EA9-8802-48E4-AE1B-534E0F9FE21F}" srcOrd="1" destOrd="0" parTransId="{5D6C84C2-7FB3-4407-A394-670F76B23FB3}" sibTransId="{4AF95591-215A-4413-A908-1075B04FB8FF}"/>
    <dgm:cxn modelId="{77F4526C-24D4-428A-803E-1031EDB19885}" type="presOf" srcId="{5E58701C-D5D4-45E1-8614-43F4A3F75D29}" destId="{F6DBAAD9-CA49-442A-BCDA-2D3439131365}" srcOrd="0" destOrd="0" presId="urn:microsoft.com/office/officeart/2009/3/layout/IncreasingArrowsProcess"/>
    <dgm:cxn modelId="{8F34F3A2-F42F-4F8A-B5A8-F883094552BE}" srcId="{D49229B5-28CF-47DD-889D-3F7F98C212D3}" destId="{020A2EA8-F757-4CCE-B4AB-C798A3264640}" srcOrd="0" destOrd="0" parTransId="{10ADF978-A546-4D50-94A3-9CB61DEA53B8}" sibTransId="{F98ADA13-9D56-4DD6-BE92-ED9BD8EA6E8D}"/>
    <dgm:cxn modelId="{82F42FBC-2B30-43FD-884D-271B009A2669}" srcId="{1015C361-3E6C-419C-9959-A4E3FFB11632}" destId="{06309415-1438-43D5-BBB7-380EDE42F4E5}" srcOrd="0" destOrd="0" parTransId="{67E85DC7-C128-4BD9-9CF8-35FCA19FF159}" sibTransId="{270C3DEC-2AC0-4E09-9E52-AAD1FFDD07F3}"/>
    <dgm:cxn modelId="{CC20039D-4118-4F86-ABF0-25DE31142AC3}" srcId="{EE6D40FE-A714-4D3C-B9F4-6CFD2935E1BA}" destId="{5E58701C-D5D4-45E1-8614-43F4A3F75D29}" srcOrd="0" destOrd="0" parTransId="{834E08E8-2745-4134-81C1-DE8208D26052}" sibTransId="{045DC0E8-8772-470C-8A1D-4656F5651220}"/>
    <dgm:cxn modelId="{A4BE77A0-3791-4F9E-8029-DCC947AC2F43}" type="presOf" srcId="{EE6D40FE-A714-4D3C-B9F4-6CFD2935E1BA}" destId="{398A139B-E40A-4EC6-8B5C-E0E8FF9D4678}" srcOrd="0" destOrd="0" presId="urn:microsoft.com/office/officeart/2009/3/layout/IncreasingArrowsProcess"/>
    <dgm:cxn modelId="{CA21F649-78C7-4330-81B9-C253D828C02B}" type="presOf" srcId="{D49229B5-28CF-47DD-889D-3F7F98C212D3}" destId="{18A7F5B3-FC5B-4C27-B568-E671F30DEBED}" srcOrd="0" destOrd="0" presId="urn:microsoft.com/office/officeart/2009/3/layout/IncreasingArrowsProcess"/>
    <dgm:cxn modelId="{63CEE086-D965-4F0A-B1F4-0A51DCC64FC0}" srcId="{B52F2C14-7214-4A76-BB50-BA1F25EFB695}" destId="{1015C361-3E6C-419C-9959-A4E3FFB11632}" srcOrd="1" destOrd="0" parTransId="{A46DB3DC-828F-40C1-B11E-101F14E0D327}" sibTransId="{B5987DFC-13D3-40D3-A61F-50AE71AC2818}"/>
    <dgm:cxn modelId="{3B0EB973-829C-4C1F-B5D5-504D09DD022E}" srcId="{EE6D40FE-A714-4D3C-B9F4-6CFD2935E1BA}" destId="{A6C07ECE-9ABB-4A12-A438-57F34BC7135F}" srcOrd="1" destOrd="0" parTransId="{802343B4-5CA2-4F49-AC9A-26EF17F7D67E}" sibTransId="{B50EF9B7-8A7B-418A-BE4B-CA7C57B339AA}"/>
    <dgm:cxn modelId="{9B228083-ABE6-4AA1-BC12-B59D25CDC627}" type="presOf" srcId="{1E6A9EA9-8802-48E4-AE1B-534E0F9FE21F}" destId="{F7DB635D-9C9C-4F6F-999D-6DB2619367C2}" srcOrd="0" destOrd="1" presId="urn:microsoft.com/office/officeart/2009/3/layout/IncreasingArrowsProcess"/>
    <dgm:cxn modelId="{150EC80A-DA41-4D2D-B34C-637A206C3E2E}" srcId="{B52F2C14-7214-4A76-BB50-BA1F25EFB695}" destId="{EE6D40FE-A714-4D3C-B9F4-6CFD2935E1BA}" srcOrd="2" destOrd="0" parTransId="{2DE9E1F3-0699-4314-BD2E-DE0664321369}" sibTransId="{B7B177D3-6E78-4F64-B34C-979FF5A71048}"/>
    <dgm:cxn modelId="{E239B1E6-AA76-49F8-9079-C3B8E089FEF5}" type="presOf" srcId="{1015C361-3E6C-419C-9959-A4E3FFB11632}" destId="{EAFE7EAE-68F3-4526-B1BF-CFAD2039F322}" srcOrd="0" destOrd="0" presId="urn:microsoft.com/office/officeart/2009/3/layout/IncreasingArrowsProcess"/>
    <dgm:cxn modelId="{A165A885-8EDA-4BC9-8BDD-FA3918D3E624}" type="presOf" srcId="{A6C07ECE-9ABB-4A12-A438-57F34BC7135F}" destId="{F6DBAAD9-CA49-442A-BCDA-2D3439131365}" srcOrd="0" destOrd="1" presId="urn:microsoft.com/office/officeart/2009/3/layout/IncreasingArrowsProcess"/>
    <dgm:cxn modelId="{186C7F1C-43CA-4B52-82AB-77D714DA28D1}" type="presOf" srcId="{06309415-1438-43D5-BBB7-380EDE42F4E5}" destId="{F7DB635D-9C9C-4F6F-999D-6DB2619367C2}" srcOrd="0" destOrd="0" presId="urn:microsoft.com/office/officeart/2009/3/layout/IncreasingArrowsProcess"/>
    <dgm:cxn modelId="{C2EB1383-6585-4931-BA54-34E579192A8A}" type="presOf" srcId="{020A2EA8-F757-4CCE-B4AB-C798A3264640}" destId="{FDBF14B8-6CAB-469F-A383-F018322609ED}" srcOrd="0" destOrd="0" presId="urn:microsoft.com/office/officeart/2009/3/layout/IncreasingArrowsProcess"/>
    <dgm:cxn modelId="{6C3F1DD9-C553-46D2-8100-3A6699AF41B6}" type="presParOf" srcId="{65A43574-3A94-4EB5-8460-A0C1315CB831}" destId="{18A7F5B3-FC5B-4C27-B568-E671F30DEBED}" srcOrd="0" destOrd="0" presId="urn:microsoft.com/office/officeart/2009/3/layout/IncreasingArrowsProcess"/>
    <dgm:cxn modelId="{20CDB33C-1F73-4B5E-BEE7-8F22C2CA8E31}" type="presParOf" srcId="{65A43574-3A94-4EB5-8460-A0C1315CB831}" destId="{FDBF14B8-6CAB-469F-A383-F018322609ED}" srcOrd="1" destOrd="0" presId="urn:microsoft.com/office/officeart/2009/3/layout/IncreasingArrowsProcess"/>
    <dgm:cxn modelId="{FBBAD287-EBED-4DA0-A32A-580D2F01A05A}" type="presParOf" srcId="{65A43574-3A94-4EB5-8460-A0C1315CB831}" destId="{EAFE7EAE-68F3-4526-B1BF-CFAD2039F322}" srcOrd="2" destOrd="0" presId="urn:microsoft.com/office/officeart/2009/3/layout/IncreasingArrowsProcess"/>
    <dgm:cxn modelId="{CC219B01-30F6-4495-BC81-6C3A7E221360}" type="presParOf" srcId="{65A43574-3A94-4EB5-8460-A0C1315CB831}" destId="{F7DB635D-9C9C-4F6F-999D-6DB2619367C2}" srcOrd="3" destOrd="0" presId="urn:microsoft.com/office/officeart/2009/3/layout/IncreasingArrowsProcess"/>
    <dgm:cxn modelId="{167EB14E-9D90-4A1C-9E4F-CCEDA27EC5D7}" type="presParOf" srcId="{65A43574-3A94-4EB5-8460-A0C1315CB831}" destId="{398A139B-E40A-4EC6-8B5C-E0E8FF9D4678}" srcOrd="4" destOrd="0" presId="urn:microsoft.com/office/officeart/2009/3/layout/IncreasingArrowsProcess"/>
    <dgm:cxn modelId="{9624FDFA-E9B3-4051-B912-77E0AB3F0225}" type="presParOf" srcId="{65A43574-3A94-4EB5-8460-A0C1315CB831}" destId="{F6DBAAD9-CA49-442A-BCDA-2D343913136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265973C-FE7F-4126-9512-B01BDB6C781A}" type="doc">
      <dgm:prSet loTypeId="urn:microsoft.com/office/officeart/2005/8/layout/pList2" loCatId="picture" qsTypeId="urn:microsoft.com/office/officeart/2005/8/quickstyle/simple1" qsCatId="simple" csTypeId="urn:microsoft.com/office/officeart/2005/8/colors/accent1_3" csCatId="accent1" phldr="1"/>
      <dgm:spPr/>
    </dgm:pt>
    <dgm:pt modelId="{C2471967-B295-4C09-934F-68E25FEF4D8E}">
      <dgm:prSet phldrT="[Текст]" custT="1"/>
      <dgm:spPr>
        <a:solidFill>
          <a:schemeClr val="bg1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800" b="1" i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Рабочий визит Президента Руанды П.Кагаме в Казахстан </a:t>
          </a:r>
        </a:p>
        <a:p>
          <a:r>
            <a:rPr lang="ru-RU" sz="1600" b="1" i="1" dirty="0" smtClean="0">
              <a:solidFill>
                <a:srgbClr val="FFC000"/>
              </a:solidFill>
              <a:effectLst/>
            </a:rPr>
            <a:t>(21 сентября 2015 г.)</a:t>
          </a:r>
          <a:endParaRPr lang="ru-RU" sz="1600" b="1" i="1" dirty="0">
            <a:solidFill>
              <a:srgbClr val="FFC000"/>
            </a:solidFill>
            <a:effectLst/>
          </a:endParaRPr>
        </a:p>
      </dgm:t>
    </dgm:pt>
    <dgm:pt modelId="{597E0FB8-9D7A-4449-BEA5-0DDF9670132B}" type="parTrans" cxnId="{07BE371F-821E-45A6-B43A-00378E8C4AFF}">
      <dgm:prSet/>
      <dgm:spPr/>
      <dgm:t>
        <a:bodyPr/>
        <a:lstStyle/>
        <a:p>
          <a:endParaRPr lang="ru-RU"/>
        </a:p>
      </dgm:t>
    </dgm:pt>
    <dgm:pt modelId="{B706807D-7A90-451D-95D8-1E98EF8A9623}" type="sibTrans" cxnId="{07BE371F-821E-45A6-B43A-00378E8C4AFF}">
      <dgm:prSet/>
      <dgm:spPr/>
      <dgm:t>
        <a:bodyPr/>
        <a:lstStyle/>
        <a:p>
          <a:endParaRPr lang="ru-RU"/>
        </a:p>
      </dgm:t>
    </dgm:pt>
    <dgm:pt modelId="{28EFC8B8-B64A-4E49-8A5B-F23926E85BDD}">
      <dgm:prSet phldrT="[Текст]" custT="1"/>
      <dgm:spPr>
        <a:solidFill>
          <a:schemeClr val="bg1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800" b="1" i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Официальный визит Президента Сенегала М.Салла в Казахстан</a:t>
          </a:r>
        </a:p>
        <a:p>
          <a:r>
            <a:rPr lang="ru-RU" sz="1600" b="1" i="1" dirty="0" smtClean="0">
              <a:solidFill>
                <a:srgbClr val="FFC000"/>
              </a:solidFill>
              <a:effectLst/>
            </a:rPr>
            <a:t>(19-22 мая 2016 г.)</a:t>
          </a:r>
          <a:endParaRPr lang="ru-RU" sz="1600" b="1" i="1" dirty="0">
            <a:solidFill>
              <a:srgbClr val="FFC000"/>
            </a:solidFill>
            <a:effectLst/>
          </a:endParaRPr>
        </a:p>
      </dgm:t>
    </dgm:pt>
    <dgm:pt modelId="{F8FFC72D-D448-40B8-B2E1-7384F91BBF66}" type="parTrans" cxnId="{31BBEDD9-D94F-4907-858B-E8BEF4DECF19}">
      <dgm:prSet/>
      <dgm:spPr/>
      <dgm:t>
        <a:bodyPr/>
        <a:lstStyle/>
        <a:p>
          <a:endParaRPr lang="ru-RU"/>
        </a:p>
      </dgm:t>
    </dgm:pt>
    <dgm:pt modelId="{3E03A6D7-8D8A-491A-8F1F-52067E3AB3B5}" type="sibTrans" cxnId="{31BBEDD9-D94F-4907-858B-E8BEF4DECF19}">
      <dgm:prSet/>
      <dgm:spPr/>
      <dgm:t>
        <a:bodyPr/>
        <a:lstStyle/>
        <a:p>
          <a:endParaRPr lang="ru-RU"/>
        </a:p>
      </dgm:t>
    </dgm:pt>
    <dgm:pt modelId="{C023EC9D-81D3-44F5-BF64-9B87F9A48294}">
      <dgm:prSet phldrT="[Текст]" custT="1"/>
      <dgm:spPr>
        <a:solidFill>
          <a:schemeClr val="bg1"/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Рабочий визит Президента Джибути О.Гелле в Казахстан</a:t>
          </a:r>
        </a:p>
        <a:p>
          <a:r>
            <a:rPr lang="ru-RU" sz="1600" b="1" i="1" dirty="0" smtClean="0">
              <a:solidFill>
                <a:srgbClr val="FFC000"/>
              </a:solidFill>
              <a:effectLst/>
            </a:rPr>
            <a:t>(6 сентября 2017 г.)</a:t>
          </a:r>
          <a:endParaRPr lang="ru-RU" sz="1600" b="1" i="1" dirty="0">
            <a:solidFill>
              <a:srgbClr val="FFC000"/>
            </a:solidFill>
            <a:effectLst/>
          </a:endParaRPr>
        </a:p>
      </dgm:t>
    </dgm:pt>
    <dgm:pt modelId="{DC9B4C3E-98A7-440F-AB93-839D876AE9A9}" type="parTrans" cxnId="{B8E4C25A-A88B-4115-B248-81BCA217635F}">
      <dgm:prSet/>
      <dgm:spPr/>
      <dgm:t>
        <a:bodyPr/>
        <a:lstStyle/>
        <a:p>
          <a:endParaRPr lang="ru-RU"/>
        </a:p>
      </dgm:t>
    </dgm:pt>
    <dgm:pt modelId="{AEE420D0-22B2-4DEC-924E-A126BD206515}" type="sibTrans" cxnId="{B8E4C25A-A88B-4115-B248-81BCA217635F}">
      <dgm:prSet/>
      <dgm:spPr/>
      <dgm:t>
        <a:bodyPr/>
        <a:lstStyle/>
        <a:p>
          <a:endParaRPr lang="ru-RU"/>
        </a:p>
      </dgm:t>
    </dgm:pt>
    <dgm:pt modelId="{A3940486-D948-47F7-9C87-E70BF131D955}" type="pres">
      <dgm:prSet presAssocID="{A265973C-FE7F-4126-9512-B01BDB6C781A}" presName="Name0" presStyleCnt="0">
        <dgm:presLayoutVars>
          <dgm:dir/>
          <dgm:resizeHandles val="exact"/>
        </dgm:presLayoutVars>
      </dgm:prSet>
      <dgm:spPr/>
    </dgm:pt>
    <dgm:pt modelId="{EBB1BF1F-CD2A-4479-A066-E8745BE596B2}" type="pres">
      <dgm:prSet presAssocID="{A265973C-FE7F-4126-9512-B01BDB6C781A}" presName="bkgdShp" presStyleLbl="alignAccFollowNode1" presStyleIdx="0" presStyleCnt="1"/>
      <dgm:spPr/>
    </dgm:pt>
    <dgm:pt modelId="{E690E1B9-B6C7-40E3-BBFA-1A385D210BD8}" type="pres">
      <dgm:prSet presAssocID="{A265973C-FE7F-4126-9512-B01BDB6C781A}" presName="linComp" presStyleCnt="0"/>
      <dgm:spPr/>
    </dgm:pt>
    <dgm:pt modelId="{D6EF498B-3CB0-43B4-BFDA-098D13FD5551}" type="pres">
      <dgm:prSet presAssocID="{C2471967-B295-4C09-934F-68E25FEF4D8E}" presName="compNode" presStyleCnt="0"/>
      <dgm:spPr/>
    </dgm:pt>
    <dgm:pt modelId="{EAE90723-7E2B-4A2A-991D-1F0BF179E668}" type="pres">
      <dgm:prSet presAssocID="{C2471967-B295-4C09-934F-68E25FEF4D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C34CA-8D04-4121-A044-A59F661D663D}" type="pres">
      <dgm:prSet presAssocID="{C2471967-B295-4C09-934F-68E25FEF4D8E}" presName="invisiNode" presStyleLbl="node1" presStyleIdx="0" presStyleCnt="3"/>
      <dgm:spPr/>
    </dgm:pt>
    <dgm:pt modelId="{76A0697B-CAEB-4D40-87DA-0629692CF863}" type="pres">
      <dgm:prSet presAssocID="{C2471967-B295-4C09-934F-68E25FEF4D8E}" presName="imagNode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975A276-E8E8-411C-8CD2-E38AC4A66525}" type="pres">
      <dgm:prSet presAssocID="{B706807D-7A90-451D-95D8-1E98EF8A962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967E9DE-838B-432F-8F71-6338C5D7E44D}" type="pres">
      <dgm:prSet presAssocID="{28EFC8B8-B64A-4E49-8A5B-F23926E85BDD}" presName="compNode" presStyleCnt="0"/>
      <dgm:spPr/>
    </dgm:pt>
    <dgm:pt modelId="{92D04FFE-F601-4A0A-9D5A-EB5490DA12CC}" type="pres">
      <dgm:prSet presAssocID="{28EFC8B8-B64A-4E49-8A5B-F23926E85BD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3A42D2-1030-4C8C-8403-1B5CC791433E}" type="pres">
      <dgm:prSet presAssocID="{28EFC8B8-B64A-4E49-8A5B-F23926E85BDD}" presName="invisiNode" presStyleLbl="node1" presStyleIdx="1" presStyleCnt="3"/>
      <dgm:spPr/>
    </dgm:pt>
    <dgm:pt modelId="{55BA4D37-A0F6-4CE6-BB73-24432136B8E3}" type="pres">
      <dgm:prSet presAssocID="{28EFC8B8-B64A-4E49-8A5B-F23926E85BD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643A4D38-513A-4D3F-A918-90FA61006D8E}" type="pres">
      <dgm:prSet presAssocID="{3E03A6D7-8D8A-491A-8F1F-52067E3AB3B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2065F4E-E6F9-48C5-91B8-77E1B0BA3607}" type="pres">
      <dgm:prSet presAssocID="{C023EC9D-81D3-44F5-BF64-9B87F9A48294}" presName="compNode" presStyleCnt="0"/>
      <dgm:spPr/>
    </dgm:pt>
    <dgm:pt modelId="{7C530517-D6CD-4C02-9E59-AB6C237276B2}" type="pres">
      <dgm:prSet presAssocID="{C023EC9D-81D3-44F5-BF64-9B87F9A4829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9FBCDC-4203-4252-8156-71ED9993108D}" type="pres">
      <dgm:prSet presAssocID="{C023EC9D-81D3-44F5-BF64-9B87F9A48294}" presName="invisiNode" presStyleLbl="node1" presStyleIdx="2" presStyleCnt="3"/>
      <dgm:spPr/>
    </dgm:pt>
    <dgm:pt modelId="{34900CB2-ECBD-4CDC-A6FD-F313ACFF6123}" type="pres">
      <dgm:prSet presAssocID="{C023EC9D-81D3-44F5-BF64-9B87F9A48294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00DA7201-A63C-4876-BE3B-48AC9FEFB057}" type="presOf" srcId="{A265973C-FE7F-4126-9512-B01BDB6C781A}" destId="{A3940486-D948-47F7-9C87-E70BF131D955}" srcOrd="0" destOrd="0" presId="urn:microsoft.com/office/officeart/2005/8/layout/pList2"/>
    <dgm:cxn modelId="{692659DE-2D8D-47BB-B021-AA867559E3D4}" type="presOf" srcId="{C023EC9D-81D3-44F5-BF64-9B87F9A48294}" destId="{7C530517-D6CD-4C02-9E59-AB6C237276B2}" srcOrd="0" destOrd="0" presId="urn:microsoft.com/office/officeart/2005/8/layout/pList2"/>
    <dgm:cxn modelId="{B8E4C25A-A88B-4115-B248-81BCA217635F}" srcId="{A265973C-FE7F-4126-9512-B01BDB6C781A}" destId="{C023EC9D-81D3-44F5-BF64-9B87F9A48294}" srcOrd="2" destOrd="0" parTransId="{DC9B4C3E-98A7-440F-AB93-839D876AE9A9}" sibTransId="{AEE420D0-22B2-4DEC-924E-A126BD206515}"/>
    <dgm:cxn modelId="{31BBEDD9-D94F-4907-858B-E8BEF4DECF19}" srcId="{A265973C-FE7F-4126-9512-B01BDB6C781A}" destId="{28EFC8B8-B64A-4E49-8A5B-F23926E85BDD}" srcOrd="1" destOrd="0" parTransId="{F8FFC72D-D448-40B8-B2E1-7384F91BBF66}" sibTransId="{3E03A6D7-8D8A-491A-8F1F-52067E3AB3B5}"/>
    <dgm:cxn modelId="{3F670AFE-AC01-4DEB-BE8A-8560257AB6FF}" type="presOf" srcId="{28EFC8B8-B64A-4E49-8A5B-F23926E85BDD}" destId="{92D04FFE-F601-4A0A-9D5A-EB5490DA12CC}" srcOrd="0" destOrd="0" presId="urn:microsoft.com/office/officeart/2005/8/layout/pList2"/>
    <dgm:cxn modelId="{B19DBB3C-1EDD-4078-9112-F6D401186957}" type="presOf" srcId="{C2471967-B295-4C09-934F-68E25FEF4D8E}" destId="{EAE90723-7E2B-4A2A-991D-1F0BF179E668}" srcOrd="0" destOrd="0" presId="urn:microsoft.com/office/officeart/2005/8/layout/pList2"/>
    <dgm:cxn modelId="{64976115-DD06-4576-9DDD-AFB9F9472CB7}" type="presOf" srcId="{B706807D-7A90-451D-95D8-1E98EF8A9623}" destId="{C975A276-E8E8-411C-8CD2-E38AC4A66525}" srcOrd="0" destOrd="0" presId="urn:microsoft.com/office/officeart/2005/8/layout/pList2"/>
    <dgm:cxn modelId="{07BE371F-821E-45A6-B43A-00378E8C4AFF}" srcId="{A265973C-FE7F-4126-9512-B01BDB6C781A}" destId="{C2471967-B295-4C09-934F-68E25FEF4D8E}" srcOrd="0" destOrd="0" parTransId="{597E0FB8-9D7A-4449-BEA5-0DDF9670132B}" sibTransId="{B706807D-7A90-451D-95D8-1E98EF8A9623}"/>
    <dgm:cxn modelId="{F043ABDD-87E4-404B-95D2-44BA452D0B82}" type="presOf" srcId="{3E03A6D7-8D8A-491A-8F1F-52067E3AB3B5}" destId="{643A4D38-513A-4D3F-A918-90FA61006D8E}" srcOrd="0" destOrd="0" presId="urn:microsoft.com/office/officeart/2005/8/layout/pList2"/>
    <dgm:cxn modelId="{885B7454-CF64-46BE-9FE3-5BD2D1A4C77A}" type="presParOf" srcId="{A3940486-D948-47F7-9C87-E70BF131D955}" destId="{EBB1BF1F-CD2A-4479-A066-E8745BE596B2}" srcOrd="0" destOrd="0" presId="urn:microsoft.com/office/officeart/2005/8/layout/pList2"/>
    <dgm:cxn modelId="{014AA164-B05F-41DA-B9AF-2651037D0500}" type="presParOf" srcId="{A3940486-D948-47F7-9C87-E70BF131D955}" destId="{E690E1B9-B6C7-40E3-BBFA-1A385D210BD8}" srcOrd="1" destOrd="0" presId="urn:microsoft.com/office/officeart/2005/8/layout/pList2"/>
    <dgm:cxn modelId="{CEAF57CC-C3C5-4E26-B837-3C3B3D186EBC}" type="presParOf" srcId="{E690E1B9-B6C7-40E3-BBFA-1A385D210BD8}" destId="{D6EF498B-3CB0-43B4-BFDA-098D13FD5551}" srcOrd="0" destOrd="0" presId="urn:microsoft.com/office/officeart/2005/8/layout/pList2"/>
    <dgm:cxn modelId="{95E039EF-1DD6-4A0E-8CA3-ACB282D10095}" type="presParOf" srcId="{D6EF498B-3CB0-43B4-BFDA-098D13FD5551}" destId="{EAE90723-7E2B-4A2A-991D-1F0BF179E668}" srcOrd="0" destOrd="0" presId="urn:microsoft.com/office/officeart/2005/8/layout/pList2"/>
    <dgm:cxn modelId="{7C00C843-44C2-453F-BBFF-7E9F09AF35A0}" type="presParOf" srcId="{D6EF498B-3CB0-43B4-BFDA-098D13FD5551}" destId="{B89C34CA-8D04-4121-A044-A59F661D663D}" srcOrd="1" destOrd="0" presId="urn:microsoft.com/office/officeart/2005/8/layout/pList2"/>
    <dgm:cxn modelId="{C85D780C-3E54-44EE-BFC7-D6BE728DCFE6}" type="presParOf" srcId="{D6EF498B-3CB0-43B4-BFDA-098D13FD5551}" destId="{76A0697B-CAEB-4D40-87DA-0629692CF863}" srcOrd="2" destOrd="0" presId="urn:microsoft.com/office/officeart/2005/8/layout/pList2"/>
    <dgm:cxn modelId="{6A32E38C-BB2E-4308-993C-5D6D518AECE4}" type="presParOf" srcId="{E690E1B9-B6C7-40E3-BBFA-1A385D210BD8}" destId="{C975A276-E8E8-411C-8CD2-E38AC4A66525}" srcOrd="1" destOrd="0" presId="urn:microsoft.com/office/officeart/2005/8/layout/pList2"/>
    <dgm:cxn modelId="{9A7DE47E-09C6-4F28-9CF3-7CE7681183B4}" type="presParOf" srcId="{E690E1B9-B6C7-40E3-BBFA-1A385D210BD8}" destId="{B967E9DE-838B-432F-8F71-6338C5D7E44D}" srcOrd="2" destOrd="0" presId="urn:microsoft.com/office/officeart/2005/8/layout/pList2"/>
    <dgm:cxn modelId="{DB1BF7C9-6476-4608-BF1C-4D5ECFCE095C}" type="presParOf" srcId="{B967E9DE-838B-432F-8F71-6338C5D7E44D}" destId="{92D04FFE-F601-4A0A-9D5A-EB5490DA12CC}" srcOrd="0" destOrd="0" presId="urn:microsoft.com/office/officeart/2005/8/layout/pList2"/>
    <dgm:cxn modelId="{BE206413-FB23-4D04-A283-520608BE5DBE}" type="presParOf" srcId="{B967E9DE-838B-432F-8F71-6338C5D7E44D}" destId="{363A42D2-1030-4C8C-8403-1B5CC791433E}" srcOrd="1" destOrd="0" presId="urn:microsoft.com/office/officeart/2005/8/layout/pList2"/>
    <dgm:cxn modelId="{DF99F841-7812-4026-AF35-1F82729B0C5B}" type="presParOf" srcId="{B967E9DE-838B-432F-8F71-6338C5D7E44D}" destId="{55BA4D37-A0F6-4CE6-BB73-24432136B8E3}" srcOrd="2" destOrd="0" presId="urn:microsoft.com/office/officeart/2005/8/layout/pList2"/>
    <dgm:cxn modelId="{6F858897-BDB6-4D39-9ED3-6FBD9A43276A}" type="presParOf" srcId="{E690E1B9-B6C7-40E3-BBFA-1A385D210BD8}" destId="{643A4D38-513A-4D3F-A918-90FA61006D8E}" srcOrd="3" destOrd="0" presId="urn:microsoft.com/office/officeart/2005/8/layout/pList2"/>
    <dgm:cxn modelId="{A06C4D5F-90E8-4C35-A3BF-9310B1E49DD0}" type="presParOf" srcId="{E690E1B9-B6C7-40E3-BBFA-1A385D210BD8}" destId="{A2065F4E-E6F9-48C5-91B8-77E1B0BA3607}" srcOrd="4" destOrd="0" presId="urn:microsoft.com/office/officeart/2005/8/layout/pList2"/>
    <dgm:cxn modelId="{12222C09-08B9-4696-A3A3-A9721FBA7348}" type="presParOf" srcId="{A2065F4E-E6F9-48C5-91B8-77E1B0BA3607}" destId="{7C530517-D6CD-4C02-9E59-AB6C237276B2}" srcOrd="0" destOrd="0" presId="urn:microsoft.com/office/officeart/2005/8/layout/pList2"/>
    <dgm:cxn modelId="{ADF887A3-04C6-41B4-A459-922EFB788C0E}" type="presParOf" srcId="{A2065F4E-E6F9-48C5-91B8-77E1B0BA3607}" destId="{7E9FBCDC-4203-4252-8156-71ED9993108D}" srcOrd="1" destOrd="0" presId="urn:microsoft.com/office/officeart/2005/8/layout/pList2"/>
    <dgm:cxn modelId="{EDFA322C-FD99-46E2-AFD8-19EC3D8A7541}" type="presParOf" srcId="{A2065F4E-E6F9-48C5-91B8-77E1B0BA3607}" destId="{34900CB2-ECBD-4CDC-A6FD-F313ACFF612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E5F1EA3-60A3-4D75-B498-57ABF34FCC22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4C6D66-9213-4F7B-94B3-A3857605EEE3}">
      <dgm:prSet/>
      <dgm:spPr/>
      <dgm:t>
        <a:bodyPr/>
        <a:lstStyle/>
        <a:p>
          <a:endParaRPr lang="ru-RU"/>
        </a:p>
      </dgm:t>
    </dgm:pt>
    <dgm:pt modelId="{BFB15243-0753-407E-A8C2-6B5EBD28694D}" type="parTrans" cxnId="{F9673F35-84F1-4658-ADF1-07D8C13C6EF3}">
      <dgm:prSet/>
      <dgm:spPr/>
      <dgm:t>
        <a:bodyPr/>
        <a:lstStyle/>
        <a:p>
          <a:endParaRPr lang="ru-RU"/>
        </a:p>
      </dgm:t>
    </dgm:pt>
    <dgm:pt modelId="{E7EA8FF0-E729-4890-807D-1C574F147F9B}" type="sibTrans" cxnId="{F9673F35-84F1-4658-ADF1-07D8C13C6EF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4E316322-9D24-49BD-853D-F0177AC164CD}">
      <dgm:prSet/>
      <dgm:spPr/>
      <dgm:t>
        <a:bodyPr/>
        <a:lstStyle/>
        <a:p>
          <a:endParaRPr lang="ru-RU"/>
        </a:p>
      </dgm:t>
    </dgm:pt>
    <dgm:pt modelId="{3AAA6261-C48C-4C91-825D-40394BD26623}" type="parTrans" cxnId="{9D845463-F110-4F03-986D-EAB78630EF8B}">
      <dgm:prSet/>
      <dgm:spPr/>
      <dgm:t>
        <a:bodyPr/>
        <a:lstStyle/>
        <a:p>
          <a:endParaRPr lang="ru-RU"/>
        </a:p>
      </dgm:t>
    </dgm:pt>
    <dgm:pt modelId="{3BD67403-E51F-4607-BA57-07E5AB1DEE9F}" type="sibTrans" cxnId="{9D845463-F110-4F03-986D-EAB78630EF8B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</dgm:spPr>
      <dgm:t>
        <a:bodyPr/>
        <a:lstStyle/>
        <a:p>
          <a:endParaRPr lang="ru-RU"/>
        </a:p>
      </dgm:t>
    </dgm:pt>
    <dgm:pt modelId="{120C37A1-9C27-4BB5-A719-679C599406B0}">
      <dgm:prSet/>
      <dgm:spPr/>
      <dgm:t>
        <a:bodyPr/>
        <a:lstStyle/>
        <a:p>
          <a:endParaRPr lang="ru-RU"/>
        </a:p>
      </dgm:t>
    </dgm:pt>
    <dgm:pt modelId="{9E865E43-3856-40F3-BC96-716F4797427C}" type="parTrans" cxnId="{9F90803E-DFCD-4242-A7DE-99F400DA2EC5}">
      <dgm:prSet/>
      <dgm:spPr/>
      <dgm:t>
        <a:bodyPr/>
        <a:lstStyle/>
        <a:p>
          <a:endParaRPr lang="ru-RU"/>
        </a:p>
      </dgm:t>
    </dgm:pt>
    <dgm:pt modelId="{5ED9D311-A15C-48EA-83AA-84EC2C33196E}" type="sibTrans" cxnId="{9F90803E-DFCD-4242-A7DE-99F400DA2EC5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C370A3D2-1367-40D3-9918-4797D26BB691}">
      <dgm:prSet/>
      <dgm:spPr/>
      <dgm:t>
        <a:bodyPr/>
        <a:lstStyle/>
        <a:p>
          <a:endParaRPr lang="ru-RU"/>
        </a:p>
      </dgm:t>
    </dgm:pt>
    <dgm:pt modelId="{8446B4EA-5C10-44FF-B189-3FB977726175}" type="parTrans" cxnId="{43C228F4-66A4-4D52-B1B8-7A5D759B31DC}">
      <dgm:prSet/>
      <dgm:spPr/>
      <dgm:t>
        <a:bodyPr/>
        <a:lstStyle/>
        <a:p>
          <a:endParaRPr lang="ru-RU"/>
        </a:p>
      </dgm:t>
    </dgm:pt>
    <dgm:pt modelId="{328557C1-24BB-4468-A999-E7B083EF3694}" type="sibTrans" cxnId="{43C228F4-66A4-4D52-B1B8-7A5D759B31DC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1C87D9B1-529E-4C06-8859-E3F5B144F57A}">
      <dgm:prSet/>
      <dgm:spPr/>
      <dgm:t>
        <a:bodyPr/>
        <a:lstStyle/>
        <a:p>
          <a:endParaRPr lang="ru-RU" dirty="0"/>
        </a:p>
      </dgm:t>
    </dgm:pt>
    <dgm:pt modelId="{065248F4-B696-45E6-806E-9079BE06F0C9}" type="parTrans" cxnId="{5C10AF95-558F-4B0E-BAB7-B7BF2217566E}">
      <dgm:prSet/>
      <dgm:spPr/>
      <dgm:t>
        <a:bodyPr/>
        <a:lstStyle/>
        <a:p>
          <a:endParaRPr lang="ru-RU"/>
        </a:p>
      </dgm:t>
    </dgm:pt>
    <dgm:pt modelId="{0B684EC0-5E66-4A2E-9F06-28C6E331EACF}" type="sibTrans" cxnId="{5C10AF95-558F-4B0E-BAB7-B7BF2217566E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407B8BB7-64FC-4720-80F6-4A995F52D79B}" type="pres">
      <dgm:prSet presAssocID="{9E5F1EA3-60A3-4D75-B498-57ABF34FCC22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ru-RU"/>
        </a:p>
      </dgm:t>
    </dgm:pt>
    <dgm:pt modelId="{87C96963-C880-4189-A5D6-79780244037E}" type="pres">
      <dgm:prSet presAssocID="{9E5F1EA3-60A3-4D75-B498-57ABF34FCC22}" presName="picts" presStyleCnt="0"/>
      <dgm:spPr/>
    </dgm:pt>
    <dgm:pt modelId="{C54B6C15-1948-48E5-AD4A-81376171F0B1}" type="pres">
      <dgm:prSet presAssocID="{9E5F1EA3-60A3-4D75-B498-57ABF34FCC22}" presName="space1" presStyleCnt="0"/>
      <dgm:spPr/>
    </dgm:pt>
    <dgm:pt modelId="{ECF00C2C-BE88-4C56-B9A0-2836D212F457}" type="pres">
      <dgm:prSet presAssocID="{9E5F1EA3-60A3-4D75-B498-57ABF34FCC22}" presName="space2" presStyleCnt="0"/>
      <dgm:spPr/>
    </dgm:pt>
    <dgm:pt modelId="{38EB34FE-5832-4A06-AF1C-4556E1D9F783}" type="pres">
      <dgm:prSet presAssocID="{E7EA8FF0-E729-4890-807D-1C574F147F9B}" presName="pictA1" presStyleCnt="0"/>
      <dgm:spPr/>
    </dgm:pt>
    <dgm:pt modelId="{F20B69AB-E5C4-4DD6-9F56-819A1E498013}" type="pres">
      <dgm:prSet presAssocID="{E7EA8FF0-E729-4890-807D-1C574F147F9B}" presName="imageRepeatNode" presStyleLbl="alignNode1" presStyleIdx="0" presStyleCnt="5"/>
      <dgm:spPr/>
      <dgm:t>
        <a:bodyPr/>
        <a:lstStyle/>
        <a:p>
          <a:endParaRPr lang="ru-RU"/>
        </a:p>
      </dgm:t>
    </dgm:pt>
    <dgm:pt modelId="{F129DB42-9B77-4240-A6DF-B3042625AFF7}" type="pres">
      <dgm:prSet presAssocID="{E7EA8FF0-E729-4890-807D-1C574F147F9B}" presName="oneDotPict" presStyleCnt="0"/>
      <dgm:spPr/>
    </dgm:pt>
    <dgm:pt modelId="{F937B9D1-3E59-404B-B502-3A89DB00BFF7}" type="pres">
      <dgm:prSet presAssocID="{E7EA8FF0-E729-4890-807D-1C574F147F9B}" presName="dotPict_11" presStyleLbl="solidFgAcc1" presStyleIdx="0" presStyleCnt="30"/>
      <dgm:spPr/>
    </dgm:pt>
    <dgm:pt modelId="{B4BB0AAF-9D35-4BD8-A3AB-B3DFE04A31CA}" type="pres">
      <dgm:prSet presAssocID="{3BD67403-E51F-4607-BA57-07E5AB1DEE9F}" presName="pictA2" presStyleCnt="0"/>
      <dgm:spPr/>
    </dgm:pt>
    <dgm:pt modelId="{D865D131-C08E-4D5C-BFF3-3FAEFC7AAE6B}" type="pres">
      <dgm:prSet presAssocID="{3BD67403-E51F-4607-BA57-07E5AB1DEE9F}" presName="imageRepeatNode" presStyleLbl="alignNode1" presStyleIdx="1" presStyleCnt="5"/>
      <dgm:spPr/>
      <dgm:t>
        <a:bodyPr/>
        <a:lstStyle/>
        <a:p>
          <a:endParaRPr lang="ru-RU"/>
        </a:p>
      </dgm:t>
    </dgm:pt>
    <dgm:pt modelId="{6A34E3E0-7ACD-4896-B351-A0669AC9B106}" type="pres">
      <dgm:prSet presAssocID="{3BD67403-E51F-4607-BA57-07E5AB1DEE9F}" presName="twoDotsPict" presStyleCnt="0"/>
      <dgm:spPr/>
    </dgm:pt>
    <dgm:pt modelId="{D278D14E-4612-4D00-9EFB-37F204CFB1C4}" type="pres">
      <dgm:prSet presAssocID="{3BD67403-E51F-4607-BA57-07E5AB1DEE9F}" presName="dotPict_21" presStyleLbl="solidFgAcc1" presStyleIdx="1" presStyleCnt="30"/>
      <dgm:spPr/>
    </dgm:pt>
    <dgm:pt modelId="{D369B6B4-7B61-4876-8833-0F8BA6B8F6B2}" type="pres">
      <dgm:prSet presAssocID="{3BD67403-E51F-4607-BA57-07E5AB1DEE9F}" presName="dotPict_22" presStyleLbl="solidFgAcc1" presStyleIdx="2" presStyleCnt="30"/>
      <dgm:spPr/>
    </dgm:pt>
    <dgm:pt modelId="{EED4F56F-1D71-4E43-866D-EA359DEEA496}" type="pres">
      <dgm:prSet presAssocID="{5ED9D311-A15C-48EA-83AA-84EC2C33196E}" presName="pictA3" presStyleCnt="0"/>
      <dgm:spPr/>
    </dgm:pt>
    <dgm:pt modelId="{BE8AA490-B862-4FAA-B16A-41682C0AAAC4}" type="pres">
      <dgm:prSet presAssocID="{5ED9D311-A15C-48EA-83AA-84EC2C33196E}" presName="imageRepeatNode" presStyleLbl="alignNode1" presStyleIdx="2" presStyleCnt="5"/>
      <dgm:spPr/>
      <dgm:t>
        <a:bodyPr/>
        <a:lstStyle/>
        <a:p>
          <a:endParaRPr lang="ru-RU"/>
        </a:p>
      </dgm:t>
    </dgm:pt>
    <dgm:pt modelId="{BC9D7C0E-BE93-4533-BFA8-C40B87384233}" type="pres">
      <dgm:prSet presAssocID="{5ED9D311-A15C-48EA-83AA-84EC2C33196E}" presName="threeDotsPict" presStyleCnt="0"/>
      <dgm:spPr/>
    </dgm:pt>
    <dgm:pt modelId="{773C30E2-F867-4270-9ED3-CBC427EA0227}" type="pres">
      <dgm:prSet presAssocID="{5ED9D311-A15C-48EA-83AA-84EC2C33196E}" presName="dotPict_31" presStyleLbl="solidFgAcc1" presStyleIdx="3" presStyleCnt="30"/>
      <dgm:spPr/>
    </dgm:pt>
    <dgm:pt modelId="{7AE2E0FE-3ACF-4A67-A44E-84E95A555245}" type="pres">
      <dgm:prSet presAssocID="{5ED9D311-A15C-48EA-83AA-84EC2C33196E}" presName="dotPict_32" presStyleLbl="solidFgAcc1" presStyleIdx="4" presStyleCnt="30"/>
      <dgm:spPr/>
    </dgm:pt>
    <dgm:pt modelId="{C4E47FA8-8A90-4E85-95F9-DE333DEA40A1}" type="pres">
      <dgm:prSet presAssocID="{5ED9D311-A15C-48EA-83AA-84EC2C33196E}" presName="dotPict_33" presStyleLbl="solidFgAcc1" presStyleIdx="5" presStyleCnt="30"/>
      <dgm:spPr/>
    </dgm:pt>
    <dgm:pt modelId="{7B644EC5-4352-4CE5-BAA7-19C9D05AF504}" type="pres">
      <dgm:prSet presAssocID="{328557C1-24BB-4468-A999-E7B083EF3694}" presName="pictA4" presStyleCnt="0"/>
      <dgm:spPr/>
    </dgm:pt>
    <dgm:pt modelId="{73D75DF4-B79F-44BF-AABA-5E29D51881FC}" type="pres">
      <dgm:prSet presAssocID="{328557C1-24BB-4468-A999-E7B083EF3694}" presName="imageRepeatNode" presStyleLbl="alignNode1" presStyleIdx="3" presStyleCnt="5"/>
      <dgm:spPr/>
      <dgm:t>
        <a:bodyPr/>
        <a:lstStyle/>
        <a:p>
          <a:endParaRPr lang="ru-RU"/>
        </a:p>
      </dgm:t>
    </dgm:pt>
    <dgm:pt modelId="{85E7704B-AD1A-40EE-82A0-44C89290741F}" type="pres">
      <dgm:prSet presAssocID="{328557C1-24BB-4468-A999-E7B083EF3694}" presName="fourDotsPict" presStyleCnt="0"/>
      <dgm:spPr/>
    </dgm:pt>
    <dgm:pt modelId="{9C40B5B4-E290-4ED4-9A39-C7F059B23DE7}" type="pres">
      <dgm:prSet presAssocID="{328557C1-24BB-4468-A999-E7B083EF3694}" presName="dotPict_41" presStyleLbl="solidFgAcc1" presStyleIdx="6" presStyleCnt="30"/>
      <dgm:spPr/>
    </dgm:pt>
    <dgm:pt modelId="{DB836906-68CF-4013-8635-0CBAAD740662}" type="pres">
      <dgm:prSet presAssocID="{328557C1-24BB-4468-A999-E7B083EF3694}" presName="dotPict_42" presStyleLbl="solidFgAcc1" presStyleIdx="7" presStyleCnt="30"/>
      <dgm:spPr/>
    </dgm:pt>
    <dgm:pt modelId="{0D0E3206-E177-488E-B3AD-5FA60480E062}" type="pres">
      <dgm:prSet presAssocID="{328557C1-24BB-4468-A999-E7B083EF3694}" presName="dotPict_43" presStyleLbl="solidFgAcc1" presStyleIdx="8" presStyleCnt="30"/>
      <dgm:spPr/>
    </dgm:pt>
    <dgm:pt modelId="{3FD02B80-FA16-4E0F-8DF7-F1FF29B0FCF7}" type="pres">
      <dgm:prSet presAssocID="{328557C1-24BB-4468-A999-E7B083EF3694}" presName="dotPict_44" presStyleLbl="solidFgAcc1" presStyleIdx="9" presStyleCnt="30"/>
      <dgm:spPr/>
    </dgm:pt>
    <dgm:pt modelId="{03C665D9-C995-43E4-A797-3ACE98E866B2}" type="pres">
      <dgm:prSet presAssocID="{0B684EC0-5E66-4A2E-9F06-28C6E331EACF}" presName="pictA5" presStyleCnt="0"/>
      <dgm:spPr/>
    </dgm:pt>
    <dgm:pt modelId="{B591DBB0-1E0F-4B65-AE49-82AF805C16C0}" type="pres">
      <dgm:prSet presAssocID="{0B684EC0-5E66-4A2E-9F06-28C6E331EACF}" presName="imageRepeatNode" presStyleLbl="alignNode1" presStyleIdx="4" presStyleCnt="5"/>
      <dgm:spPr/>
      <dgm:t>
        <a:bodyPr/>
        <a:lstStyle/>
        <a:p>
          <a:endParaRPr lang="ru-RU"/>
        </a:p>
      </dgm:t>
    </dgm:pt>
    <dgm:pt modelId="{A2B4807C-F0A5-4CAD-905B-18D1065D3467}" type="pres">
      <dgm:prSet presAssocID="{0B684EC0-5E66-4A2E-9F06-28C6E331EACF}" presName="fiveDotsPict" presStyleCnt="0"/>
      <dgm:spPr/>
    </dgm:pt>
    <dgm:pt modelId="{9158E1DF-8452-4A5A-AC27-83736C8F8E28}" type="pres">
      <dgm:prSet presAssocID="{0B684EC0-5E66-4A2E-9F06-28C6E331EACF}" presName="dotPict_51" presStyleLbl="solidFgAcc1" presStyleIdx="10" presStyleCnt="30"/>
      <dgm:spPr/>
    </dgm:pt>
    <dgm:pt modelId="{E3A27453-8B78-4D76-B239-165D2E3C3A80}" type="pres">
      <dgm:prSet presAssocID="{0B684EC0-5E66-4A2E-9F06-28C6E331EACF}" presName="dotPict_52" presStyleLbl="solidFgAcc1" presStyleIdx="11" presStyleCnt="30"/>
      <dgm:spPr/>
    </dgm:pt>
    <dgm:pt modelId="{E130D01F-9868-48BB-B1DA-C5DC44FD9CB3}" type="pres">
      <dgm:prSet presAssocID="{0B684EC0-5E66-4A2E-9F06-28C6E331EACF}" presName="dotPict_53" presStyleLbl="solidFgAcc1" presStyleIdx="12" presStyleCnt="30"/>
      <dgm:spPr/>
    </dgm:pt>
    <dgm:pt modelId="{A82D2304-3F72-49A1-9302-E16760269148}" type="pres">
      <dgm:prSet presAssocID="{0B684EC0-5E66-4A2E-9F06-28C6E331EACF}" presName="dotPict_54" presStyleLbl="solidFgAcc1" presStyleIdx="13" presStyleCnt="30"/>
      <dgm:spPr/>
    </dgm:pt>
    <dgm:pt modelId="{F6BA87DF-6CF4-4B63-9FC9-9E28609AD20B}" type="pres">
      <dgm:prSet presAssocID="{0B684EC0-5E66-4A2E-9F06-28C6E331EACF}" presName="dotPict_55" presStyleLbl="solidFgAcc1" presStyleIdx="14" presStyleCnt="30"/>
      <dgm:spPr/>
    </dgm:pt>
    <dgm:pt modelId="{28408062-9AB6-4578-83D9-880616120515}" type="pres">
      <dgm:prSet presAssocID="{9E5F1EA3-60A3-4D75-B498-57ABF34FCC22}" presName="txLine" presStyleCnt="0"/>
      <dgm:spPr/>
    </dgm:pt>
    <dgm:pt modelId="{813995FB-6FE0-482C-9DF4-6153324C925C}" type="pres">
      <dgm:prSet presAssocID="{CB4C6D66-9213-4F7B-94B3-A3857605EEE3}" presName="oneDotTx" presStyleCnt="0"/>
      <dgm:spPr/>
    </dgm:pt>
    <dgm:pt modelId="{BA6701BD-6354-4E0B-B2A7-EF9144C9774D}" type="pres">
      <dgm:prSet presAssocID="{CB4C6D66-9213-4F7B-94B3-A3857605EEE3}" presName="dotTx_11" presStyleLbl="solidFgAcc1" presStyleIdx="15" presStyleCnt="30"/>
      <dgm:spPr/>
    </dgm:pt>
    <dgm:pt modelId="{934FA4CC-68C7-4C87-924B-623EF5922054}" type="pres">
      <dgm:prSet presAssocID="{CB4C6D66-9213-4F7B-94B3-A3857605EEE3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008B8-97D5-4A79-964F-CB727B6B2597}" type="pres">
      <dgm:prSet presAssocID="{4E316322-9D24-49BD-853D-F0177AC164CD}" presName="twoDotsTx" presStyleCnt="0"/>
      <dgm:spPr/>
    </dgm:pt>
    <dgm:pt modelId="{25B339AF-D3DD-4F0C-B678-D574A2607BFD}" type="pres">
      <dgm:prSet presAssocID="{4E316322-9D24-49BD-853D-F0177AC164CD}" presName="dotTx_21" presStyleLbl="solidFgAcc1" presStyleIdx="16" presStyleCnt="30"/>
      <dgm:spPr/>
    </dgm:pt>
    <dgm:pt modelId="{43025A3F-1D5D-4991-95C0-5F1D3C3A54AE}" type="pres">
      <dgm:prSet presAssocID="{4E316322-9D24-49BD-853D-F0177AC164CD}" presName="dotTx_22" presStyleLbl="solidFgAcc1" presStyleIdx="17" presStyleCnt="30"/>
      <dgm:spPr/>
    </dgm:pt>
    <dgm:pt modelId="{DC4302C4-B740-478E-91E2-EFCBD1581D11}" type="pres">
      <dgm:prSet presAssocID="{4E316322-9D24-49BD-853D-F0177AC164CD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208C07-B465-4590-A70E-A685749441FA}" type="pres">
      <dgm:prSet presAssocID="{120C37A1-9C27-4BB5-A719-679C599406B0}" presName="threeDotsTx" presStyleCnt="0"/>
      <dgm:spPr/>
    </dgm:pt>
    <dgm:pt modelId="{881AD20D-4B5B-4F04-BFEF-B2606034905E}" type="pres">
      <dgm:prSet presAssocID="{120C37A1-9C27-4BB5-A719-679C599406B0}" presName="dotTx_31" presStyleLbl="solidFgAcc1" presStyleIdx="18" presStyleCnt="30"/>
      <dgm:spPr/>
    </dgm:pt>
    <dgm:pt modelId="{CC85FAE0-F6E8-4E7E-B800-2D08E5C93CEC}" type="pres">
      <dgm:prSet presAssocID="{120C37A1-9C27-4BB5-A719-679C599406B0}" presName="dotTx_32" presStyleLbl="solidFgAcc1" presStyleIdx="19" presStyleCnt="30"/>
      <dgm:spPr/>
    </dgm:pt>
    <dgm:pt modelId="{E379169B-8EC2-454F-A915-2E18DE169BD3}" type="pres">
      <dgm:prSet presAssocID="{120C37A1-9C27-4BB5-A719-679C599406B0}" presName="dotTx_33" presStyleLbl="solidFgAcc1" presStyleIdx="20" presStyleCnt="30"/>
      <dgm:spPr/>
    </dgm:pt>
    <dgm:pt modelId="{0B8BF8F1-8A75-45CB-B887-276A93082CD8}" type="pres">
      <dgm:prSet presAssocID="{120C37A1-9C27-4BB5-A719-679C599406B0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35341A-08FA-411A-AFBF-DE7F865D0B7B}" type="pres">
      <dgm:prSet presAssocID="{C370A3D2-1367-40D3-9918-4797D26BB691}" presName="fourDotsTx" presStyleCnt="0"/>
      <dgm:spPr/>
    </dgm:pt>
    <dgm:pt modelId="{8B120B73-CC4B-428A-BFF5-2796F9288431}" type="pres">
      <dgm:prSet presAssocID="{C370A3D2-1367-40D3-9918-4797D26BB691}" presName="dotTx_41" presStyleLbl="solidFgAcc1" presStyleIdx="21" presStyleCnt="30"/>
      <dgm:spPr/>
    </dgm:pt>
    <dgm:pt modelId="{F06F3271-A344-4460-8A79-4D06265689F2}" type="pres">
      <dgm:prSet presAssocID="{C370A3D2-1367-40D3-9918-4797D26BB691}" presName="dotTx_42" presStyleLbl="solidFgAcc1" presStyleIdx="22" presStyleCnt="30"/>
      <dgm:spPr/>
    </dgm:pt>
    <dgm:pt modelId="{F28D732F-2A91-47DB-A8D1-4255F7EE77AA}" type="pres">
      <dgm:prSet presAssocID="{C370A3D2-1367-40D3-9918-4797D26BB691}" presName="dotTx_43" presStyleLbl="solidFgAcc1" presStyleIdx="23" presStyleCnt="30"/>
      <dgm:spPr/>
    </dgm:pt>
    <dgm:pt modelId="{9233311A-310C-4981-A1FA-846F0558A90D}" type="pres">
      <dgm:prSet presAssocID="{C370A3D2-1367-40D3-9918-4797D26BB691}" presName="dotTx_44" presStyleLbl="solidFgAcc1" presStyleIdx="24" presStyleCnt="30"/>
      <dgm:spPr/>
    </dgm:pt>
    <dgm:pt modelId="{294B9244-2985-4B06-BD1E-54C9C6B5D8F4}" type="pres">
      <dgm:prSet presAssocID="{C370A3D2-1367-40D3-9918-4797D26BB691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6EEB0-8E9A-467C-A0BB-60DA9264BE47}" type="pres">
      <dgm:prSet presAssocID="{1C87D9B1-529E-4C06-8859-E3F5B144F57A}" presName="fiveDotsTx" presStyleCnt="0"/>
      <dgm:spPr/>
    </dgm:pt>
    <dgm:pt modelId="{FCFC383D-0B51-4D1F-A545-4E8DE23E0D93}" type="pres">
      <dgm:prSet presAssocID="{1C87D9B1-529E-4C06-8859-E3F5B144F57A}" presName="dotTx_51" presStyleLbl="solidFgAcc1" presStyleIdx="25" presStyleCnt="30"/>
      <dgm:spPr/>
    </dgm:pt>
    <dgm:pt modelId="{E4BBD250-64A0-4CED-A401-F892B2F8C983}" type="pres">
      <dgm:prSet presAssocID="{1C87D9B1-529E-4C06-8859-E3F5B144F57A}" presName="dotTx_52" presStyleLbl="solidFgAcc1" presStyleIdx="26" presStyleCnt="30"/>
      <dgm:spPr/>
    </dgm:pt>
    <dgm:pt modelId="{6E81A91A-BC25-4853-9F6E-8938F24D22FF}" type="pres">
      <dgm:prSet presAssocID="{1C87D9B1-529E-4C06-8859-E3F5B144F57A}" presName="dotTx_53" presStyleLbl="solidFgAcc1" presStyleIdx="27" presStyleCnt="30"/>
      <dgm:spPr/>
    </dgm:pt>
    <dgm:pt modelId="{82BBBD8A-A31D-48C3-B80E-DA80A95156D2}" type="pres">
      <dgm:prSet presAssocID="{1C87D9B1-529E-4C06-8859-E3F5B144F57A}" presName="dotTx_54" presStyleLbl="solidFgAcc1" presStyleIdx="28" presStyleCnt="30"/>
      <dgm:spPr/>
    </dgm:pt>
    <dgm:pt modelId="{0E92FB3A-9D5E-4EDF-8ED5-47A8FFC2659D}" type="pres">
      <dgm:prSet presAssocID="{1C87D9B1-529E-4C06-8859-E3F5B144F57A}" presName="dotTx_55" presStyleLbl="solidFgAcc1" presStyleIdx="29" presStyleCnt="30"/>
      <dgm:spPr/>
    </dgm:pt>
    <dgm:pt modelId="{05214D31-A63A-4AB9-BA5F-45AA701F6855}" type="pres">
      <dgm:prSet presAssocID="{1C87D9B1-529E-4C06-8859-E3F5B144F57A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90803E-DFCD-4242-A7DE-99F400DA2EC5}" srcId="{9E5F1EA3-60A3-4D75-B498-57ABF34FCC22}" destId="{120C37A1-9C27-4BB5-A719-679C599406B0}" srcOrd="2" destOrd="0" parTransId="{9E865E43-3856-40F3-BC96-716F4797427C}" sibTransId="{5ED9D311-A15C-48EA-83AA-84EC2C33196E}"/>
    <dgm:cxn modelId="{8A7842F7-B34F-48CA-AAD1-1BE5A3370831}" type="presOf" srcId="{E7EA8FF0-E729-4890-807D-1C574F147F9B}" destId="{F20B69AB-E5C4-4DD6-9F56-819A1E498013}" srcOrd="0" destOrd="0" presId="urn:microsoft.com/office/officeart/2009/3/layout/SpiralPicture"/>
    <dgm:cxn modelId="{286B21D0-AC66-4833-A0E4-F0D480964F66}" type="presOf" srcId="{3BD67403-E51F-4607-BA57-07E5AB1DEE9F}" destId="{D865D131-C08E-4D5C-BFF3-3FAEFC7AAE6B}" srcOrd="0" destOrd="0" presId="urn:microsoft.com/office/officeart/2009/3/layout/SpiralPicture"/>
    <dgm:cxn modelId="{F2074670-6000-483E-8234-856F1F31445D}" type="presOf" srcId="{1C87D9B1-529E-4C06-8859-E3F5B144F57A}" destId="{05214D31-A63A-4AB9-BA5F-45AA701F6855}" srcOrd="0" destOrd="0" presId="urn:microsoft.com/office/officeart/2009/3/layout/SpiralPicture"/>
    <dgm:cxn modelId="{24529DEA-954C-4A8D-B27D-65F2C9EA42BA}" type="presOf" srcId="{0B684EC0-5E66-4A2E-9F06-28C6E331EACF}" destId="{B591DBB0-1E0F-4B65-AE49-82AF805C16C0}" srcOrd="0" destOrd="0" presId="urn:microsoft.com/office/officeart/2009/3/layout/SpiralPicture"/>
    <dgm:cxn modelId="{2F784A54-6412-4F7A-BFFC-F7D70432CF84}" type="presOf" srcId="{120C37A1-9C27-4BB5-A719-679C599406B0}" destId="{0B8BF8F1-8A75-45CB-B887-276A93082CD8}" srcOrd="0" destOrd="0" presId="urn:microsoft.com/office/officeart/2009/3/layout/SpiralPicture"/>
    <dgm:cxn modelId="{86BB500D-BC6B-4D62-9DE1-B674B4BAC17C}" type="presOf" srcId="{5ED9D311-A15C-48EA-83AA-84EC2C33196E}" destId="{BE8AA490-B862-4FAA-B16A-41682C0AAAC4}" srcOrd="0" destOrd="0" presId="urn:microsoft.com/office/officeart/2009/3/layout/SpiralPicture"/>
    <dgm:cxn modelId="{687FEA7F-CB9D-4ED3-B545-6C1E5E0A8BD4}" type="presOf" srcId="{4E316322-9D24-49BD-853D-F0177AC164CD}" destId="{DC4302C4-B740-478E-91E2-EFCBD1581D11}" srcOrd="0" destOrd="0" presId="urn:microsoft.com/office/officeart/2009/3/layout/SpiralPicture"/>
    <dgm:cxn modelId="{99BB4DA6-F1F8-4AC3-BE81-21A5A3C03BE3}" type="presOf" srcId="{328557C1-24BB-4468-A999-E7B083EF3694}" destId="{73D75DF4-B79F-44BF-AABA-5E29D51881FC}" srcOrd="0" destOrd="0" presId="urn:microsoft.com/office/officeart/2009/3/layout/SpiralPicture"/>
    <dgm:cxn modelId="{F09D8B04-02B3-41BE-9F78-391791110170}" type="presOf" srcId="{C370A3D2-1367-40D3-9918-4797D26BB691}" destId="{294B9244-2985-4B06-BD1E-54C9C6B5D8F4}" srcOrd="0" destOrd="0" presId="urn:microsoft.com/office/officeart/2009/3/layout/SpiralPicture"/>
    <dgm:cxn modelId="{CD9DF3AD-370E-4ADA-BD54-FBB42F78BEC0}" type="presOf" srcId="{CB4C6D66-9213-4F7B-94B3-A3857605EEE3}" destId="{934FA4CC-68C7-4C87-924B-623EF5922054}" srcOrd="0" destOrd="0" presId="urn:microsoft.com/office/officeart/2009/3/layout/SpiralPicture"/>
    <dgm:cxn modelId="{9D845463-F110-4F03-986D-EAB78630EF8B}" srcId="{9E5F1EA3-60A3-4D75-B498-57ABF34FCC22}" destId="{4E316322-9D24-49BD-853D-F0177AC164CD}" srcOrd="1" destOrd="0" parTransId="{3AAA6261-C48C-4C91-825D-40394BD26623}" sibTransId="{3BD67403-E51F-4607-BA57-07E5AB1DEE9F}"/>
    <dgm:cxn modelId="{DB93B149-A067-4564-9AB8-63C7A1A56DA3}" type="presOf" srcId="{9E5F1EA3-60A3-4D75-B498-57ABF34FCC22}" destId="{407B8BB7-64FC-4720-80F6-4A995F52D79B}" srcOrd="0" destOrd="0" presId="urn:microsoft.com/office/officeart/2009/3/layout/SpiralPicture"/>
    <dgm:cxn modelId="{F9673F35-84F1-4658-ADF1-07D8C13C6EF3}" srcId="{9E5F1EA3-60A3-4D75-B498-57ABF34FCC22}" destId="{CB4C6D66-9213-4F7B-94B3-A3857605EEE3}" srcOrd="0" destOrd="0" parTransId="{BFB15243-0753-407E-A8C2-6B5EBD28694D}" sibTransId="{E7EA8FF0-E729-4890-807D-1C574F147F9B}"/>
    <dgm:cxn modelId="{5C10AF95-558F-4B0E-BAB7-B7BF2217566E}" srcId="{9E5F1EA3-60A3-4D75-B498-57ABF34FCC22}" destId="{1C87D9B1-529E-4C06-8859-E3F5B144F57A}" srcOrd="4" destOrd="0" parTransId="{065248F4-B696-45E6-806E-9079BE06F0C9}" sibTransId="{0B684EC0-5E66-4A2E-9F06-28C6E331EACF}"/>
    <dgm:cxn modelId="{43C228F4-66A4-4D52-B1B8-7A5D759B31DC}" srcId="{9E5F1EA3-60A3-4D75-B498-57ABF34FCC22}" destId="{C370A3D2-1367-40D3-9918-4797D26BB691}" srcOrd="3" destOrd="0" parTransId="{8446B4EA-5C10-44FF-B189-3FB977726175}" sibTransId="{328557C1-24BB-4468-A999-E7B083EF3694}"/>
    <dgm:cxn modelId="{67ED21F2-1758-48B3-8EA3-31358BE86E01}" type="presParOf" srcId="{407B8BB7-64FC-4720-80F6-4A995F52D79B}" destId="{87C96963-C880-4189-A5D6-79780244037E}" srcOrd="0" destOrd="0" presId="urn:microsoft.com/office/officeart/2009/3/layout/SpiralPicture"/>
    <dgm:cxn modelId="{ECE70D5C-A06E-4E1D-AB4A-2B2E811F7B4D}" type="presParOf" srcId="{87C96963-C880-4189-A5D6-79780244037E}" destId="{C54B6C15-1948-48E5-AD4A-81376171F0B1}" srcOrd="0" destOrd="0" presId="urn:microsoft.com/office/officeart/2009/3/layout/SpiralPicture"/>
    <dgm:cxn modelId="{FDB5380D-B6D5-43CC-86F1-A3E28BE39D86}" type="presParOf" srcId="{87C96963-C880-4189-A5D6-79780244037E}" destId="{ECF00C2C-BE88-4C56-B9A0-2836D212F457}" srcOrd="1" destOrd="0" presId="urn:microsoft.com/office/officeart/2009/3/layout/SpiralPicture"/>
    <dgm:cxn modelId="{5C97E607-7A48-4946-AA82-965DFF2CEA4C}" type="presParOf" srcId="{87C96963-C880-4189-A5D6-79780244037E}" destId="{38EB34FE-5832-4A06-AF1C-4556E1D9F783}" srcOrd="2" destOrd="0" presId="urn:microsoft.com/office/officeart/2009/3/layout/SpiralPicture"/>
    <dgm:cxn modelId="{3425C986-85DC-4A47-BED0-B46530DD4954}" type="presParOf" srcId="{38EB34FE-5832-4A06-AF1C-4556E1D9F783}" destId="{F20B69AB-E5C4-4DD6-9F56-819A1E498013}" srcOrd="0" destOrd="0" presId="urn:microsoft.com/office/officeart/2009/3/layout/SpiralPicture"/>
    <dgm:cxn modelId="{2F6BFA49-CF79-48ED-A52D-C88FD8CD56AB}" type="presParOf" srcId="{87C96963-C880-4189-A5D6-79780244037E}" destId="{F129DB42-9B77-4240-A6DF-B3042625AFF7}" srcOrd="3" destOrd="0" presId="urn:microsoft.com/office/officeart/2009/3/layout/SpiralPicture"/>
    <dgm:cxn modelId="{0BF42087-52BA-41F9-9D92-207EF75C86C8}" type="presParOf" srcId="{F129DB42-9B77-4240-A6DF-B3042625AFF7}" destId="{F937B9D1-3E59-404B-B502-3A89DB00BFF7}" srcOrd="0" destOrd="0" presId="urn:microsoft.com/office/officeart/2009/3/layout/SpiralPicture"/>
    <dgm:cxn modelId="{C2F18AA4-7D25-4D06-8120-AF7805E179A2}" type="presParOf" srcId="{87C96963-C880-4189-A5D6-79780244037E}" destId="{B4BB0AAF-9D35-4BD8-A3AB-B3DFE04A31CA}" srcOrd="4" destOrd="0" presId="urn:microsoft.com/office/officeart/2009/3/layout/SpiralPicture"/>
    <dgm:cxn modelId="{EA713227-AF7C-4911-BC5C-BD5ADB53462F}" type="presParOf" srcId="{B4BB0AAF-9D35-4BD8-A3AB-B3DFE04A31CA}" destId="{D865D131-C08E-4D5C-BFF3-3FAEFC7AAE6B}" srcOrd="0" destOrd="0" presId="urn:microsoft.com/office/officeart/2009/3/layout/SpiralPicture"/>
    <dgm:cxn modelId="{C8E30E3A-50F7-49A7-809E-C5B5E522228A}" type="presParOf" srcId="{87C96963-C880-4189-A5D6-79780244037E}" destId="{6A34E3E0-7ACD-4896-B351-A0669AC9B106}" srcOrd="5" destOrd="0" presId="urn:microsoft.com/office/officeart/2009/3/layout/SpiralPicture"/>
    <dgm:cxn modelId="{CBCCDB44-449E-41A1-A75B-99368A110DC8}" type="presParOf" srcId="{6A34E3E0-7ACD-4896-B351-A0669AC9B106}" destId="{D278D14E-4612-4D00-9EFB-37F204CFB1C4}" srcOrd="0" destOrd="0" presId="urn:microsoft.com/office/officeart/2009/3/layout/SpiralPicture"/>
    <dgm:cxn modelId="{86D3A501-5A34-404F-BAF9-8C621964A20A}" type="presParOf" srcId="{6A34E3E0-7ACD-4896-B351-A0669AC9B106}" destId="{D369B6B4-7B61-4876-8833-0F8BA6B8F6B2}" srcOrd="1" destOrd="0" presId="urn:microsoft.com/office/officeart/2009/3/layout/SpiralPicture"/>
    <dgm:cxn modelId="{5D76D06A-CAE0-40AE-9EAA-361D0F727985}" type="presParOf" srcId="{87C96963-C880-4189-A5D6-79780244037E}" destId="{EED4F56F-1D71-4E43-866D-EA359DEEA496}" srcOrd="6" destOrd="0" presId="urn:microsoft.com/office/officeart/2009/3/layout/SpiralPicture"/>
    <dgm:cxn modelId="{660BFD45-E726-4616-82E2-015C61F68DCF}" type="presParOf" srcId="{EED4F56F-1D71-4E43-866D-EA359DEEA496}" destId="{BE8AA490-B862-4FAA-B16A-41682C0AAAC4}" srcOrd="0" destOrd="0" presId="urn:microsoft.com/office/officeart/2009/3/layout/SpiralPicture"/>
    <dgm:cxn modelId="{1936813A-B107-4F1A-8B27-A1951871271E}" type="presParOf" srcId="{87C96963-C880-4189-A5D6-79780244037E}" destId="{BC9D7C0E-BE93-4533-BFA8-C40B87384233}" srcOrd="7" destOrd="0" presId="urn:microsoft.com/office/officeart/2009/3/layout/SpiralPicture"/>
    <dgm:cxn modelId="{9C37C28E-61D1-450D-9351-0F9FEDC7AFD5}" type="presParOf" srcId="{BC9D7C0E-BE93-4533-BFA8-C40B87384233}" destId="{773C30E2-F867-4270-9ED3-CBC427EA0227}" srcOrd="0" destOrd="0" presId="urn:microsoft.com/office/officeart/2009/3/layout/SpiralPicture"/>
    <dgm:cxn modelId="{86A7E377-381F-4779-8B75-EBED1AC6E91D}" type="presParOf" srcId="{BC9D7C0E-BE93-4533-BFA8-C40B87384233}" destId="{7AE2E0FE-3ACF-4A67-A44E-84E95A555245}" srcOrd="1" destOrd="0" presId="urn:microsoft.com/office/officeart/2009/3/layout/SpiralPicture"/>
    <dgm:cxn modelId="{ADF998DA-FD38-4531-B77B-3E232E762B01}" type="presParOf" srcId="{BC9D7C0E-BE93-4533-BFA8-C40B87384233}" destId="{C4E47FA8-8A90-4E85-95F9-DE333DEA40A1}" srcOrd="2" destOrd="0" presId="urn:microsoft.com/office/officeart/2009/3/layout/SpiralPicture"/>
    <dgm:cxn modelId="{C6C13D64-BA59-4392-BEA0-7C063E954246}" type="presParOf" srcId="{87C96963-C880-4189-A5D6-79780244037E}" destId="{7B644EC5-4352-4CE5-BAA7-19C9D05AF504}" srcOrd="8" destOrd="0" presId="urn:microsoft.com/office/officeart/2009/3/layout/SpiralPicture"/>
    <dgm:cxn modelId="{88A175E5-A602-4DC3-BC57-6CD671D562FE}" type="presParOf" srcId="{7B644EC5-4352-4CE5-BAA7-19C9D05AF504}" destId="{73D75DF4-B79F-44BF-AABA-5E29D51881FC}" srcOrd="0" destOrd="0" presId="urn:microsoft.com/office/officeart/2009/3/layout/SpiralPicture"/>
    <dgm:cxn modelId="{4A107B6C-4E8D-467F-BAD3-81CDA1F3752A}" type="presParOf" srcId="{87C96963-C880-4189-A5D6-79780244037E}" destId="{85E7704B-AD1A-40EE-82A0-44C89290741F}" srcOrd="9" destOrd="0" presId="urn:microsoft.com/office/officeart/2009/3/layout/SpiralPicture"/>
    <dgm:cxn modelId="{F933CF79-B94F-419E-A3C9-6BBD67059BB5}" type="presParOf" srcId="{85E7704B-AD1A-40EE-82A0-44C89290741F}" destId="{9C40B5B4-E290-4ED4-9A39-C7F059B23DE7}" srcOrd="0" destOrd="0" presId="urn:microsoft.com/office/officeart/2009/3/layout/SpiralPicture"/>
    <dgm:cxn modelId="{C5047FA5-4E70-433E-BC04-C1D74083E07F}" type="presParOf" srcId="{85E7704B-AD1A-40EE-82A0-44C89290741F}" destId="{DB836906-68CF-4013-8635-0CBAAD740662}" srcOrd="1" destOrd="0" presId="urn:microsoft.com/office/officeart/2009/3/layout/SpiralPicture"/>
    <dgm:cxn modelId="{6B89B222-F6D5-4D4F-975A-F51C6491E2E8}" type="presParOf" srcId="{85E7704B-AD1A-40EE-82A0-44C89290741F}" destId="{0D0E3206-E177-488E-B3AD-5FA60480E062}" srcOrd="2" destOrd="0" presId="urn:microsoft.com/office/officeart/2009/3/layout/SpiralPicture"/>
    <dgm:cxn modelId="{0D65C12E-704D-40C2-B174-56348ACB9867}" type="presParOf" srcId="{85E7704B-AD1A-40EE-82A0-44C89290741F}" destId="{3FD02B80-FA16-4E0F-8DF7-F1FF29B0FCF7}" srcOrd="3" destOrd="0" presId="urn:microsoft.com/office/officeart/2009/3/layout/SpiralPicture"/>
    <dgm:cxn modelId="{FF42E7BF-4991-4F65-A60D-5742AAFA2318}" type="presParOf" srcId="{87C96963-C880-4189-A5D6-79780244037E}" destId="{03C665D9-C995-43E4-A797-3ACE98E866B2}" srcOrd="10" destOrd="0" presId="urn:microsoft.com/office/officeart/2009/3/layout/SpiralPicture"/>
    <dgm:cxn modelId="{E13A3585-1243-464C-9912-92C9753A01E4}" type="presParOf" srcId="{03C665D9-C995-43E4-A797-3ACE98E866B2}" destId="{B591DBB0-1E0F-4B65-AE49-82AF805C16C0}" srcOrd="0" destOrd="0" presId="urn:microsoft.com/office/officeart/2009/3/layout/SpiralPicture"/>
    <dgm:cxn modelId="{C2A2B175-C48A-4BEE-83AE-9D117426FA80}" type="presParOf" srcId="{87C96963-C880-4189-A5D6-79780244037E}" destId="{A2B4807C-F0A5-4CAD-905B-18D1065D3467}" srcOrd="11" destOrd="0" presId="urn:microsoft.com/office/officeart/2009/3/layout/SpiralPicture"/>
    <dgm:cxn modelId="{8CE32655-578E-420E-B408-72C96B079652}" type="presParOf" srcId="{A2B4807C-F0A5-4CAD-905B-18D1065D3467}" destId="{9158E1DF-8452-4A5A-AC27-83736C8F8E28}" srcOrd="0" destOrd="0" presId="urn:microsoft.com/office/officeart/2009/3/layout/SpiralPicture"/>
    <dgm:cxn modelId="{BEC75711-BA2B-427A-B095-A5688330BA26}" type="presParOf" srcId="{A2B4807C-F0A5-4CAD-905B-18D1065D3467}" destId="{E3A27453-8B78-4D76-B239-165D2E3C3A80}" srcOrd="1" destOrd="0" presId="urn:microsoft.com/office/officeart/2009/3/layout/SpiralPicture"/>
    <dgm:cxn modelId="{CBF68A98-655D-4916-B3E6-42D3557F7CCC}" type="presParOf" srcId="{A2B4807C-F0A5-4CAD-905B-18D1065D3467}" destId="{E130D01F-9868-48BB-B1DA-C5DC44FD9CB3}" srcOrd="2" destOrd="0" presId="urn:microsoft.com/office/officeart/2009/3/layout/SpiralPicture"/>
    <dgm:cxn modelId="{160CFA46-FE3A-4975-AE6B-D891A217EBE5}" type="presParOf" srcId="{A2B4807C-F0A5-4CAD-905B-18D1065D3467}" destId="{A82D2304-3F72-49A1-9302-E16760269148}" srcOrd="3" destOrd="0" presId="urn:microsoft.com/office/officeart/2009/3/layout/SpiralPicture"/>
    <dgm:cxn modelId="{1F83FF43-F408-4D92-BCFE-DAF34361FB09}" type="presParOf" srcId="{A2B4807C-F0A5-4CAD-905B-18D1065D3467}" destId="{F6BA87DF-6CF4-4B63-9FC9-9E28609AD20B}" srcOrd="4" destOrd="0" presId="urn:microsoft.com/office/officeart/2009/3/layout/SpiralPicture"/>
    <dgm:cxn modelId="{3EBCED2A-A22B-4404-9C30-90097CD279F8}" type="presParOf" srcId="{407B8BB7-64FC-4720-80F6-4A995F52D79B}" destId="{28408062-9AB6-4578-83D9-880616120515}" srcOrd="1" destOrd="0" presId="urn:microsoft.com/office/officeart/2009/3/layout/SpiralPicture"/>
    <dgm:cxn modelId="{B00F00FC-5DBB-4622-AA07-CEFD6ADEA8E4}" type="presParOf" srcId="{28408062-9AB6-4578-83D9-880616120515}" destId="{813995FB-6FE0-482C-9DF4-6153324C925C}" srcOrd="0" destOrd="0" presId="urn:microsoft.com/office/officeart/2009/3/layout/SpiralPicture"/>
    <dgm:cxn modelId="{695D8439-DF50-480D-BD63-F602E5C22EAA}" type="presParOf" srcId="{813995FB-6FE0-482C-9DF4-6153324C925C}" destId="{BA6701BD-6354-4E0B-B2A7-EF9144C9774D}" srcOrd="0" destOrd="0" presId="urn:microsoft.com/office/officeart/2009/3/layout/SpiralPicture"/>
    <dgm:cxn modelId="{DD6377D7-F7B5-4A9D-9DB7-95578E82908B}" type="presParOf" srcId="{28408062-9AB6-4578-83D9-880616120515}" destId="{934FA4CC-68C7-4C87-924B-623EF5922054}" srcOrd="1" destOrd="0" presId="urn:microsoft.com/office/officeart/2009/3/layout/SpiralPicture"/>
    <dgm:cxn modelId="{8D080053-4036-4D37-87C4-446F356E95DC}" type="presParOf" srcId="{28408062-9AB6-4578-83D9-880616120515}" destId="{0FE008B8-97D5-4A79-964F-CB727B6B2597}" srcOrd="2" destOrd="0" presId="urn:microsoft.com/office/officeart/2009/3/layout/SpiralPicture"/>
    <dgm:cxn modelId="{CBC9082C-2E89-47D4-8E99-C11DD66F89BC}" type="presParOf" srcId="{0FE008B8-97D5-4A79-964F-CB727B6B2597}" destId="{25B339AF-D3DD-4F0C-B678-D574A2607BFD}" srcOrd="0" destOrd="0" presId="urn:microsoft.com/office/officeart/2009/3/layout/SpiralPicture"/>
    <dgm:cxn modelId="{289862BA-406E-4D04-A189-A8DBDA787FA1}" type="presParOf" srcId="{0FE008B8-97D5-4A79-964F-CB727B6B2597}" destId="{43025A3F-1D5D-4991-95C0-5F1D3C3A54AE}" srcOrd="1" destOrd="0" presId="urn:microsoft.com/office/officeart/2009/3/layout/SpiralPicture"/>
    <dgm:cxn modelId="{53FFF4CA-6E30-4B60-A73C-F49287BD3CCD}" type="presParOf" srcId="{28408062-9AB6-4578-83D9-880616120515}" destId="{DC4302C4-B740-478E-91E2-EFCBD1581D11}" srcOrd="3" destOrd="0" presId="urn:microsoft.com/office/officeart/2009/3/layout/SpiralPicture"/>
    <dgm:cxn modelId="{505C45A9-DE5B-45E7-8001-C1B56B1B2E69}" type="presParOf" srcId="{28408062-9AB6-4578-83D9-880616120515}" destId="{E8208C07-B465-4590-A70E-A685749441FA}" srcOrd="4" destOrd="0" presId="urn:microsoft.com/office/officeart/2009/3/layout/SpiralPicture"/>
    <dgm:cxn modelId="{C9B6C73D-79D7-4E86-BBD1-6E9296964686}" type="presParOf" srcId="{E8208C07-B465-4590-A70E-A685749441FA}" destId="{881AD20D-4B5B-4F04-BFEF-B2606034905E}" srcOrd="0" destOrd="0" presId="urn:microsoft.com/office/officeart/2009/3/layout/SpiralPicture"/>
    <dgm:cxn modelId="{4BF9D478-6CDF-4DC6-8EA2-C7542ADCD71E}" type="presParOf" srcId="{E8208C07-B465-4590-A70E-A685749441FA}" destId="{CC85FAE0-F6E8-4E7E-B800-2D08E5C93CEC}" srcOrd="1" destOrd="0" presId="urn:microsoft.com/office/officeart/2009/3/layout/SpiralPicture"/>
    <dgm:cxn modelId="{E4F6F209-689F-4747-8232-89F94D7D67FC}" type="presParOf" srcId="{E8208C07-B465-4590-A70E-A685749441FA}" destId="{E379169B-8EC2-454F-A915-2E18DE169BD3}" srcOrd="2" destOrd="0" presId="urn:microsoft.com/office/officeart/2009/3/layout/SpiralPicture"/>
    <dgm:cxn modelId="{5E3AEEC0-B3DF-4A03-90E7-28A1891E8610}" type="presParOf" srcId="{28408062-9AB6-4578-83D9-880616120515}" destId="{0B8BF8F1-8A75-45CB-B887-276A93082CD8}" srcOrd="5" destOrd="0" presId="urn:microsoft.com/office/officeart/2009/3/layout/SpiralPicture"/>
    <dgm:cxn modelId="{9EB3E729-63D2-4FB5-9F34-B9968F83A16F}" type="presParOf" srcId="{28408062-9AB6-4578-83D9-880616120515}" destId="{2B35341A-08FA-411A-AFBF-DE7F865D0B7B}" srcOrd="6" destOrd="0" presId="urn:microsoft.com/office/officeart/2009/3/layout/SpiralPicture"/>
    <dgm:cxn modelId="{31FA9130-5A0C-412A-A414-3EB87E47E216}" type="presParOf" srcId="{2B35341A-08FA-411A-AFBF-DE7F865D0B7B}" destId="{8B120B73-CC4B-428A-BFF5-2796F9288431}" srcOrd="0" destOrd="0" presId="urn:microsoft.com/office/officeart/2009/3/layout/SpiralPicture"/>
    <dgm:cxn modelId="{E0236E85-0C3B-481A-9C12-A7C32056B384}" type="presParOf" srcId="{2B35341A-08FA-411A-AFBF-DE7F865D0B7B}" destId="{F06F3271-A344-4460-8A79-4D06265689F2}" srcOrd="1" destOrd="0" presId="urn:microsoft.com/office/officeart/2009/3/layout/SpiralPicture"/>
    <dgm:cxn modelId="{6FA68927-5695-4170-88A6-5399B52E7961}" type="presParOf" srcId="{2B35341A-08FA-411A-AFBF-DE7F865D0B7B}" destId="{F28D732F-2A91-47DB-A8D1-4255F7EE77AA}" srcOrd="2" destOrd="0" presId="urn:microsoft.com/office/officeart/2009/3/layout/SpiralPicture"/>
    <dgm:cxn modelId="{1ED12EF2-20EF-46EA-855A-7759CE17C6BE}" type="presParOf" srcId="{2B35341A-08FA-411A-AFBF-DE7F865D0B7B}" destId="{9233311A-310C-4981-A1FA-846F0558A90D}" srcOrd="3" destOrd="0" presId="urn:microsoft.com/office/officeart/2009/3/layout/SpiralPicture"/>
    <dgm:cxn modelId="{F8F5A27D-6EDD-40AB-9596-ECB6C8677DDB}" type="presParOf" srcId="{28408062-9AB6-4578-83D9-880616120515}" destId="{294B9244-2985-4B06-BD1E-54C9C6B5D8F4}" srcOrd="7" destOrd="0" presId="urn:microsoft.com/office/officeart/2009/3/layout/SpiralPicture"/>
    <dgm:cxn modelId="{088C70DD-0F5F-462E-B9CA-69A2174B252E}" type="presParOf" srcId="{28408062-9AB6-4578-83D9-880616120515}" destId="{7D36EEB0-8E9A-467C-A0BB-60DA9264BE47}" srcOrd="8" destOrd="0" presId="urn:microsoft.com/office/officeart/2009/3/layout/SpiralPicture"/>
    <dgm:cxn modelId="{F3F5EF7A-EB04-4475-8F98-9905BC5BE481}" type="presParOf" srcId="{7D36EEB0-8E9A-467C-A0BB-60DA9264BE47}" destId="{FCFC383D-0B51-4D1F-A545-4E8DE23E0D93}" srcOrd="0" destOrd="0" presId="urn:microsoft.com/office/officeart/2009/3/layout/SpiralPicture"/>
    <dgm:cxn modelId="{6B9A06D1-92DD-4221-890F-4F4C65B16770}" type="presParOf" srcId="{7D36EEB0-8E9A-467C-A0BB-60DA9264BE47}" destId="{E4BBD250-64A0-4CED-A401-F892B2F8C983}" srcOrd="1" destOrd="0" presId="urn:microsoft.com/office/officeart/2009/3/layout/SpiralPicture"/>
    <dgm:cxn modelId="{79DA2B09-AC8E-4B0A-AA22-730A3301385B}" type="presParOf" srcId="{7D36EEB0-8E9A-467C-A0BB-60DA9264BE47}" destId="{6E81A91A-BC25-4853-9F6E-8938F24D22FF}" srcOrd="2" destOrd="0" presId="urn:microsoft.com/office/officeart/2009/3/layout/SpiralPicture"/>
    <dgm:cxn modelId="{943FCC6E-A9DF-4FE7-8CBF-F61260CF85D3}" type="presParOf" srcId="{7D36EEB0-8E9A-467C-A0BB-60DA9264BE47}" destId="{82BBBD8A-A31D-48C3-B80E-DA80A95156D2}" srcOrd="3" destOrd="0" presId="urn:microsoft.com/office/officeart/2009/3/layout/SpiralPicture"/>
    <dgm:cxn modelId="{32B08226-D914-4941-A301-F090014F789B}" type="presParOf" srcId="{7D36EEB0-8E9A-467C-A0BB-60DA9264BE47}" destId="{0E92FB3A-9D5E-4EDF-8ED5-47A8FFC2659D}" srcOrd="4" destOrd="0" presId="urn:microsoft.com/office/officeart/2009/3/layout/SpiralPicture"/>
    <dgm:cxn modelId="{24EAFD3A-E188-4E85-B98A-D248F8DCCFE1}" type="presParOf" srcId="{28408062-9AB6-4578-83D9-880616120515}" destId="{05214D31-A63A-4AB9-BA5F-45AA701F6855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D937BB-2486-46D4-9E3E-1F17B90C95DC}" type="doc">
      <dgm:prSet loTypeId="urn:microsoft.com/office/officeart/2005/8/layout/hProcess4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2F92AB7-A5C9-47D8-9A3D-8ED7242BAB2D}">
      <dgm:prSet phldrT="[Текст]"/>
      <dgm:spPr/>
      <dgm:t>
        <a:bodyPr/>
        <a:lstStyle/>
        <a:p>
          <a:r>
            <a:rPr lang="ru-RU" dirty="0" smtClean="0"/>
            <a:t>КНР</a:t>
          </a:r>
          <a:endParaRPr lang="ru-RU" dirty="0"/>
        </a:p>
      </dgm:t>
    </dgm:pt>
    <dgm:pt modelId="{3AD692DA-050A-4070-BEB2-1283BF5F6A41}" type="parTrans" cxnId="{C4C3B9E9-2497-480B-B9C6-88FB064DF9D0}">
      <dgm:prSet/>
      <dgm:spPr/>
      <dgm:t>
        <a:bodyPr/>
        <a:lstStyle/>
        <a:p>
          <a:endParaRPr lang="ru-RU"/>
        </a:p>
      </dgm:t>
    </dgm:pt>
    <dgm:pt modelId="{385C77DE-2A36-4E8E-8A5F-211CF93A6B80}" type="sibTrans" cxnId="{C4C3B9E9-2497-480B-B9C6-88FB064DF9D0}">
      <dgm:prSet/>
      <dgm:spPr/>
      <dgm:t>
        <a:bodyPr/>
        <a:lstStyle/>
        <a:p>
          <a:endParaRPr lang="ru-RU"/>
        </a:p>
      </dgm:t>
    </dgm:pt>
    <dgm:pt modelId="{2E36ED69-6599-4C12-B86C-9AF70BCF071B}">
      <dgm:prSet phldrT="[Текст]"/>
      <dgm:spPr/>
      <dgm:t>
        <a:bodyPr/>
        <a:lstStyle/>
        <a:p>
          <a:r>
            <a:rPr lang="ru-RU" dirty="0" smtClean="0"/>
            <a:t>Японию</a:t>
          </a:r>
          <a:endParaRPr lang="ru-RU" dirty="0"/>
        </a:p>
      </dgm:t>
    </dgm:pt>
    <dgm:pt modelId="{858653D5-5226-4024-961F-19EEAA73564D}" type="parTrans" cxnId="{B1972395-36A7-46AC-84B7-11AAF4FB664B}">
      <dgm:prSet/>
      <dgm:spPr/>
      <dgm:t>
        <a:bodyPr/>
        <a:lstStyle/>
        <a:p>
          <a:endParaRPr lang="ru-RU"/>
        </a:p>
      </dgm:t>
    </dgm:pt>
    <dgm:pt modelId="{430C4235-3D36-42E3-818C-03F130A98B24}" type="sibTrans" cxnId="{B1972395-36A7-46AC-84B7-11AAF4FB664B}">
      <dgm:prSet/>
      <dgm:spPr/>
      <dgm:t>
        <a:bodyPr/>
        <a:lstStyle/>
        <a:p>
          <a:endParaRPr lang="ru-RU"/>
        </a:p>
      </dgm:t>
    </dgm:pt>
    <dgm:pt modelId="{951F1359-1AE5-49C2-BBAA-9823B0478A73}">
      <dgm:prSet phldrT="[Текст]"/>
      <dgm:spPr/>
      <dgm:t>
        <a:bodyPr/>
        <a:lstStyle/>
        <a:p>
          <a:r>
            <a:rPr lang="ru-RU" dirty="0" smtClean="0"/>
            <a:t>Южную Корею</a:t>
          </a:r>
          <a:endParaRPr lang="ru-RU" dirty="0"/>
        </a:p>
      </dgm:t>
    </dgm:pt>
    <dgm:pt modelId="{13458C06-BD38-4969-85DF-3F6E3949F7DA}" type="parTrans" cxnId="{ABF3F0B6-BCD7-4AD7-8BFA-2BDD33789935}">
      <dgm:prSet/>
      <dgm:spPr/>
      <dgm:t>
        <a:bodyPr/>
        <a:lstStyle/>
        <a:p>
          <a:endParaRPr lang="ru-RU"/>
        </a:p>
      </dgm:t>
    </dgm:pt>
    <dgm:pt modelId="{0998ACBB-3C55-44A7-8DB7-797A0D0F7CF9}" type="sibTrans" cxnId="{ABF3F0B6-BCD7-4AD7-8BFA-2BDD33789935}">
      <dgm:prSet/>
      <dgm:spPr/>
      <dgm:t>
        <a:bodyPr/>
        <a:lstStyle/>
        <a:p>
          <a:endParaRPr lang="ru-RU"/>
        </a:p>
      </dgm:t>
    </dgm:pt>
    <dgm:pt modelId="{CBE7B22B-14E8-4123-9E31-E00BD995B3B4}">
      <dgm:prSet phldrT="[Текст]"/>
      <dgm:spPr/>
      <dgm:t>
        <a:bodyPr/>
        <a:lstStyle/>
        <a:p>
          <a:r>
            <a:rPr lang="ru-RU" dirty="0" smtClean="0"/>
            <a:t>Иран</a:t>
          </a:r>
          <a:endParaRPr lang="ru-RU" dirty="0"/>
        </a:p>
      </dgm:t>
    </dgm:pt>
    <dgm:pt modelId="{AC29DCE8-EA1B-4C5C-A4F8-124C52EBC5AB}" type="parTrans" cxnId="{C1526BDD-2D83-4162-9B0D-5361F0CAD7D6}">
      <dgm:prSet/>
      <dgm:spPr/>
      <dgm:t>
        <a:bodyPr/>
        <a:lstStyle/>
        <a:p>
          <a:endParaRPr lang="ru-RU"/>
        </a:p>
      </dgm:t>
    </dgm:pt>
    <dgm:pt modelId="{E8E559A5-B3EA-4B8E-AC77-EDCEFAAEFC2E}" type="sibTrans" cxnId="{C1526BDD-2D83-4162-9B0D-5361F0CAD7D6}">
      <dgm:prSet/>
      <dgm:spPr/>
      <dgm:t>
        <a:bodyPr/>
        <a:lstStyle/>
        <a:p>
          <a:endParaRPr lang="ru-RU"/>
        </a:p>
      </dgm:t>
    </dgm:pt>
    <dgm:pt modelId="{5282CC96-5D5E-4BDB-86EF-A1B7ACD6B3AE}">
      <dgm:prSet phldrT="[Текст]"/>
      <dgm:spPr/>
      <dgm:t>
        <a:bodyPr/>
        <a:lstStyle/>
        <a:p>
          <a:r>
            <a:rPr lang="ru-RU" dirty="0" smtClean="0"/>
            <a:t>Турцию</a:t>
          </a:r>
          <a:endParaRPr lang="ru-RU" dirty="0"/>
        </a:p>
      </dgm:t>
    </dgm:pt>
    <dgm:pt modelId="{F2782EB2-8A82-48B6-ACD8-C9D30A32D5B0}" type="parTrans" cxnId="{FD14A06F-6FD6-4EC4-BB36-409F494ACD18}">
      <dgm:prSet/>
      <dgm:spPr/>
      <dgm:t>
        <a:bodyPr/>
        <a:lstStyle/>
        <a:p>
          <a:endParaRPr lang="ru-RU"/>
        </a:p>
      </dgm:t>
    </dgm:pt>
    <dgm:pt modelId="{0BD4E153-9799-4182-8E2D-6197976B2CE3}" type="sibTrans" cxnId="{FD14A06F-6FD6-4EC4-BB36-409F494ACD18}">
      <dgm:prSet/>
      <dgm:spPr/>
      <dgm:t>
        <a:bodyPr/>
        <a:lstStyle/>
        <a:p>
          <a:endParaRPr lang="ru-RU"/>
        </a:p>
      </dgm:t>
    </dgm:pt>
    <dgm:pt modelId="{FAC34200-686B-4426-AA3E-D0AAF35F3405}">
      <dgm:prSet phldrT="[Текст]"/>
      <dgm:spPr/>
      <dgm:t>
        <a:bodyPr/>
        <a:lstStyle/>
        <a:p>
          <a:r>
            <a:rPr lang="ru-RU" dirty="0" smtClean="0"/>
            <a:t>ОАЭ</a:t>
          </a:r>
          <a:endParaRPr lang="ru-RU" dirty="0"/>
        </a:p>
      </dgm:t>
    </dgm:pt>
    <dgm:pt modelId="{9CC237FB-513E-4E43-B0F4-9B2459EA8E6C}" type="parTrans" cxnId="{A10F9EFF-D299-49F7-8B0E-4659DB18F679}">
      <dgm:prSet/>
      <dgm:spPr/>
      <dgm:t>
        <a:bodyPr/>
        <a:lstStyle/>
        <a:p>
          <a:endParaRPr lang="ru-RU"/>
        </a:p>
      </dgm:t>
    </dgm:pt>
    <dgm:pt modelId="{F6B99D92-B208-4AC2-A481-CF986F7310E5}" type="sibTrans" cxnId="{A10F9EFF-D299-49F7-8B0E-4659DB18F679}">
      <dgm:prSet/>
      <dgm:spPr/>
      <dgm:t>
        <a:bodyPr/>
        <a:lstStyle/>
        <a:p>
          <a:endParaRPr lang="ru-RU"/>
        </a:p>
      </dgm:t>
    </dgm:pt>
    <dgm:pt modelId="{8FA99503-8FBE-40E7-B4DC-093C7E592D99}">
      <dgm:prSet phldrT="[Текст]"/>
      <dgm:spPr/>
      <dgm:t>
        <a:bodyPr/>
        <a:lstStyle/>
        <a:p>
          <a:r>
            <a:rPr lang="ru-RU" dirty="0" smtClean="0"/>
            <a:t>Саудовскую Аравию</a:t>
          </a:r>
          <a:endParaRPr lang="ru-RU" dirty="0"/>
        </a:p>
      </dgm:t>
    </dgm:pt>
    <dgm:pt modelId="{6BABE9F9-8CB7-4648-892D-9F64589C516A}" type="parTrans" cxnId="{B748ECF4-D5FC-4BB0-8833-A4CE4590E064}">
      <dgm:prSet/>
      <dgm:spPr/>
      <dgm:t>
        <a:bodyPr/>
        <a:lstStyle/>
        <a:p>
          <a:endParaRPr lang="ru-RU"/>
        </a:p>
      </dgm:t>
    </dgm:pt>
    <dgm:pt modelId="{3CC441A0-3C21-4F82-8366-EC99024B277E}" type="sibTrans" cxnId="{B748ECF4-D5FC-4BB0-8833-A4CE4590E064}">
      <dgm:prSet/>
      <dgm:spPr/>
      <dgm:t>
        <a:bodyPr/>
        <a:lstStyle/>
        <a:p>
          <a:endParaRPr lang="ru-RU"/>
        </a:p>
      </dgm:t>
    </dgm:pt>
    <dgm:pt modelId="{A0383CF2-D4AC-4153-8884-96748C6BAE25}" type="pres">
      <dgm:prSet presAssocID="{FAD937BB-2486-46D4-9E3E-1F17B90C95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E72C4A-FB11-4351-ADD8-FD996F1F2E49}" type="pres">
      <dgm:prSet presAssocID="{FAD937BB-2486-46D4-9E3E-1F17B90C95DC}" presName="tSp" presStyleCnt="0"/>
      <dgm:spPr/>
    </dgm:pt>
    <dgm:pt modelId="{65FB7541-1681-4AE7-926D-AB36CF169960}" type="pres">
      <dgm:prSet presAssocID="{FAD937BB-2486-46D4-9E3E-1F17B90C95DC}" presName="bSp" presStyleCnt="0"/>
      <dgm:spPr/>
    </dgm:pt>
    <dgm:pt modelId="{64B57C9A-A70C-4892-A1E8-D7604A5C3305}" type="pres">
      <dgm:prSet presAssocID="{FAD937BB-2486-46D4-9E3E-1F17B90C95DC}" presName="process" presStyleCnt="0"/>
      <dgm:spPr/>
    </dgm:pt>
    <dgm:pt modelId="{657E8953-3985-428F-B8D4-FCA372A954F7}" type="pres">
      <dgm:prSet presAssocID="{B2F92AB7-A5C9-47D8-9A3D-8ED7242BAB2D}" presName="composite1" presStyleCnt="0"/>
      <dgm:spPr/>
    </dgm:pt>
    <dgm:pt modelId="{8E5C4C01-FD8A-4EE4-ADC3-7CFA096C9E3B}" type="pres">
      <dgm:prSet presAssocID="{B2F92AB7-A5C9-47D8-9A3D-8ED7242BAB2D}" presName="dummyNode1" presStyleLbl="node1" presStyleIdx="0" presStyleCnt="7"/>
      <dgm:spPr/>
    </dgm:pt>
    <dgm:pt modelId="{9059DE34-37A7-4C28-ADEB-1B60F6176D70}" type="pres">
      <dgm:prSet presAssocID="{B2F92AB7-A5C9-47D8-9A3D-8ED7242BAB2D}" presName="childNode1" presStyleLbl="bgAcc1" presStyleIdx="0" presStyleCnt="7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F7A5E5A-81EE-41BE-8010-0AA9CE818F41}" type="pres">
      <dgm:prSet presAssocID="{B2F92AB7-A5C9-47D8-9A3D-8ED7242BAB2D}" presName="childNode1tx" presStyleLbl="bgAcc1" presStyleIdx="0" presStyleCnt="7">
        <dgm:presLayoutVars>
          <dgm:bulletEnabled val="1"/>
        </dgm:presLayoutVars>
      </dgm:prSet>
      <dgm:spPr/>
    </dgm:pt>
    <dgm:pt modelId="{B176E4E5-B441-4CFC-9F10-209928E29CFA}" type="pres">
      <dgm:prSet presAssocID="{B2F92AB7-A5C9-47D8-9A3D-8ED7242BAB2D}" presName="parentNode1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147D1-C0F7-4D2F-9E6F-4DDB6C96380D}" type="pres">
      <dgm:prSet presAssocID="{B2F92AB7-A5C9-47D8-9A3D-8ED7242BAB2D}" presName="connSite1" presStyleCnt="0"/>
      <dgm:spPr/>
    </dgm:pt>
    <dgm:pt modelId="{CE05699F-E060-431B-B13C-203D736FBE9C}" type="pres">
      <dgm:prSet presAssocID="{385C77DE-2A36-4E8E-8A5F-211CF93A6B80}" presName="Name9" presStyleLbl="sibTrans2D1" presStyleIdx="0" presStyleCnt="6"/>
      <dgm:spPr/>
      <dgm:t>
        <a:bodyPr/>
        <a:lstStyle/>
        <a:p>
          <a:endParaRPr lang="ru-RU"/>
        </a:p>
      </dgm:t>
    </dgm:pt>
    <dgm:pt modelId="{D905068F-16B4-40DA-99DF-33887938BD1D}" type="pres">
      <dgm:prSet presAssocID="{2E36ED69-6599-4C12-B86C-9AF70BCF071B}" presName="composite2" presStyleCnt="0"/>
      <dgm:spPr/>
    </dgm:pt>
    <dgm:pt modelId="{5680AD31-E595-44CF-899E-B3D4548D1590}" type="pres">
      <dgm:prSet presAssocID="{2E36ED69-6599-4C12-B86C-9AF70BCF071B}" presName="dummyNode2" presStyleLbl="node1" presStyleIdx="0" presStyleCnt="7"/>
      <dgm:spPr/>
    </dgm:pt>
    <dgm:pt modelId="{B9C43CD0-AE8F-4FFB-B99B-477A3D3B8196}" type="pres">
      <dgm:prSet presAssocID="{2E36ED69-6599-4C12-B86C-9AF70BCF071B}" presName="childNode2" presStyleLbl="bgAcc1" presStyleIdx="1" presStyleCnt="7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AD0EDEE-106D-4E04-B0CB-FD397C69DD3F}" type="pres">
      <dgm:prSet presAssocID="{2E36ED69-6599-4C12-B86C-9AF70BCF071B}" presName="childNode2tx" presStyleLbl="bgAcc1" presStyleIdx="1" presStyleCnt="7">
        <dgm:presLayoutVars>
          <dgm:bulletEnabled val="1"/>
        </dgm:presLayoutVars>
      </dgm:prSet>
      <dgm:spPr/>
    </dgm:pt>
    <dgm:pt modelId="{405B54AE-2A62-49A9-A8CE-2FE010363681}" type="pres">
      <dgm:prSet presAssocID="{2E36ED69-6599-4C12-B86C-9AF70BCF071B}" presName="parentNode2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238D2-CA7C-4925-8945-EFD825C98E08}" type="pres">
      <dgm:prSet presAssocID="{2E36ED69-6599-4C12-B86C-9AF70BCF071B}" presName="connSite2" presStyleCnt="0"/>
      <dgm:spPr/>
    </dgm:pt>
    <dgm:pt modelId="{4BE3212B-F6B8-4E86-AD1C-440AB79CE44B}" type="pres">
      <dgm:prSet presAssocID="{430C4235-3D36-42E3-818C-03F130A98B24}" presName="Name18" presStyleLbl="sibTrans2D1" presStyleIdx="1" presStyleCnt="6"/>
      <dgm:spPr/>
      <dgm:t>
        <a:bodyPr/>
        <a:lstStyle/>
        <a:p>
          <a:endParaRPr lang="ru-RU"/>
        </a:p>
      </dgm:t>
    </dgm:pt>
    <dgm:pt modelId="{0378B7F8-75E1-4DD8-82AE-FB7FCFBDFABB}" type="pres">
      <dgm:prSet presAssocID="{951F1359-1AE5-49C2-BBAA-9823B0478A73}" presName="composite1" presStyleCnt="0"/>
      <dgm:spPr/>
    </dgm:pt>
    <dgm:pt modelId="{69C24C2B-EEC5-4733-8661-22DB3435F6CF}" type="pres">
      <dgm:prSet presAssocID="{951F1359-1AE5-49C2-BBAA-9823B0478A73}" presName="dummyNode1" presStyleLbl="node1" presStyleIdx="1" presStyleCnt="7"/>
      <dgm:spPr/>
    </dgm:pt>
    <dgm:pt modelId="{3BFF2DD0-FE99-4FAF-9CA0-307E9B423834}" type="pres">
      <dgm:prSet presAssocID="{951F1359-1AE5-49C2-BBAA-9823B0478A73}" presName="childNode1" presStyleLbl="bgAcc1" presStyleIdx="2" presStyleCnt="7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6CB5FF2-03AB-48F9-8501-782999CB5E82}" type="pres">
      <dgm:prSet presAssocID="{951F1359-1AE5-49C2-BBAA-9823B0478A73}" presName="childNode1tx" presStyleLbl="bgAcc1" presStyleIdx="2" presStyleCnt="7">
        <dgm:presLayoutVars>
          <dgm:bulletEnabled val="1"/>
        </dgm:presLayoutVars>
      </dgm:prSet>
      <dgm:spPr/>
    </dgm:pt>
    <dgm:pt modelId="{919953CC-A039-41F6-9FC6-5FB4DBD59A42}" type="pres">
      <dgm:prSet presAssocID="{951F1359-1AE5-49C2-BBAA-9823B0478A73}" presName="parentNode1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F6687-2C12-4F31-8621-DE956EF66D3A}" type="pres">
      <dgm:prSet presAssocID="{951F1359-1AE5-49C2-BBAA-9823B0478A73}" presName="connSite1" presStyleCnt="0"/>
      <dgm:spPr/>
    </dgm:pt>
    <dgm:pt modelId="{17044351-6E25-46D4-8F19-3488999A2B9E}" type="pres">
      <dgm:prSet presAssocID="{0998ACBB-3C55-44A7-8DB7-797A0D0F7CF9}" presName="Name9" presStyleLbl="sibTrans2D1" presStyleIdx="2" presStyleCnt="6"/>
      <dgm:spPr/>
      <dgm:t>
        <a:bodyPr/>
        <a:lstStyle/>
        <a:p>
          <a:endParaRPr lang="ru-RU"/>
        </a:p>
      </dgm:t>
    </dgm:pt>
    <dgm:pt modelId="{6FFF1E79-CC31-41D9-9C12-623F19441196}" type="pres">
      <dgm:prSet presAssocID="{CBE7B22B-14E8-4123-9E31-E00BD995B3B4}" presName="composite2" presStyleCnt="0"/>
      <dgm:spPr/>
    </dgm:pt>
    <dgm:pt modelId="{2AE9D95E-3F0D-479F-87A2-7DAF59E05B34}" type="pres">
      <dgm:prSet presAssocID="{CBE7B22B-14E8-4123-9E31-E00BD995B3B4}" presName="dummyNode2" presStyleLbl="node1" presStyleIdx="2" presStyleCnt="7"/>
      <dgm:spPr/>
    </dgm:pt>
    <dgm:pt modelId="{4D173666-BC43-4873-BC1F-445E8473D466}" type="pres">
      <dgm:prSet presAssocID="{CBE7B22B-14E8-4123-9E31-E00BD995B3B4}" presName="childNode2" presStyleLbl="bgAcc1" presStyleIdx="3" presStyleCnt="7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CE146AB-3FCB-447B-BF3C-5DBD0E8161D4}" type="pres">
      <dgm:prSet presAssocID="{CBE7B22B-14E8-4123-9E31-E00BD995B3B4}" presName="childNode2tx" presStyleLbl="bgAcc1" presStyleIdx="3" presStyleCnt="7">
        <dgm:presLayoutVars>
          <dgm:bulletEnabled val="1"/>
        </dgm:presLayoutVars>
      </dgm:prSet>
      <dgm:spPr/>
    </dgm:pt>
    <dgm:pt modelId="{5C15AFB2-49BB-413F-BFAB-2562AE9B753E}" type="pres">
      <dgm:prSet presAssocID="{CBE7B22B-14E8-4123-9E31-E00BD995B3B4}" presName="parentNode2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ED469-52FF-4982-91B3-7470188CBEAE}" type="pres">
      <dgm:prSet presAssocID="{CBE7B22B-14E8-4123-9E31-E00BD995B3B4}" presName="connSite2" presStyleCnt="0"/>
      <dgm:spPr/>
    </dgm:pt>
    <dgm:pt modelId="{8DC63111-415D-4120-9039-DC4177CB477D}" type="pres">
      <dgm:prSet presAssocID="{E8E559A5-B3EA-4B8E-AC77-EDCEFAAEFC2E}" presName="Name18" presStyleLbl="sibTrans2D1" presStyleIdx="3" presStyleCnt="6"/>
      <dgm:spPr/>
      <dgm:t>
        <a:bodyPr/>
        <a:lstStyle/>
        <a:p>
          <a:endParaRPr lang="ru-RU"/>
        </a:p>
      </dgm:t>
    </dgm:pt>
    <dgm:pt modelId="{63FD45B9-5CFB-4262-B9D0-741640DD942A}" type="pres">
      <dgm:prSet presAssocID="{5282CC96-5D5E-4BDB-86EF-A1B7ACD6B3AE}" presName="composite1" presStyleCnt="0"/>
      <dgm:spPr/>
    </dgm:pt>
    <dgm:pt modelId="{F87732F5-F1DE-44FD-989B-C9978BC3B9AB}" type="pres">
      <dgm:prSet presAssocID="{5282CC96-5D5E-4BDB-86EF-A1B7ACD6B3AE}" presName="dummyNode1" presStyleLbl="node1" presStyleIdx="3" presStyleCnt="7"/>
      <dgm:spPr/>
    </dgm:pt>
    <dgm:pt modelId="{F815324F-E0FE-455D-91E9-12EC46ABAF0D}" type="pres">
      <dgm:prSet presAssocID="{5282CC96-5D5E-4BDB-86EF-A1B7ACD6B3AE}" presName="childNode1" presStyleLbl="bgAcc1" presStyleIdx="4" presStyleCnt="7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87177F4-0389-4AE3-8BC8-ED7A72096270}" type="pres">
      <dgm:prSet presAssocID="{5282CC96-5D5E-4BDB-86EF-A1B7ACD6B3AE}" presName="childNode1tx" presStyleLbl="bgAcc1" presStyleIdx="4" presStyleCnt="7">
        <dgm:presLayoutVars>
          <dgm:bulletEnabled val="1"/>
        </dgm:presLayoutVars>
      </dgm:prSet>
      <dgm:spPr/>
    </dgm:pt>
    <dgm:pt modelId="{165DA8F6-9D9F-4C14-A569-D664F421A474}" type="pres">
      <dgm:prSet presAssocID="{5282CC96-5D5E-4BDB-86EF-A1B7ACD6B3AE}" presName="parentNode1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82548-F18A-4F44-8F43-5CE531A243E9}" type="pres">
      <dgm:prSet presAssocID="{5282CC96-5D5E-4BDB-86EF-A1B7ACD6B3AE}" presName="connSite1" presStyleCnt="0"/>
      <dgm:spPr/>
    </dgm:pt>
    <dgm:pt modelId="{773C4B7A-BF83-4F9B-9065-20029D539099}" type="pres">
      <dgm:prSet presAssocID="{0BD4E153-9799-4182-8E2D-6197976B2CE3}" presName="Name9" presStyleLbl="sibTrans2D1" presStyleIdx="4" presStyleCnt="6"/>
      <dgm:spPr/>
      <dgm:t>
        <a:bodyPr/>
        <a:lstStyle/>
        <a:p>
          <a:endParaRPr lang="ru-RU"/>
        </a:p>
      </dgm:t>
    </dgm:pt>
    <dgm:pt modelId="{330BB4EC-EDF0-401B-A0B5-0543E0BEDED6}" type="pres">
      <dgm:prSet presAssocID="{FAC34200-686B-4426-AA3E-D0AAF35F3405}" presName="composite2" presStyleCnt="0"/>
      <dgm:spPr/>
    </dgm:pt>
    <dgm:pt modelId="{21B45117-2927-4D0A-8C0A-3E935FBDF8F9}" type="pres">
      <dgm:prSet presAssocID="{FAC34200-686B-4426-AA3E-D0AAF35F3405}" presName="dummyNode2" presStyleLbl="node1" presStyleIdx="4" presStyleCnt="7"/>
      <dgm:spPr/>
    </dgm:pt>
    <dgm:pt modelId="{AABF876C-9B44-4567-A86A-7EF9E04C6108}" type="pres">
      <dgm:prSet presAssocID="{FAC34200-686B-4426-AA3E-D0AAF35F3405}" presName="childNode2" presStyleLbl="bgAcc1" presStyleIdx="5" presStyleCnt="7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616AD12-6CAE-4D59-92BF-205B6BCD8559}" type="pres">
      <dgm:prSet presAssocID="{FAC34200-686B-4426-AA3E-D0AAF35F3405}" presName="childNode2tx" presStyleLbl="bgAcc1" presStyleIdx="5" presStyleCnt="7">
        <dgm:presLayoutVars>
          <dgm:bulletEnabled val="1"/>
        </dgm:presLayoutVars>
      </dgm:prSet>
      <dgm:spPr/>
    </dgm:pt>
    <dgm:pt modelId="{A2150E36-9DC6-4B99-BEF7-D1AC1B1C029C}" type="pres">
      <dgm:prSet presAssocID="{FAC34200-686B-4426-AA3E-D0AAF35F3405}" presName="parentNode2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D1983-52D7-45C4-A181-FA6A6C75DF39}" type="pres">
      <dgm:prSet presAssocID="{FAC34200-686B-4426-AA3E-D0AAF35F3405}" presName="connSite2" presStyleCnt="0"/>
      <dgm:spPr/>
    </dgm:pt>
    <dgm:pt modelId="{74482D78-6299-472C-8197-814616D3433E}" type="pres">
      <dgm:prSet presAssocID="{F6B99D92-B208-4AC2-A481-CF986F7310E5}" presName="Name18" presStyleLbl="sibTrans2D1" presStyleIdx="5" presStyleCnt="6"/>
      <dgm:spPr/>
      <dgm:t>
        <a:bodyPr/>
        <a:lstStyle/>
        <a:p>
          <a:endParaRPr lang="ru-RU"/>
        </a:p>
      </dgm:t>
    </dgm:pt>
    <dgm:pt modelId="{AF33192E-075E-4910-A9CA-BC3B833AF66F}" type="pres">
      <dgm:prSet presAssocID="{8FA99503-8FBE-40E7-B4DC-093C7E592D99}" presName="composite1" presStyleCnt="0"/>
      <dgm:spPr/>
    </dgm:pt>
    <dgm:pt modelId="{B873AED1-C332-4DBE-B575-258DEF052782}" type="pres">
      <dgm:prSet presAssocID="{8FA99503-8FBE-40E7-B4DC-093C7E592D99}" presName="dummyNode1" presStyleLbl="node1" presStyleIdx="5" presStyleCnt="7"/>
      <dgm:spPr/>
    </dgm:pt>
    <dgm:pt modelId="{F7AD4F36-6AFA-4976-B8EE-F5A8C772C34D}" type="pres">
      <dgm:prSet presAssocID="{8FA99503-8FBE-40E7-B4DC-093C7E592D99}" presName="childNode1" presStyleLbl="bgAcc1" presStyleIdx="6" presStyleCnt="7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69BBC95-43ED-4E45-8DE9-DA23FFE0B9EC}" type="pres">
      <dgm:prSet presAssocID="{8FA99503-8FBE-40E7-B4DC-093C7E592D99}" presName="childNode1tx" presStyleLbl="bgAcc1" presStyleIdx="6" presStyleCnt="7">
        <dgm:presLayoutVars>
          <dgm:bulletEnabled val="1"/>
        </dgm:presLayoutVars>
      </dgm:prSet>
      <dgm:spPr/>
    </dgm:pt>
    <dgm:pt modelId="{93C17ECB-EB49-46DC-A7CA-07A438CB2C7C}" type="pres">
      <dgm:prSet presAssocID="{8FA99503-8FBE-40E7-B4DC-093C7E592D99}" presName="parentNode1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0B041-D6E5-410C-AAAE-A8D72C1409D7}" type="pres">
      <dgm:prSet presAssocID="{8FA99503-8FBE-40E7-B4DC-093C7E592D99}" presName="connSite1" presStyleCnt="0"/>
      <dgm:spPr/>
    </dgm:pt>
  </dgm:ptLst>
  <dgm:cxnLst>
    <dgm:cxn modelId="{C4C3B9E9-2497-480B-B9C6-88FB064DF9D0}" srcId="{FAD937BB-2486-46D4-9E3E-1F17B90C95DC}" destId="{B2F92AB7-A5C9-47D8-9A3D-8ED7242BAB2D}" srcOrd="0" destOrd="0" parTransId="{3AD692DA-050A-4070-BEB2-1283BF5F6A41}" sibTransId="{385C77DE-2A36-4E8E-8A5F-211CF93A6B80}"/>
    <dgm:cxn modelId="{B748ECF4-D5FC-4BB0-8833-A4CE4590E064}" srcId="{FAD937BB-2486-46D4-9E3E-1F17B90C95DC}" destId="{8FA99503-8FBE-40E7-B4DC-093C7E592D99}" srcOrd="6" destOrd="0" parTransId="{6BABE9F9-8CB7-4648-892D-9F64589C516A}" sibTransId="{3CC441A0-3C21-4F82-8366-EC99024B277E}"/>
    <dgm:cxn modelId="{99D2A098-0C3F-4482-87E4-297E64909FBE}" type="presOf" srcId="{385C77DE-2A36-4E8E-8A5F-211CF93A6B80}" destId="{CE05699F-E060-431B-B13C-203D736FBE9C}" srcOrd="0" destOrd="0" presId="urn:microsoft.com/office/officeart/2005/8/layout/hProcess4"/>
    <dgm:cxn modelId="{B92540DB-4B04-4204-B30D-1C4A5993F592}" type="presOf" srcId="{0BD4E153-9799-4182-8E2D-6197976B2CE3}" destId="{773C4B7A-BF83-4F9B-9065-20029D539099}" srcOrd="0" destOrd="0" presId="urn:microsoft.com/office/officeart/2005/8/layout/hProcess4"/>
    <dgm:cxn modelId="{C368956E-D32B-402F-8EA5-FDB8822CDF59}" type="presOf" srcId="{951F1359-1AE5-49C2-BBAA-9823B0478A73}" destId="{919953CC-A039-41F6-9FC6-5FB4DBD59A42}" srcOrd="0" destOrd="0" presId="urn:microsoft.com/office/officeart/2005/8/layout/hProcess4"/>
    <dgm:cxn modelId="{0F7C86EE-7FFD-4784-AEDD-E89CDCA88FC0}" type="presOf" srcId="{2E36ED69-6599-4C12-B86C-9AF70BCF071B}" destId="{405B54AE-2A62-49A9-A8CE-2FE010363681}" srcOrd="0" destOrd="0" presId="urn:microsoft.com/office/officeart/2005/8/layout/hProcess4"/>
    <dgm:cxn modelId="{C1526BDD-2D83-4162-9B0D-5361F0CAD7D6}" srcId="{FAD937BB-2486-46D4-9E3E-1F17B90C95DC}" destId="{CBE7B22B-14E8-4123-9E31-E00BD995B3B4}" srcOrd="3" destOrd="0" parTransId="{AC29DCE8-EA1B-4C5C-A4F8-124C52EBC5AB}" sibTransId="{E8E559A5-B3EA-4B8E-AC77-EDCEFAAEFC2E}"/>
    <dgm:cxn modelId="{B1972395-36A7-46AC-84B7-11AAF4FB664B}" srcId="{FAD937BB-2486-46D4-9E3E-1F17B90C95DC}" destId="{2E36ED69-6599-4C12-B86C-9AF70BCF071B}" srcOrd="1" destOrd="0" parTransId="{858653D5-5226-4024-961F-19EEAA73564D}" sibTransId="{430C4235-3D36-42E3-818C-03F130A98B24}"/>
    <dgm:cxn modelId="{09E5A2B8-4B09-4B50-A4C4-02D33BF26EE7}" type="presOf" srcId="{E8E559A5-B3EA-4B8E-AC77-EDCEFAAEFC2E}" destId="{8DC63111-415D-4120-9039-DC4177CB477D}" srcOrd="0" destOrd="0" presId="urn:microsoft.com/office/officeart/2005/8/layout/hProcess4"/>
    <dgm:cxn modelId="{ABF3F0B6-BCD7-4AD7-8BFA-2BDD33789935}" srcId="{FAD937BB-2486-46D4-9E3E-1F17B90C95DC}" destId="{951F1359-1AE5-49C2-BBAA-9823B0478A73}" srcOrd="2" destOrd="0" parTransId="{13458C06-BD38-4969-85DF-3F6E3949F7DA}" sibTransId="{0998ACBB-3C55-44A7-8DB7-797A0D0F7CF9}"/>
    <dgm:cxn modelId="{358D714D-191B-45DE-8532-ADE0257A21A5}" type="presOf" srcId="{FAC34200-686B-4426-AA3E-D0AAF35F3405}" destId="{A2150E36-9DC6-4B99-BEF7-D1AC1B1C029C}" srcOrd="0" destOrd="0" presId="urn:microsoft.com/office/officeart/2005/8/layout/hProcess4"/>
    <dgm:cxn modelId="{68A11A1A-3B2E-412C-A628-29D7D18B993E}" type="presOf" srcId="{0998ACBB-3C55-44A7-8DB7-797A0D0F7CF9}" destId="{17044351-6E25-46D4-8F19-3488999A2B9E}" srcOrd="0" destOrd="0" presId="urn:microsoft.com/office/officeart/2005/8/layout/hProcess4"/>
    <dgm:cxn modelId="{D2C671AD-E737-41E3-A1CD-33F3FC3F70F9}" type="presOf" srcId="{FAD937BB-2486-46D4-9E3E-1F17B90C95DC}" destId="{A0383CF2-D4AC-4153-8884-96748C6BAE25}" srcOrd="0" destOrd="0" presId="urn:microsoft.com/office/officeart/2005/8/layout/hProcess4"/>
    <dgm:cxn modelId="{24BAA181-D671-4D0E-A8CE-3191A94A35BF}" type="presOf" srcId="{8FA99503-8FBE-40E7-B4DC-093C7E592D99}" destId="{93C17ECB-EB49-46DC-A7CA-07A438CB2C7C}" srcOrd="0" destOrd="0" presId="urn:microsoft.com/office/officeart/2005/8/layout/hProcess4"/>
    <dgm:cxn modelId="{FD14A06F-6FD6-4EC4-BB36-409F494ACD18}" srcId="{FAD937BB-2486-46D4-9E3E-1F17B90C95DC}" destId="{5282CC96-5D5E-4BDB-86EF-A1B7ACD6B3AE}" srcOrd="4" destOrd="0" parTransId="{F2782EB2-8A82-48B6-ACD8-C9D30A32D5B0}" sibTransId="{0BD4E153-9799-4182-8E2D-6197976B2CE3}"/>
    <dgm:cxn modelId="{69EB62C1-A93D-439B-B7A1-7407DAC0F455}" type="presOf" srcId="{430C4235-3D36-42E3-818C-03F130A98B24}" destId="{4BE3212B-F6B8-4E86-AD1C-440AB79CE44B}" srcOrd="0" destOrd="0" presId="urn:microsoft.com/office/officeart/2005/8/layout/hProcess4"/>
    <dgm:cxn modelId="{DD7B819A-9FE4-449A-B6E1-B737ED0A818C}" type="presOf" srcId="{5282CC96-5D5E-4BDB-86EF-A1B7ACD6B3AE}" destId="{165DA8F6-9D9F-4C14-A569-D664F421A474}" srcOrd="0" destOrd="0" presId="urn:microsoft.com/office/officeart/2005/8/layout/hProcess4"/>
    <dgm:cxn modelId="{13BC634E-1046-4D95-9BA5-6807E08E2F7C}" type="presOf" srcId="{F6B99D92-B208-4AC2-A481-CF986F7310E5}" destId="{74482D78-6299-472C-8197-814616D3433E}" srcOrd="0" destOrd="0" presId="urn:microsoft.com/office/officeart/2005/8/layout/hProcess4"/>
    <dgm:cxn modelId="{A10F9EFF-D299-49F7-8B0E-4659DB18F679}" srcId="{FAD937BB-2486-46D4-9E3E-1F17B90C95DC}" destId="{FAC34200-686B-4426-AA3E-D0AAF35F3405}" srcOrd="5" destOrd="0" parTransId="{9CC237FB-513E-4E43-B0F4-9B2459EA8E6C}" sibTransId="{F6B99D92-B208-4AC2-A481-CF986F7310E5}"/>
    <dgm:cxn modelId="{054606A3-7308-4135-9640-BB2CC74B9F8D}" type="presOf" srcId="{CBE7B22B-14E8-4123-9E31-E00BD995B3B4}" destId="{5C15AFB2-49BB-413F-BFAB-2562AE9B753E}" srcOrd="0" destOrd="0" presId="urn:microsoft.com/office/officeart/2005/8/layout/hProcess4"/>
    <dgm:cxn modelId="{6A4F15BD-AF81-42FD-BDCF-89D8FB0224E3}" type="presOf" srcId="{B2F92AB7-A5C9-47D8-9A3D-8ED7242BAB2D}" destId="{B176E4E5-B441-4CFC-9F10-209928E29CFA}" srcOrd="0" destOrd="0" presId="urn:microsoft.com/office/officeart/2005/8/layout/hProcess4"/>
    <dgm:cxn modelId="{9A4E513B-855A-45AA-9C7C-9D5AD0C49557}" type="presParOf" srcId="{A0383CF2-D4AC-4153-8884-96748C6BAE25}" destId="{50E72C4A-FB11-4351-ADD8-FD996F1F2E49}" srcOrd="0" destOrd="0" presId="urn:microsoft.com/office/officeart/2005/8/layout/hProcess4"/>
    <dgm:cxn modelId="{1A7E0F97-E924-4421-A15D-3166F1157117}" type="presParOf" srcId="{A0383CF2-D4AC-4153-8884-96748C6BAE25}" destId="{65FB7541-1681-4AE7-926D-AB36CF169960}" srcOrd="1" destOrd="0" presId="urn:microsoft.com/office/officeart/2005/8/layout/hProcess4"/>
    <dgm:cxn modelId="{0D20E16C-42F3-40FA-9BF5-88052221EDED}" type="presParOf" srcId="{A0383CF2-D4AC-4153-8884-96748C6BAE25}" destId="{64B57C9A-A70C-4892-A1E8-D7604A5C3305}" srcOrd="2" destOrd="0" presId="urn:microsoft.com/office/officeart/2005/8/layout/hProcess4"/>
    <dgm:cxn modelId="{965A5CB7-A3A3-48B6-9F21-71579DA0D4FB}" type="presParOf" srcId="{64B57C9A-A70C-4892-A1E8-D7604A5C3305}" destId="{657E8953-3985-428F-B8D4-FCA372A954F7}" srcOrd="0" destOrd="0" presId="urn:microsoft.com/office/officeart/2005/8/layout/hProcess4"/>
    <dgm:cxn modelId="{2F03E720-B425-4C49-A2C3-FDCB319A700A}" type="presParOf" srcId="{657E8953-3985-428F-B8D4-FCA372A954F7}" destId="{8E5C4C01-FD8A-4EE4-ADC3-7CFA096C9E3B}" srcOrd="0" destOrd="0" presId="urn:microsoft.com/office/officeart/2005/8/layout/hProcess4"/>
    <dgm:cxn modelId="{4BEE3EE8-C9B7-4B45-887D-F27D9D86B8CB}" type="presParOf" srcId="{657E8953-3985-428F-B8D4-FCA372A954F7}" destId="{9059DE34-37A7-4C28-ADEB-1B60F6176D70}" srcOrd="1" destOrd="0" presId="urn:microsoft.com/office/officeart/2005/8/layout/hProcess4"/>
    <dgm:cxn modelId="{FCBBD67E-856E-4A90-9100-6E40B9832E8D}" type="presParOf" srcId="{657E8953-3985-428F-B8D4-FCA372A954F7}" destId="{BF7A5E5A-81EE-41BE-8010-0AA9CE818F41}" srcOrd="2" destOrd="0" presId="urn:microsoft.com/office/officeart/2005/8/layout/hProcess4"/>
    <dgm:cxn modelId="{59D8BE84-3927-496A-BACA-233287C44B8F}" type="presParOf" srcId="{657E8953-3985-428F-B8D4-FCA372A954F7}" destId="{B176E4E5-B441-4CFC-9F10-209928E29CFA}" srcOrd="3" destOrd="0" presId="urn:microsoft.com/office/officeart/2005/8/layout/hProcess4"/>
    <dgm:cxn modelId="{E6105AB2-BDF9-4006-9CEA-A642AF117E11}" type="presParOf" srcId="{657E8953-3985-428F-B8D4-FCA372A954F7}" destId="{988147D1-C0F7-4D2F-9E6F-4DDB6C96380D}" srcOrd="4" destOrd="0" presId="urn:microsoft.com/office/officeart/2005/8/layout/hProcess4"/>
    <dgm:cxn modelId="{97969E37-5224-4497-86DF-716D36DB9C81}" type="presParOf" srcId="{64B57C9A-A70C-4892-A1E8-D7604A5C3305}" destId="{CE05699F-E060-431B-B13C-203D736FBE9C}" srcOrd="1" destOrd="0" presId="urn:microsoft.com/office/officeart/2005/8/layout/hProcess4"/>
    <dgm:cxn modelId="{5A77ADD6-E2DA-4DB0-AB13-4E9025CC53A2}" type="presParOf" srcId="{64B57C9A-A70C-4892-A1E8-D7604A5C3305}" destId="{D905068F-16B4-40DA-99DF-33887938BD1D}" srcOrd="2" destOrd="0" presId="urn:microsoft.com/office/officeart/2005/8/layout/hProcess4"/>
    <dgm:cxn modelId="{151201D9-F5BE-4DC6-83D7-4D6164E37C91}" type="presParOf" srcId="{D905068F-16B4-40DA-99DF-33887938BD1D}" destId="{5680AD31-E595-44CF-899E-B3D4548D1590}" srcOrd="0" destOrd="0" presId="urn:microsoft.com/office/officeart/2005/8/layout/hProcess4"/>
    <dgm:cxn modelId="{5708A055-37D8-40A6-A197-61A0BF6A2D6F}" type="presParOf" srcId="{D905068F-16B4-40DA-99DF-33887938BD1D}" destId="{B9C43CD0-AE8F-4FFB-B99B-477A3D3B8196}" srcOrd="1" destOrd="0" presId="urn:microsoft.com/office/officeart/2005/8/layout/hProcess4"/>
    <dgm:cxn modelId="{00E3719E-F3FA-4061-B0CD-CC735975E1D8}" type="presParOf" srcId="{D905068F-16B4-40DA-99DF-33887938BD1D}" destId="{CAD0EDEE-106D-4E04-B0CB-FD397C69DD3F}" srcOrd="2" destOrd="0" presId="urn:microsoft.com/office/officeart/2005/8/layout/hProcess4"/>
    <dgm:cxn modelId="{206EFA76-88F1-4AE6-AC78-501B4E932FFD}" type="presParOf" srcId="{D905068F-16B4-40DA-99DF-33887938BD1D}" destId="{405B54AE-2A62-49A9-A8CE-2FE010363681}" srcOrd="3" destOrd="0" presId="urn:microsoft.com/office/officeart/2005/8/layout/hProcess4"/>
    <dgm:cxn modelId="{849ACCC5-F182-4BFB-BFB1-2A8DF45EFD7B}" type="presParOf" srcId="{D905068F-16B4-40DA-99DF-33887938BD1D}" destId="{393238D2-CA7C-4925-8945-EFD825C98E08}" srcOrd="4" destOrd="0" presId="urn:microsoft.com/office/officeart/2005/8/layout/hProcess4"/>
    <dgm:cxn modelId="{4864EDE2-8E4A-4842-98ED-EB0D2A837EF4}" type="presParOf" srcId="{64B57C9A-A70C-4892-A1E8-D7604A5C3305}" destId="{4BE3212B-F6B8-4E86-AD1C-440AB79CE44B}" srcOrd="3" destOrd="0" presId="urn:microsoft.com/office/officeart/2005/8/layout/hProcess4"/>
    <dgm:cxn modelId="{F02E5415-2B9C-4E8C-902B-BAC937AFAC27}" type="presParOf" srcId="{64B57C9A-A70C-4892-A1E8-D7604A5C3305}" destId="{0378B7F8-75E1-4DD8-82AE-FB7FCFBDFABB}" srcOrd="4" destOrd="0" presId="urn:microsoft.com/office/officeart/2005/8/layout/hProcess4"/>
    <dgm:cxn modelId="{029A9F24-2C1B-4E97-9655-CCF112AB1DDC}" type="presParOf" srcId="{0378B7F8-75E1-4DD8-82AE-FB7FCFBDFABB}" destId="{69C24C2B-EEC5-4733-8661-22DB3435F6CF}" srcOrd="0" destOrd="0" presId="urn:microsoft.com/office/officeart/2005/8/layout/hProcess4"/>
    <dgm:cxn modelId="{D796E4FE-3760-4E8A-AD2B-25277010878D}" type="presParOf" srcId="{0378B7F8-75E1-4DD8-82AE-FB7FCFBDFABB}" destId="{3BFF2DD0-FE99-4FAF-9CA0-307E9B423834}" srcOrd="1" destOrd="0" presId="urn:microsoft.com/office/officeart/2005/8/layout/hProcess4"/>
    <dgm:cxn modelId="{A62B562C-36BA-43C6-B84E-04B2E686D48C}" type="presParOf" srcId="{0378B7F8-75E1-4DD8-82AE-FB7FCFBDFABB}" destId="{F6CB5FF2-03AB-48F9-8501-782999CB5E82}" srcOrd="2" destOrd="0" presId="urn:microsoft.com/office/officeart/2005/8/layout/hProcess4"/>
    <dgm:cxn modelId="{FC8F0440-E1B5-4514-B0A2-F803A49056ED}" type="presParOf" srcId="{0378B7F8-75E1-4DD8-82AE-FB7FCFBDFABB}" destId="{919953CC-A039-41F6-9FC6-5FB4DBD59A42}" srcOrd="3" destOrd="0" presId="urn:microsoft.com/office/officeart/2005/8/layout/hProcess4"/>
    <dgm:cxn modelId="{1A5A3B1C-A22D-4A3B-9EF4-77EC3B2319B3}" type="presParOf" srcId="{0378B7F8-75E1-4DD8-82AE-FB7FCFBDFABB}" destId="{6FDF6687-2C12-4F31-8621-DE956EF66D3A}" srcOrd="4" destOrd="0" presId="urn:microsoft.com/office/officeart/2005/8/layout/hProcess4"/>
    <dgm:cxn modelId="{CC28B5ED-5623-45DA-9DB1-B03812FFAC04}" type="presParOf" srcId="{64B57C9A-A70C-4892-A1E8-D7604A5C3305}" destId="{17044351-6E25-46D4-8F19-3488999A2B9E}" srcOrd="5" destOrd="0" presId="urn:microsoft.com/office/officeart/2005/8/layout/hProcess4"/>
    <dgm:cxn modelId="{086E0900-8A85-475A-BC76-993C914FF0D9}" type="presParOf" srcId="{64B57C9A-A70C-4892-A1E8-D7604A5C3305}" destId="{6FFF1E79-CC31-41D9-9C12-623F19441196}" srcOrd="6" destOrd="0" presId="urn:microsoft.com/office/officeart/2005/8/layout/hProcess4"/>
    <dgm:cxn modelId="{C482E5E5-BE65-4066-AB18-62F939E65DA3}" type="presParOf" srcId="{6FFF1E79-CC31-41D9-9C12-623F19441196}" destId="{2AE9D95E-3F0D-479F-87A2-7DAF59E05B34}" srcOrd="0" destOrd="0" presId="urn:microsoft.com/office/officeart/2005/8/layout/hProcess4"/>
    <dgm:cxn modelId="{4FC8F1D4-B33D-4111-87AE-936ADFE89BE1}" type="presParOf" srcId="{6FFF1E79-CC31-41D9-9C12-623F19441196}" destId="{4D173666-BC43-4873-BC1F-445E8473D466}" srcOrd="1" destOrd="0" presId="urn:microsoft.com/office/officeart/2005/8/layout/hProcess4"/>
    <dgm:cxn modelId="{E92B311A-9C1B-4915-8B44-7A724F70C1E8}" type="presParOf" srcId="{6FFF1E79-CC31-41D9-9C12-623F19441196}" destId="{ACE146AB-3FCB-447B-BF3C-5DBD0E8161D4}" srcOrd="2" destOrd="0" presId="urn:microsoft.com/office/officeart/2005/8/layout/hProcess4"/>
    <dgm:cxn modelId="{9EBE92EC-E2D1-483F-A7D8-69E6A7E7EE6F}" type="presParOf" srcId="{6FFF1E79-CC31-41D9-9C12-623F19441196}" destId="{5C15AFB2-49BB-413F-BFAB-2562AE9B753E}" srcOrd="3" destOrd="0" presId="urn:microsoft.com/office/officeart/2005/8/layout/hProcess4"/>
    <dgm:cxn modelId="{C3AC677C-FB4D-4C65-8FA3-F6B692A09681}" type="presParOf" srcId="{6FFF1E79-CC31-41D9-9C12-623F19441196}" destId="{FA9ED469-52FF-4982-91B3-7470188CBEAE}" srcOrd="4" destOrd="0" presId="urn:microsoft.com/office/officeart/2005/8/layout/hProcess4"/>
    <dgm:cxn modelId="{449FE79D-DD7A-4042-97D1-6ABEC2117A78}" type="presParOf" srcId="{64B57C9A-A70C-4892-A1E8-D7604A5C3305}" destId="{8DC63111-415D-4120-9039-DC4177CB477D}" srcOrd="7" destOrd="0" presId="urn:microsoft.com/office/officeart/2005/8/layout/hProcess4"/>
    <dgm:cxn modelId="{574BD3B4-3DD3-4BEC-A284-BDEEB6E3D50A}" type="presParOf" srcId="{64B57C9A-A70C-4892-A1E8-D7604A5C3305}" destId="{63FD45B9-5CFB-4262-B9D0-741640DD942A}" srcOrd="8" destOrd="0" presId="urn:microsoft.com/office/officeart/2005/8/layout/hProcess4"/>
    <dgm:cxn modelId="{5135A362-12F7-43BB-8CF4-E7321E853A02}" type="presParOf" srcId="{63FD45B9-5CFB-4262-B9D0-741640DD942A}" destId="{F87732F5-F1DE-44FD-989B-C9978BC3B9AB}" srcOrd="0" destOrd="0" presId="urn:microsoft.com/office/officeart/2005/8/layout/hProcess4"/>
    <dgm:cxn modelId="{ADE9D593-5456-47A1-A128-E3EFC8F9DBB6}" type="presParOf" srcId="{63FD45B9-5CFB-4262-B9D0-741640DD942A}" destId="{F815324F-E0FE-455D-91E9-12EC46ABAF0D}" srcOrd="1" destOrd="0" presId="urn:microsoft.com/office/officeart/2005/8/layout/hProcess4"/>
    <dgm:cxn modelId="{3CAE2A06-DD29-46C2-A83A-9958ECB57C56}" type="presParOf" srcId="{63FD45B9-5CFB-4262-B9D0-741640DD942A}" destId="{587177F4-0389-4AE3-8BC8-ED7A72096270}" srcOrd="2" destOrd="0" presId="urn:microsoft.com/office/officeart/2005/8/layout/hProcess4"/>
    <dgm:cxn modelId="{438208DE-29C6-4B31-B514-5F4E73CE1C88}" type="presParOf" srcId="{63FD45B9-5CFB-4262-B9D0-741640DD942A}" destId="{165DA8F6-9D9F-4C14-A569-D664F421A474}" srcOrd="3" destOrd="0" presId="urn:microsoft.com/office/officeart/2005/8/layout/hProcess4"/>
    <dgm:cxn modelId="{0CAB4192-2791-4F9B-8991-E4317FD40FBB}" type="presParOf" srcId="{63FD45B9-5CFB-4262-B9D0-741640DD942A}" destId="{40082548-F18A-4F44-8F43-5CE531A243E9}" srcOrd="4" destOrd="0" presId="urn:microsoft.com/office/officeart/2005/8/layout/hProcess4"/>
    <dgm:cxn modelId="{861387B0-9FAD-4E96-BAE6-BDD8BB2DA947}" type="presParOf" srcId="{64B57C9A-A70C-4892-A1E8-D7604A5C3305}" destId="{773C4B7A-BF83-4F9B-9065-20029D539099}" srcOrd="9" destOrd="0" presId="urn:microsoft.com/office/officeart/2005/8/layout/hProcess4"/>
    <dgm:cxn modelId="{F6691226-754B-47A2-8F3F-948832DEDF35}" type="presParOf" srcId="{64B57C9A-A70C-4892-A1E8-D7604A5C3305}" destId="{330BB4EC-EDF0-401B-A0B5-0543E0BEDED6}" srcOrd="10" destOrd="0" presId="urn:microsoft.com/office/officeart/2005/8/layout/hProcess4"/>
    <dgm:cxn modelId="{5BCC9BAE-18C3-41C5-A54B-F96846723D7E}" type="presParOf" srcId="{330BB4EC-EDF0-401B-A0B5-0543E0BEDED6}" destId="{21B45117-2927-4D0A-8C0A-3E935FBDF8F9}" srcOrd="0" destOrd="0" presId="urn:microsoft.com/office/officeart/2005/8/layout/hProcess4"/>
    <dgm:cxn modelId="{111C0BC3-BF5E-4606-A01C-0D02D0AF86C6}" type="presParOf" srcId="{330BB4EC-EDF0-401B-A0B5-0543E0BEDED6}" destId="{AABF876C-9B44-4567-A86A-7EF9E04C6108}" srcOrd="1" destOrd="0" presId="urn:microsoft.com/office/officeart/2005/8/layout/hProcess4"/>
    <dgm:cxn modelId="{9E221D67-5CC6-44DF-AB71-2438C4A58CB3}" type="presParOf" srcId="{330BB4EC-EDF0-401B-A0B5-0543E0BEDED6}" destId="{5616AD12-6CAE-4D59-92BF-205B6BCD8559}" srcOrd="2" destOrd="0" presId="urn:microsoft.com/office/officeart/2005/8/layout/hProcess4"/>
    <dgm:cxn modelId="{F7E229BA-207D-4CB1-B97F-BB6C9AAD459C}" type="presParOf" srcId="{330BB4EC-EDF0-401B-A0B5-0543E0BEDED6}" destId="{A2150E36-9DC6-4B99-BEF7-D1AC1B1C029C}" srcOrd="3" destOrd="0" presId="urn:microsoft.com/office/officeart/2005/8/layout/hProcess4"/>
    <dgm:cxn modelId="{329263B8-894F-417C-9566-2C5AABA53688}" type="presParOf" srcId="{330BB4EC-EDF0-401B-A0B5-0543E0BEDED6}" destId="{C8AD1983-52D7-45C4-A181-FA6A6C75DF39}" srcOrd="4" destOrd="0" presId="urn:microsoft.com/office/officeart/2005/8/layout/hProcess4"/>
    <dgm:cxn modelId="{7C02B533-6D5F-40CB-8877-F2FA96217758}" type="presParOf" srcId="{64B57C9A-A70C-4892-A1E8-D7604A5C3305}" destId="{74482D78-6299-472C-8197-814616D3433E}" srcOrd="11" destOrd="0" presId="urn:microsoft.com/office/officeart/2005/8/layout/hProcess4"/>
    <dgm:cxn modelId="{3594355B-FFEB-41CE-A15A-664D93E6AB4D}" type="presParOf" srcId="{64B57C9A-A70C-4892-A1E8-D7604A5C3305}" destId="{AF33192E-075E-4910-A9CA-BC3B833AF66F}" srcOrd="12" destOrd="0" presId="urn:microsoft.com/office/officeart/2005/8/layout/hProcess4"/>
    <dgm:cxn modelId="{F24F2EDE-316E-4986-AE96-B33F7B4CF7EE}" type="presParOf" srcId="{AF33192E-075E-4910-A9CA-BC3B833AF66F}" destId="{B873AED1-C332-4DBE-B575-258DEF052782}" srcOrd="0" destOrd="0" presId="urn:microsoft.com/office/officeart/2005/8/layout/hProcess4"/>
    <dgm:cxn modelId="{63FD4B7F-1DC5-4584-A5DC-15D369BAB922}" type="presParOf" srcId="{AF33192E-075E-4910-A9CA-BC3B833AF66F}" destId="{F7AD4F36-6AFA-4976-B8EE-F5A8C772C34D}" srcOrd="1" destOrd="0" presId="urn:microsoft.com/office/officeart/2005/8/layout/hProcess4"/>
    <dgm:cxn modelId="{2D76F867-22F3-4777-B7D1-0ABB3788286B}" type="presParOf" srcId="{AF33192E-075E-4910-A9CA-BC3B833AF66F}" destId="{D69BBC95-43ED-4E45-8DE9-DA23FFE0B9EC}" srcOrd="2" destOrd="0" presId="urn:microsoft.com/office/officeart/2005/8/layout/hProcess4"/>
    <dgm:cxn modelId="{A9946143-4B3C-471F-B8E3-CD3CCC2E7A73}" type="presParOf" srcId="{AF33192E-075E-4910-A9CA-BC3B833AF66F}" destId="{93C17ECB-EB49-46DC-A7CA-07A438CB2C7C}" srcOrd="3" destOrd="0" presId="urn:microsoft.com/office/officeart/2005/8/layout/hProcess4"/>
    <dgm:cxn modelId="{5849B4AC-14A6-457F-BA10-04C6BDCB6567}" type="presParOf" srcId="{AF33192E-075E-4910-A9CA-BC3B833AF66F}" destId="{05D0B041-D6E5-410C-AAAE-A8D72C1409D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BC6D2A-C0B1-4EBF-863E-B09D3170FC91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3A67C292-079D-45BD-A268-FAC5961F2E75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ctr"/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объем привлеченных инвестиций на сумму</a:t>
          </a:r>
        </a:p>
        <a:p>
          <a:pPr algn="ctr"/>
          <a:endParaRPr lang="ru-RU" sz="2400" b="1" dirty="0" smtClean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ru-RU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14,3</a:t>
          </a:r>
        </a:p>
        <a:p>
          <a:pPr algn="ctr"/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млрд. долл.</a:t>
          </a:r>
        </a:p>
        <a:p>
          <a:pPr algn="ctr"/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США </a:t>
          </a:r>
        </a:p>
      </dgm:t>
    </dgm:pt>
    <dgm:pt modelId="{014858D7-2909-4CFC-ACD7-2E132ABAFC57}" type="parTrans" cxnId="{443804FE-94AF-4DC0-8E5F-611E9293342B}">
      <dgm:prSet/>
      <dgm:spPr/>
      <dgm:t>
        <a:bodyPr/>
        <a:lstStyle/>
        <a:p>
          <a:endParaRPr lang="ru-RU"/>
        </a:p>
      </dgm:t>
    </dgm:pt>
    <dgm:pt modelId="{B251DF69-18E7-4E54-BBBC-7A41E48323CF}" type="sibTrans" cxnId="{443804FE-94AF-4DC0-8E5F-611E9293342B}">
      <dgm:prSet/>
      <dgm:spPr/>
      <dgm:t>
        <a:bodyPr/>
        <a:lstStyle/>
        <a:p>
          <a:endParaRPr lang="ru-RU"/>
        </a:p>
      </dgm:t>
    </dgm:pt>
    <dgm:pt modelId="{C8B55A39-71D3-4EC6-A1D0-E6E1F1FA9B4D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объем привлеченных инвестиций на сумму</a:t>
          </a:r>
        </a:p>
        <a:p>
          <a:endParaRPr lang="ru-RU" sz="2400" dirty="0" smtClean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5,5</a:t>
          </a:r>
        </a:p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млрд. долл.</a:t>
          </a:r>
        </a:p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США </a:t>
          </a:r>
          <a:endParaRPr lang="ru-RU" sz="16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D9C45B-5A17-4955-ACE8-BFD5E9696E35}" type="parTrans" cxnId="{15FC315E-5A89-44B9-9518-42FAA6965AED}">
      <dgm:prSet/>
      <dgm:spPr/>
      <dgm:t>
        <a:bodyPr/>
        <a:lstStyle/>
        <a:p>
          <a:endParaRPr lang="ru-RU"/>
        </a:p>
      </dgm:t>
    </dgm:pt>
    <dgm:pt modelId="{47BCF3C1-18F7-4AEB-A5D3-03914465E004}" type="sibTrans" cxnId="{15FC315E-5A89-44B9-9518-42FAA6965AED}">
      <dgm:prSet/>
      <dgm:spPr/>
      <dgm:t>
        <a:bodyPr/>
        <a:lstStyle/>
        <a:p>
          <a:endParaRPr lang="ru-RU"/>
        </a:p>
      </dgm:t>
    </dgm:pt>
    <dgm:pt modelId="{1357DD0E-2466-4A57-9394-06AB7EF78407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объем привлеченных инвестиций на сумму</a:t>
          </a:r>
        </a:p>
        <a:p>
          <a:endParaRPr lang="ru-RU" sz="2400" b="1" dirty="0" smtClean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4,6</a:t>
          </a:r>
        </a:p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млрд. долл.</a:t>
          </a:r>
        </a:p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США </a:t>
          </a:r>
          <a:endParaRPr lang="ru-RU" sz="16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F16690-354D-49FB-BA45-6FA1AA3B495F}" type="parTrans" cxnId="{2E55DD60-D85B-4708-89C2-D602BB0E8A9B}">
      <dgm:prSet/>
      <dgm:spPr/>
      <dgm:t>
        <a:bodyPr/>
        <a:lstStyle/>
        <a:p>
          <a:endParaRPr lang="ru-RU"/>
        </a:p>
      </dgm:t>
    </dgm:pt>
    <dgm:pt modelId="{FC41B897-7F2B-49F9-A732-804D8AF7E86E}" type="sibTrans" cxnId="{2E55DD60-D85B-4708-89C2-D602BB0E8A9B}">
      <dgm:prSet/>
      <dgm:spPr/>
      <dgm:t>
        <a:bodyPr/>
        <a:lstStyle/>
        <a:p>
          <a:endParaRPr lang="ru-RU"/>
        </a:p>
      </dgm:t>
    </dgm:pt>
    <dgm:pt modelId="{9A0AA448-3F90-4AF5-ACAA-449689AE4412}" type="pres">
      <dgm:prSet presAssocID="{0BBC6D2A-C0B1-4EBF-863E-B09D3170FC91}" presName="Name0" presStyleCnt="0">
        <dgm:presLayoutVars>
          <dgm:dir/>
          <dgm:resizeHandles val="exact"/>
        </dgm:presLayoutVars>
      </dgm:prSet>
      <dgm:spPr/>
    </dgm:pt>
    <dgm:pt modelId="{CC5DA6F7-3630-415D-A054-4F7EE864D339}" type="pres">
      <dgm:prSet presAssocID="{0BBC6D2A-C0B1-4EBF-863E-B09D3170FC91}" presName="bkgdShp" presStyleLbl="alignAccFollowNode1" presStyleIdx="0" presStyleCnt="1" custLinFactNeighborX="-753" custLinFactNeighborY="-2586"/>
      <dgm:spPr>
        <a:solidFill>
          <a:schemeClr val="bg1">
            <a:alpha val="90000"/>
          </a:schemeClr>
        </a:solidFill>
      </dgm:spPr>
    </dgm:pt>
    <dgm:pt modelId="{C5901C97-D4AA-4CD0-A4FF-A80F21B9E0C0}" type="pres">
      <dgm:prSet presAssocID="{0BBC6D2A-C0B1-4EBF-863E-B09D3170FC91}" presName="linComp" presStyleCnt="0"/>
      <dgm:spPr/>
    </dgm:pt>
    <dgm:pt modelId="{7AF34E33-55D0-4C4F-B132-D91B7479CEAE}" type="pres">
      <dgm:prSet presAssocID="{3A67C292-079D-45BD-A268-FAC5961F2E75}" presName="compNode" presStyleCnt="0"/>
      <dgm:spPr/>
    </dgm:pt>
    <dgm:pt modelId="{E77332ED-72D8-4379-A08D-CE6F869B85C6}" type="pres">
      <dgm:prSet presAssocID="{3A67C292-079D-45BD-A268-FAC5961F2E75}" presName="node" presStyleLbl="node1" presStyleIdx="0" presStyleCnt="3" custScaleX="133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9A3A8-1D35-468D-B3FD-E90F3E047D76}" type="pres">
      <dgm:prSet presAssocID="{3A67C292-079D-45BD-A268-FAC5961F2E75}" presName="invisiNode" presStyleLbl="node1" presStyleIdx="0" presStyleCnt="3"/>
      <dgm:spPr/>
    </dgm:pt>
    <dgm:pt modelId="{AA40CD97-DD2C-415D-9CA0-38B5BDEC08BC}" type="pres">
      <dgm:prSet presAssocID="{3A67C292-079D-45BD-A268-FAC5961F2E75}" presName="imagNode" presStyleLbl="fgImgPlace1" presStyleIdx="0" presStyleCnt="3" custScaleX="99383" custScaleY="91502"/>
      <dgm:spPr>
        <a:prstGeom prst="rect">
          <a:avLst/>
        </a:prstGeom>
        <a:solidFill>
          <a:schemeClr val="bg1"/>
        </a:solidFill>
      </dgm:spPr>
    </dgm:pt>
    <dgm:pt modelId="{8DB1FE51-3652-4B11-BBBC-1FC88A5695D2}" type="pres">
      <dgm:prSet presAssocID="{B251DF69-18E7-4E54-BBBC-7A41E48323C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5235C7-73CA-41E5-A252-0F54EA0A30CD}" type="pres">
      <dgm:prSet presAssocID="{C8B55A39-71D3-4EC6-A1D0-E6E1F1FA9B4D}" presName="compNode" presStyleCnt="0"/>
      <dgm:spPr/>
    </dgm:pt>
    <dgm:pt modelId="{984FAD49-ECDA-412A-96CC-BC2982BD7F4D}" type="pres">
      <dgm:prSet presAssocID="{C8B55A39-71D3-4EC6-A1D0-E6E1F1FA9B4D}" presName="node" presStyleLbl="node1" presStyleIdx="1" presStyleCnt="3" custScaleX="132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3F4F18-0832-4701-873E-42EB0A9D5F9B}" type="pres">
      <dgm:prSet presAssocID="{C8B55A39-71D3-4EC6-A1D0-E6E1F1FA9B4D}" presName="invisiNode" presStyleLbl="node1" presStyleIdx="1" presStyleCnt="3"/>
      <dgm:spPr/>
    </dgm:pt>
    <dgm:pt modelId="{9E870F2A-066F-4E69-929D-2A6B43E83146}" type="pres">
      <dgm:prSet presAssocID="{C8B55A39-71D3-4EC6-A1D0-E6E1F1FA9B4D}" presName="imagNode" presStyleLbl="fgImgPlace1" presStyleIdx="1" presStyleCnt="3"/>
      <dgm:spPr>
        <a:prstGeom prst="rect">
          <a:avLst/>
        </a:prstGeom>
        <a:solidFill>
          <a:schemeClr val="bg1"/>
        </a:solidFill>
      </dgm:spPr>
      <dgm:t>
        <a:bodyPr/>
        <a:lstStyle/>
        <a:p>
          <a:endParaRPr lang="ru-RU"/>
        </a:p>
      </dgm:t>
    </dgm:pt>
    <dgm:pt modelId="{86EF910F-6137-4CEA-A24E-8D226A41A166}" type="pres">
      <dgm:prSet presAssocID="{47BCF3C1-18F7-4AEB-A5D3-03914465E00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E81DB3C-E412-4099-A29F-C28114B48FF6}" type="pres">
      <dgm:prSet presAssocID="{1357DD0E-2466-4A57-9394-06AB7EF78407}" presName="compNode" presStyleCnt="0"/>
      <dgm:spPr/>
    </dgm:pt>
    <dgm:pt modelId="{3CDA2969-D08B-462F-AAA1-01B8738F0168}" type="pres">
      <dgm:prSet presAssocID="{1357DD0E-2466-4A57-9394-06AB7EF78407}" presName="node" presStyleLbl="node1" presStyleIdx="2" presStyleCnt="3" custScaleX="131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82485-8AB0-4CBD-9C73-37DECCF92562}" type="pres">
      <dgm:prSet presAssocID="{1357DD0E-2466-4A57-9394-06AB7EF78407}" presName="invisiNode" presStyleLbl="node1" presStyleIdx="2" presStyleCnt="3"/>
      <dgm:spPr/>
    </dgm:pt>
    <dgm:pt modelId="{1A473D92-D778-4837-9CC6-686910D5DAAA}" type="pres">
      <dgm:prSet presAssocID="{1357DD0E-2466-4A57-9394-06AB7EF78407}" presName="imagNode" presStyleLbl="fgImgPlace1" presStyleIdx="2" presStyleCnt="3"/>
      <dgm:spPr>
        <a:prstGeom prst="rect">
          <a:avLst/>
        </a:prstGeom>
        <a:solidFill>
          <a:schemeClr val="bg1"/>
        </a:solidFill>
      </dgm:spPr>
    </dgm:pt>
  </dgm:ptLst>
  <dgm:cxnLst>
    <dgm:cxn modelId="{825A18F8-AD81-461E-A93E-D089DC5FA48B}" type="presOf" srcId="{C8B55A39-71D3-4EC6-A1D0-E6E1F1FA9B4D}" destId="{984FAD49-ECDA-412A-96CC-BC2982BD7F4D}" srcOrd="0" destOrd="0" presId="urn:microsoft.com/office/officeart/2005/8/layout/pList2"/>
    <dgm:cxn modelId="{30180908-4077-4B6F-9086-E67FB9988F38}" type="presOf" srcId="{0BBC6D2A-C0B1-4EBF-863E-B09D3170FC91}" destId="{9A0AA448-3F90-4AF5-ACAA-449689AE4412}" srcOrd="0" destOrd="0" presId="urn:microsoft.com/office/officeart/2005/8/layout/pList2"/>
    <dgm:cxn modelId="{6333C0C5-D207-4F80-A8BD-28F31C85CADA}" type="presOf" srcId="{3A67C292-079D-45BD-A268-FAC5961F2E75}" destId="{E77332ED-72D8-4379-A08D-CE6F869B85C6}" srcOrd="0" destOrd="0" presId="urn:microsoft.com/office/officeart/2005/8/layout/pList2"/>
    <dgm:cxn modelId="{443804FE-94AF-4DC0-8E5F-611E9293342B}" srcId="{0BBC6D2A-C0B1-4EBF-863E-B09D3170FC91}" destId="{3A67C292-079D-45BD-A268-FAC5961F2E75}" srcOrd="0" destOrd="0" parTransId="{014858D7-2909-4CFC-ACD7-2E132ABAFC57}" sibTransId="{B251DF69-18E7-4E54-BBBC-7A41E48323CF}"/>
    <dgm:cxn modelId="{A63B096C-687C-4D05-99B4-A389EFDF7FD6}" type="presOf" srcId="{1357DD0E-2466-4A57-9394-06AB7EF78407}" destId="{3CDA2969-D08B-462F-AAA1-01B8738F0168}" srcOrd="0" destOrd="0" presId="urn:microsoft.com/office/officeart/2005/8/layout/pList2"/>
    <dgm:cxn modelId="{8D592BDC-57A0-4998-9A08-C8C6EC593CD6}" type="presOf" srcId="{47BCF3C1-18F7-4AEB-A5D3-03914465E004}" destId="{86EF910F-6137-4CEA-A24E-8D226A41A166}" srcOrd="0" destOrd="0" presId="urn:microsoft.com/office/officeart/2005/8/layout/pList2"/>
    <dgm:cxn modelId="{2E55DD60-D85B-4708-89C2-D602BB0E8A9B}" srcId="{0BBC6D2A-C0B1-4EBF-863E-B09D3170FC91}" destId="{1357DD0E-2466-4A57-9394-06AB7EF78407}" srcOrd="2" destOrd="0" parTransId="{8CF16690-354D-49FB-BA45-6FA1AA3B495F}" sibTransId="{FC41B897-7F2B-49F9-A732-804D8AF7E86E}"/>
    <dgm:cxn modelId="{15FC315E-5A89-44B9-9518-42FAA6965AED}" srcId="{0BBC6D2A-C0B1-4EBF-863E-B09D3170FC91}" destId="{C8B55A39-71D3-4EC6-A1D0-E6E1F1FA9B4D}" srcOrd="1" destOrd="0" parTransId="{6BD9C45B-5A17-4955-ACE8-BFD5E9696E35}" sibTransId="{47BCF3C1-18F7-4AEB-A5D3-03914465E004}"/>
    <dgm:cxn modelId="{89F6F66E-211E-4BC6-ABC6-36D7FE8D18FF}" type="presOf" srcId="{B251DF69-18E7-4E54-BBBC-7A41E48323CF}" destId="{8DB1FE51-3652-4B11-BBBC-1FC88A5695D2}" srcOrd="0" destOrd="0" presId="urn:microsoft.com/office/officeart/2005/8/layout/pList2"/>
    <dgm:cxn modelId="{129ABD65-26CF-47E5-A49A-83FD7614B44D}" type="presParOf" srcId="{9A0AA448-3F90-4AF5-ACAA-449689AE4412}" destId="{CC5DA6F7-3630-415D-A054-4F7EE864D339}" srcOrd="0" destOrd="0" presId="urn:microsoft.com/office/officeart/2005/8/layout/pList2"/>
    <dgm:cxn modelId="{114AC883-FFB5-4B99-87AD-E92A6C8D36B4}" type="presParOf" srcId="{9A0AA448-3F90-4AF5-ACAA-449689AE4412}" destId="{C5901C97-D4AA-4CD0-A4FF-A80F21B9E0C0}" srcOrd="1" destOrd="0" presId="urn:microsoft.com/office/officeart/2005/8/layout/pList2"/>
    <dgm:cxn modelId="{B5A0A417-18A5-4A1A-BC1A-E3F678DBC9BA}" type="presParOf" srcId="{C5901C97-D4AA-4CD0-A4FF-A80F21B9E0C0}" destId="{7AF34E33-55D0-4C4F-B132-D91B7479CEAE}" srcOrd="0" destOrd="0" presId="urn:microsoft.com/office/officeart/2005/8/layout/pList2"/>
    <dgm:cxn modelId="{DABE4A8B-F3B1-4EE2-B62D-FF6932DAE161}" type="presParOf" srcId="{7AF34E33-55D0-4C4F-B132-D91B7479CEAE}" destId="{E77332ED-72D8-4379-A08D-CE6F869B85C6}" srcOrd="0" destOrd="0" presId="urn:microsoft.com/office/officeart/2005/8/layout/pList2"/>
    <dgm:cxn modelId="{523F7FF8-5C45-463C-BE33-BC1E5204CE59}" type="presParOf" srcId="{7AF34E33-55D0-4C4F-B132-D91B7479CEAE}" destId="{D3D9A3A8-1D35-468D-B3FD-E90F3E047D76}" srcOrd="1" destOrd="0" presId="urn:microsoft.com/office/officeart/2005/8/layout/pList2"/>
    <dgm:cxn modelId="{5FE1924F-EF22-4F8A-AC79-2CCFA44BE872}" type="presParOf" srcId="{7AF34E33-55D0-4C4F-B132-D91B7479CEAE}" destId="{AA40CD97-DD2C-415D-9CA0-38B5BDEC08BC}" srcOrd="2" destOrd="0" presId="urn:microsoft.com/office/officeart/2005/8/layout/pList2"/>
    <dgm:cxn modelId="{689543A2-946D-4D01-8407-D8E08C4A81CB}" type="presParOf" srcId="{C5901C97-D4AA-4CD0-A4FF-A80F21B9E0C0}" destId="{8DB1FE51-3652-4B11-BBBC-1FC88A5695D2}" srcOrd="1" destOrd="0" presId="urn:microsoft.com/office/officeart/2005/8/layout/pList2"/>
    <dgm:cxn modelId="{9C36DA1D-7AEC-4107-AB98-E7388DEA052A}" type="presParOf" srcId="{C5901C97-D4AA-4CD0-A4FF-A80F21B9E0C0}" destId="{155235C7-73CA-41E5-A252-0F54EA0A30CD}" srcOrd="2" destOrd="0" presId="urn:microsoft.com/office/officeart/2005/8/layout/pList2"/>
    <dgm:cxn modelId="{7D488C42-5B36-43BB-9654-979D980F7B5C}" type="presParOf" srcId="{155235C7-73CA-41E5-A252-0F54EA0A30CD}" destId="{984FAD49-ECDA-412A-96CC-BC2982BD7F4D}" srcOrd="0" destOrd="0" presId="urn:microsoft.com/office/officeart/2005/8/layout/pList2"/>
    <dgm:cxn modelId="{95C02FF3-C7F7-4A1C-B603-849C192F7D21}" type="presParOf" srcId="{155235C7-73CA-41E5-A252-0F54EA0A30CD}" destId="{6D3F4F18-0832-4701-873E-42EB0A9D5F9B}" srcOrd="1" destOrd="0" presId="urn:microsoft.com/office/officeart/2005/8/layout/pList2"/>
    <dgm:cxn modelId="{89701F8F-C2DC-4A4A-8519-1D90E40370FE}" type="presParOf" srcId="{155235C7-73CA-41E5-A252-0F54EA0A30CD}" destId="{9E870F2A-066F-4E69-929D-2A6B43E83146}" srcOrd="2" destOrd="0" presId="urn:microsoft.com/office/officeart/2005/8/layout/pList2"/>
    <dgm:cxn modelId="{54185B79-2199-4FE5-A80D-CADAE334E39A}" type="presParOf" srcId="{C5901C97-D4AA-4CD0-A4FF-A80F21B9E0C0}" destId="{86EF910F-6137-4CEA-A24E-8D226A41A166}" srcOrd="3" destOrd="0" presId="urn:microsoft.com/office/officeart/2005/8/layout/pList2"/>
    <dgm:cxn modelId="{62696478-DD07-4108-8334-420F75B181F9}" type="presParOf" srcId="{C5901C97-D4AA-4CD0-A4FF-A80F21B9E0C0}" destId="{DE81DB3C-E412-4099-A29F-C28114B48FF6}" srcOrd="4" destOrd="0" presId="urn:microsoft.com/office/officeart/2005/8/layout/pList2"/>
    <dgm:cxn modelId="{5E21FE48-BF81-491A-8BB1-3CC77DA8116B}" type="presParOf" srcId="{DE81DB3C-E412-4099-A29F-C28114B48FF6}" destId="{3CDA2969-D08B-462F-AAA1-01B8738F0168}" srcOrd="0" destOrd="0" presId="urn:microsoft.com/office/officeart/2005/8/layout/pList2"/>
    <dgm:cxn modelId="{72A309C6-06A4-4C29-AD5A-A9F1B805DF33}" type="presParOf" srcId="{DE81DB3C-E412-4099-A29F-C28114B48FF6}" destId="{CB682485-8AB0-4CBD-9C73-37DECCF92562}" srcOrd="1" destOrd="0" presId="urn:microsoft.com/office/officeart/2005/8/layout/pList2"/>
    <dgm:cxn modelId="{85534BFB-B6CA-4554-BA65-3396A3B35FF0}" type="presParOf" srcId="{DE81DB3C-E412-4099-A29F-C28114B48FF6}" destId="{1A473D92-D778-4837-9CC6-686910D5DAA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F1EC49-AA1F-4054-A858-F4F429D7E4AB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633C6D-C1E6-4478-B350-B95203C581F0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269875" indent="0" algn="ctr"/>
          <a:r>
            <a:rPr lang="kk-KZ" sz="1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Рабочий визит Главы государства в КНР и участие </a:t>
          </a:r>
        </a:p>
        <a:p>
          <a:pPr marL="269875" indent="0" algn="ctr"/>
          <a:r>
            <a:rPr lang="kk-KZ" sz="1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</a:t>
          </a:r>
          <a:r>
            <a:rPr lang="ru-RU" sz="1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Форуме международного сотрудничества </a:t>
          </a:r>
        </a:p>
        <a:p>
          <a:pPr marL="269875" indent="0" algn="ctr"/>
          <a:r>
            <a:rPr lang="ru-RU" sz="1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«Один пояс, один путь»</a:t>
          </a:r>
          <a:endParaRPr lang="ru-RU" sz="20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837F1D-72F3-419E-AB5D-0628B93CD5B1}" type="parTrans" cxnId="{A8AF592E-DEFC-4A0B-8F17-5921AEC099CC}">
      <dgm:prSet/>
      <dgm:spPr/>
      <dgm:t>
        <a:bodyPr/>
        <a:lstStyle/>
        <a:p>
          <a:endParaRPr lang="ru-RU"/>
        </a:p>
      </dgm:t>
    </dgm:pt>
    <dgm:pt modelId="{C068A2E2-3774-46F1-B64C-C6CB3C7B776B}" type="sibTrans" cxnId="{A8AF592E-DEFC-4A0B-8F17-5921AEC099CC}">
      <dgm:prSet/>
      <dgm:spPr/>
      <dgm:t>
        <a:bodyPr/>
        <a:lstStyle/>
        <a:p>
          <a:endParaRPr lang="ru-RU"/>
        </a:p>
      </dgm:t>
    </dgm:pt>
    <dgm:pt modelId="{F3C8734F-A40D-4854-A1F2-8C3682A63C92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355600" indent="0" algn="ctr"/>
          <a:r>
            <a:rPr lang="ru-RU" sz="1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Официальный визит Председателя КНР Си </a:t>
          </a:r>
          <a:r>
            <a:rPr lang="ru-RU" sz="1800" b="1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Цзиньпина</a:t>
          </a:r>
          <a:r>
            <a:rPr lang="ru-RU" sz="1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РК, </a:t>
          </a:r>
        </a:p>
        <a:p>
          <a:pPr marL="355600" indent="0" algn="ctr"/>
          <a:r>
            <a:rPr lang="ru-RU" sz="1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совмещенное с участием в Саммите </a:t>
          </a:r>
          <a:r>
            <a:rPr lang="ru-RU" sz="1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ШОС</a:t>
          </a:r>
          <a:r>
            <a:rPr lang="ru-RU" sz="1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открытии </a:t>
          </a:r>
          <a:r>
            <a:rPr lang="ru-RU" sz="1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ЭКСПО-2017</a:t>
          </a:r>
          <a:endParaRPr lang="ru-RU" sz="18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98AC6F-FAEF-4AB5-94D6-2CEE304B0762}" type="parTrans" cxnId="{8D40B77F-C136-40B4-96B7-3355BB4E57DE}">
      <dgm:prSet/>
      <dgm:spPr/>
      <dgm:t>
        <a:bodyPr/>
        <a:lstStyle/>
        <a:p>
          <a:endParaRPr lang="ru-RU"/>
        </a:p>
      </dgm:t>
    </dgm:pt>
    <dgm:pt modelId="{0FFA213A-DA66-407B-9900-CC16252F3CFB}" type="sibTrans" cxnId="{8D40B77F-C136-40B4-96B7-3355BB4E57DE}">
      <dgm:prSet/>
      <dgm:spPr/>
      <dgm:t>
        <a:bodyPr/>
        <a:lstStyle/>
        <a:p>
          <a:endParaRPr lang="ru-RU"/>
        </a:p>
      </dgm:t>
    </dgm:pt>
    <dgm:pt modelId="{DC04E31D-D79C-4295-9E02-9B88095FC8E6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355600" indent="0" algn="l"/>
          <a:r>
            <a:rPr lang="ru-RU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Достигнута договоренность об экспорте казахстанского газа в Китай в объеме </a:t>
          </a:r>
          <a:r>
            <a:rPr lang="ru-RU" sz="1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млрд. куб м</a:t>
          </a:r>
          <a:r>
            <a:rPr lang="ru-RU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</a:t>
          </a:r>
          <a:endParaRPr lang="ru-RU" sz="16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B9AA73-BBA4-4F42-BD7A-6762BB71631C}" type="parTrans" cxnId="{942ECDF7-9CF1-4BA8-9DB1-B42F0F471238}">
      <dgm:prSet/>
      <dgm:spPr/>
      <dgm:t>
        <a:bodyPr/>
        <a:lstStyle/>
        <a:p>
          <a:endParaRPr lang="ru-RU"/>
        </a:p>
      </dgm:t>
    </dgm:pt>
    <dgm:pt modelId="{CA5988B2-29FA-42AE-A100-FAA34B00E0AA}" type="sibTrans" cxnId="{942ECDF7-9CF1-4BA8-9DB1-B42F0F471238}">
      <dgm:prSet/>
      <dgm:spPr/>
      <dgm:t>
        <a:bodyPr/>
        <a:lstStyle/>
        <a:p>
          <a:endParaRPr lang="ru-RU"/>
        </a:p>
      </dgm:t>
    </dgm:pt>
    <dgm:pt modelId="{86E2CDD6-CB13-42D0-B5F7-7833EBC28FC4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114300" indent="0" algn="l"/>
          <a:endParaRPr lang="ru-RU" sz="14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733DB4-F1F4-4A2D-9080-AF14799481D6}" type="sibTrans" cxnId="{A209ED91-9C4B-4D30-A374-083B8CDA9D2F}">
      <dgm:prSet/>
      <dgm:spPr/>
      <dgm:t>
        <a:bodyPr/>
        <a:lstStyle/>
        <a:p>
          <a:endParaRPr lang="ru-RU"/>
        </a:p>
      </dgm:t>
    </dgm:pt>
    <dgm:pt modelId="{9000AE62-D30B-4F4E-A3BF-0487518CE1A1}" type="parTrans" cxnId="{A209ED91-9C4B-4D30-A374-083B8CDA9D2F}">
      <dgm:prSet/>
      <dgm:spPr/>
      <dgm:t>
        <a:bodyPr/>
        <a:lstStyle/>
        <a:p>
          <a:endParaRPr lang="ru-RU"/>
        </a:p>
      </dgm:t>
    </dgm:pt>
    <dgm:pt modelId="{78F14A0B-D669-444A-AA75-2C081C6FBB17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269875" indent="0" algn="l"/>
          <a:r>
            <a:rPr lang="ru-RU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Достигнута договоренность о предоставлении Казахстану кредита на приобретение вооружения и военной техники китайского производства </a:t>
          </a:r>
          <a:r>
            <a:rPr lang="ru-RU" sz="1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 льготных условиях</a:t>
          </a:r>
          <a:r>
            <a:rPr lang="ru-RU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16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1E39DF-CF42-4F3B-BDC0-B1DE69EFD748}" type="sibTrans" cxnId="{F5E90183-380A-468C-B22B-AAD622426663}">
      <dgm:prSet/>
      <dgm:spPr/>
      <dgm:t>
        <a:bodyPr/>
        <a:lstStyle/>
        <a:p>
          <a:endParaRPr lang="ru-RU"/>
        </a:p>
      </dgm:t>
    </dgm:pt>
    <dgm:pt modelId="{C0E7C4E8-A452-4B7D-80FA-24B68F5B5318}" type="parTrans" cxnId="{F5E90183-380A-468C-B22B-AAD622426663}">
      <dgm:prSet/>
      <dgm:spPr/>
      <dgm:t>
        <a:bodyPr/>
        <a:lstStyle/>
        <a:p>
          <a:endParaRPr lang="ru-RU"/>
        </a:p>
      </dgm:t>
    </dgm:pt>
    <dgm:pt modelId="{A0400FB7-EC26-4553-8ED7-C11024AE43E6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269875" indent="0" algn="l"/>
          <a:r>
            <a:rPr lang="ru-RU" altLang="zh-CN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Подписано </a:t>
          </a:r>
          <a:r>
            <a:rPr lang="ru-RU" altLang="zh-CN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</a:t>
          </a:r>
          <a:r>
            <a:rPr lang="ru-RU" altLang="zh-CN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двусторонних документов, из которых </a:t>
          </a:r>
          <a:r>
            <a:rPr lang="ru-RU" altLang="zh-CN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</a:t>
          </a:r>
          <a:r>
            <a:rPr lang="ru-RU" altLang="zh-CN" sz="1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altLang="zh-CN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коммерческих документов  на общую сумму </a:t>
          </a:r>
          <a:r>
            <a:rPr lang="ru-RU" altLang="zh-CN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850</a:t>
          </a:r>
          <a:r>
            <a:rPr lang="ru-RU" altLang="zh-CN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altLang="zh-CN" sz="1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млн. долл. США</a:t>
          </a:r>
          <a:r>
            <a:rPr lang="ru-RU" altLang="zh-CN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</a:t>
          </a:r>
          <a:endParaRPr lang="ru-RU" sz="16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E8ADF7-594D-4562-922C-8939F00443EE}" type="sibTrans" cxnId="{68CF32B0-D7F1-4BD8-B023-6CED21446510}">
      <dgm:prSet/>
      <dgm:spPr/>
      <dgm:t>
        <a:bodyPr/>
        <a:lstStyle/>
        <a:p>
          <a:endParaRPr lang="ru-RU"/>
        </a:p>
      </dgm:t>
    </dgm:pt>
    <dgm:pt modelId="{AADAB14C-7434-4A60-9F1C-EC2C5F2FA231}" type="parTrans" cxnId="{68CF32B0-D7F1-4BD8-B023-6CED21446510}">
      <dgm:prSet/>
      <dgm:spPr/>
      <dgm:t>
        <a:bodyPr/>
        <a:lstStyle/>
        <a:p>
          <a:endParaRPr lang="ru-RU"/>
        </a:p>
      </dgm:t>
    </dgm:pt>
    <dgm:pt modelId="{616BB31A-3229-4EC1-B1C9-739FB06A59BF}">
      <dgm:prSet custT="1"/>
      <dgm:spPr/>
      <dgm:t>
        <a:bodyPr/>
        <a:lstStyle/>
        <a:p>
          <a:pPr marL="355600" indent="0" algn="l"/>
          <a:r>
            <a:rPr lang="ru-RU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Подписаны ряд Соглашений в сфере финансов, таможни, трансграничных рек, культурно-гуманитарного сотрудничества;</a:t>
          </a:r>
        </a:p>
      </dgm:t>
    </dgm:pt>
    <dgm:pt modelId="{1BD27798-87B8-42AA-A801-56F96B80F1A0}" type="parTrans" cxnId="{85F6343B-24D2-4821-B2A6-1A449400CCFA}">
      <dgm:prSet/>
      <dgm:spPr/>
      <dgm:t>
        <a:bodyPr/>
        <a:lstStyle/>
        <a:p>
          <a:endParaRPr lang="ru-RU"/>
        </a:p>
      </dgm:t>
    </dgm:pt>
    <dgm:pt modelId="{9231D140-374C-47C4-82C4-6EBABF64D04E}" type="sibTrans" cxnId="{85F6343B-24D2-4821-B2A6-1A449400CCFA}">
      <dgm:prSet/>
      <dgm:spPr/>
      <dgm:t>
        <a:bodyPr/>
        <a:lstStyle/>
        <a:p>
          <a:endParaRPr lang="ru-RU"/>
        </a:p>
      </dgm:t>
    </dgm:pt>
    <dgm:pt modelId="{957F1D17-3AFB-4C28-943B-FC8BCC0C1865}">
      <dgm:prSet custT="1"/>
      <dgm:spPr/>
      <dgm:t>
        <a:bodyPr/>
        <a:lstStyle/>
        <a:p>
          <a:pPr marL="355600" indent="0" algn="l"/>
          <a:r>
            <a:rPr lang="ru-RU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Подписан Меморандум о создании </a:t>
          </a:r>
          <a:r>
            <a:rPr lang="ru-RU" sz="1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Международной Академии наук Шелкового пути</a:t>
          </a:r>
          <a:r>
            <a:rPr lang="ru-RU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2CF2D0A8-A37A-4919-9414-647AE8A800F8}" type="parTrans" cxnId="{D879FA1F-30D1-4A5D-8673-FE1893DE1EFD}">
      <dgm:prSet/>
      <dgm:spPr/>
      <dgm:t>
        <a:bodyPr/>
        <a:lstStyle/>
        <a:p>
          <a:endParaRPr lang="ru-RU"/>
        </a:p>
      </dgm:t>
    </dgm:pt>
    <dgm:pt modelId="{85ECBD37-433B-4016-A256-27156F52A6BB}" type="sibTrans" cxnId="{D879FA1F-30D1-4A5D-8673-FE1893DE1EFD}">
      <dgm:prSet/>
      <dgm:spPr/>
      <dgm:t>
        <a:bodyPr/>
        <a:lstStyle/>
        <a:p>
          <a:endParaRPr lang="ru-RU"/>
        </a:p>
      </dgm:t>
    </dgm:pt>
    <dgm:pt modelId="{47C182D5-861F-4315-A223-0C376D8D606C}" type="pres">
      <dgm:prSet presAssocID="{3AF1EC49-AA1F-4054-A858-F4F429D7E4A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4C4776-B362-4E3B-829D-1441D6BB156D}" type="pres">
      <dgm:prSet presAssocID="{57633C6D-C1E6-4478-B350-B95203C581F0}" presName="comp" presStyleCnt="0"/>
      <dgm:spPr/>
    </dgm:pt>
    <dgm:pt modelId="{445BC78F-BE69-494D-A48D-1D45623D4EBA}" type="pres">
      <dgm:prSet presAssocID="{57633C6D-C1E6-4478-B350-B95203C581F0}" presName="box" presStyleLbl="node1" presStyleIdx="0" presStyleCnt="2"/>
      <dgm:spPr/>
      <dgm:t>
        <a:bodyPr/>
        <a:lstStyle/>
        <a:p>
          <a:endParaRPr lang="ru-RU"/>
        </a:p>
      </dgm:t>
    </dgm:pt>
    <dgm:pt modelId="{49D22006-7BB8-4F91-AC86-AE1C152F3DDE}" type="pres">
      <dgm:prSet presAssocID="{57633C6D-C1E6-4478-B350-B95203C581F0}" presName="img" presStyleLbl="fgImgPlace1" presStyleIdx="0" presStyleCnt="2" custScaleX="133220" custScaleY="98069" custLinFactNeighborX="932" custLinFactNeighborY="-35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A94B475-C5A0-43A8-BCAD-C9D6FC2CA6E0}" type="pres">
      <dgm:prSet presAssocID="{57633C6D-C1E6-4478-B350-B95203C581F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9D5F52-601D-42FA-9B88-A418EFA96669}" type="pres">
      <dgm:prSet presAssocID="{C068A2E2-3774-46F1-B64C-C6CB3C7B776B}" presName="spacer" presStyleCnt="0"/>
      <dgm:spPr/>
    </dgm:pt>
    <dgm:pt modelId="{EBF5AD10-EB06-449A-841D-CE0B969AE215}" type="pres">
      <dgm:prSet presAssocID="{F3C8734F-A40D-4854-A1F2-8C3682A63C92}" presName="comp" presStyleCnt="0"/>
      <dgm:spPr/>
    </dgm:pt>
    <dgm:pt modelId="{C73F2E12-0E55-4D5E-9AC9-420847630E54}" type="pres">
      <dgm:prSet presAssocID="{F3C8734F-A40D-4854-A1F2-8C3682A63C92}" presName="box" presStyleLbl="node1" presStyleIdx="1" presStyleCnt="2"/>
      <dgm:spPr/>
      <dgm:t>
        <a:bodyPr/>
        <a:lstStyle/>
        <a:p>
          <a:endParaRPr lang="ru-RU"/>
        </a:p>
      </dgm:t>
    </dgm:pt>
    <dgm:pt modelId="{F50E4E0C-CA90-4D45-BB6F-D592B34746C9}" type="pres">
      <dgm:prSet presAssocID="{F3C8734F-A40D-4854-A1F2-8C3682A63C92}" presName="img" presStyleLbl="fgImgPlace1" presStyleIdx="1" presStyleCnt="2" custScaleX="133248" custScaleY="98049" custLinFactNeighborX="5176" custLinFactNeighborY="-101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8EEA2E8-7516-4FDE-9BE7-996F44AFA3F7}" type="pres">
      <dgm:prSet presAssocID="{F3C8734F-A40D-4854-A1F2-8C3682A63C92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883B0A-CB1B-4F66-8481-305E74BB6286}" type="presOf" srcId="{78F14A0B-D669-444A-AA75-2C081C6FBB17}" destId="{4A94B475-C5A0-43A8-BCAD-C9D6FC2CA6E0}" srcOrd="1" destOrd="2" presId="urn:microsoft.com/office/officeart/2005/8/layout/vList4"/>
    <dgm:cxn modelId="{A209ED91-9C4B-4D30-A374-083B8CDA9D2F}" srcId="{57633C6D-C1E6-4478-B350-B95203C581F0}" destId="{86E2CDD6-CB13-42D0-B5F7-7833EBC28FC4}" srcOrd="2" destOrd="0" parTransId="{9000AE62-D30B-4F4E-A3BF-0487518CE1A1}" sibTransId="{E9733DB4-F1F4-4A2D-9080-AF14799481D6}"/>
    <dgm:cxn modelId="{F5E90183-380A-468C-B22B-AAD622426663}" srcId="{57633C6D-C1E6-4478-B350-B95203C581F0}" destId="{78F14A0B-D669-444A-AA75-2C081C6FBB17}" srcOrd="1" destOrd="0" parTransId="{C0E7C4E8-A452-4B7D-80FA-24B68F5B5318}" sibTransId="{C41E39DF-CF42-4F3B-BDC0-B1DE69EFD748}"/>
    <dgm:cxn modelId="{85F6343B-24D2-4821-B2A6-1A449400CCFA}" srcId="{F3C8734F-A40D-4854-A1F2-8C3682A63C92}" destId="{616BB31A-3229-4EC1-B1C9-739FB06A59BF}" srcOrd="1" destOrd="0" parTransId="{1BD27798-87B8-42AA-A801-56F96B80F1A0}" sibTransId="{9231D140-374C-47C4-82C4-6EBABF64D04E}"/>
    <dgm:cxn modelId="{D879FA1F-30D1-4A5D-8673-FE1893DE1EFD}" srcId="{F3C8734F-A40D-4854-A1F2-8C3682A63C92}" destId="{957F1D17-3AFB-4C28-943B-FC8BCC0C1865}" srcOrd="2" destOrd="0" parTransId="{2CF2D0A8-A37A-4919-9414-647AE8A800F8}" sibTransId="{85ECBD37-433B-4016-A256-27156F52A6BB}"/>
    <dgm:cxn modelId="{8D40B77F-C136-40B4-96B7-3355BB4E57DE}" srcId="{3AF1EC49-AA1F-4054-A858-F4F429D7E4AB}" destId="{F3C8734F-A40D-4854-A1F2-8C3682A63C92}" srcOrd="1" destOrd="0" parTransId="{5B98AC6F-FAEF-4AB5-94D6-2CEE304B0762}" sibTransId="{0FFA213A-DA66-407B-9900-CC16252F3CFB}"/>
    <dgm:cxn modelId="{18CAD5F8-E28B-4D88-9ABB-A938DD5D52A6}" type="presOf" srcId="{F3C8734F-A40D-4854-A1F2-8C3682A63C92}" destId="{C73F2E12-0E55-4D5E-9AC9-420847630E54}" srcOrd="0" destOrd="0" presId="urn:microsoft.com/office/officeart/2005/8/layout/vList4"/>
    <dgm:cxn modelId="{22FED6D4-71B5-483B-98D6-1AD20232E3BB}" type="presOf" srcId="{DC04E31D-D79C-4295-9E02-9B88095FC8E6}" destId="{58EEA2E8-7516-4FDE-9BE7-996F44AFA3F7}" srcOrd="1" destOrd="1" presId="urn:microsoft.com/office/officeart/2005/8/layout/vList4"/>
    <dgm:cxn modelId="{1D3BC2BA-7C11-49E8-8299-E0DA891BF1A9}" type="presOf" srcId="{616BB31A-3229-4EC1-B1C9-739FB06A59BF}" destId="{C73F2E12-0E55-4D5E-9AC9-420847630E54}" srcOrd="0" destOrd="2" presId="urn:microsoft.com/office/officeart/2005/8/layout/vList4"/>
    <dgm:cxn modelId="{BD637BDA-C6B2-44C8-A8BC-9E55A076A2F5}" type="presOf" srcId="{57633C6D-C1E6-4478-B350-B95203C581F0}" destId="{445BC78F-BE69-494D-A48D-1D45623D4EBA}" srcOrd="0" destOrd="0" presId="urn:microsoft.com/office/officeart/2005/8/layout/vList4"/>
    <dgm:cxn modelId="{DDB1A4CB-57FD-478A-8BFB-6E473C13D5C9}" type="presOf" srcId="{957F1D17-3AFB-4C28-943B-FC8BCC0C1865}" destId="{58EEA2E8-7516-4FDE-9BE7-996F44AFA3F7}" srcOrd="1" destOrd="3" presId="urn:microsoft.com/office/officeart/2005/8/layout/vList4"/>
    <dgm:cxn modelId="{26AEFF33-1C5B-47FF-9EEE-7CBF7FC7A1AD}" type="presOf" srcId="{86E2CDD6-CB13-42D0-B5F7-7833EBC28FC4}" destId="{4A94B475-C5A0-43A8-BCAD-C9D6FC2CA6E0}" srcOrd="1" destOrd="3" presId="urn:microsoft.com/office/officeart/2005/8/layout/vList4"/>
    <dgm:cxn modelId="{9E79D1BB-ABEE-4D34-AFD7-0D15D9B779C2}" type="presOf" srcId="{DC04E31D-D79C-4295-9E02-9B88095FC8E6}" destId="{C73F2E12-0E55-4D5E-9AC9-420847630E54}" srcOrd="0" destOrd="1" presId="urn:microsoft.com/office/officeart/2005/8/layout/vList4"/>
    <dgm:cxn modelId="{97B1AB2F-5A43-444B-B512-7F9BBF7AAF5B}" type="presOf" srcId="{A0400FB7-EC26-4553-8ED7-C11024AE43E6}" destId="{445BC78F-BE69-494D-A48D-1D45623D4EBA}" srcOrd="0" destOrd="1" presId="urn:microsoft.com/office/officeart/2005/8/layout/vList4"/>
    <dgm:cxn modelId="{AFE6C82A-79DB-4F14-B2F7-D90350F64FD2}" type="presOf" srcId="{3AF1EC49-AA1F-4054-A858-F4F429D7E4AB}" destId="{47C182D5-861F-4315-A223-0C376D8D606C}" srcOrd="0" destOrd="0" presId="urn:microsoft.com/office/officeart/2005/8/layout/vList4"/>
    <dgm:cxn modelId="{B992AAE8-10CB-438E-8685-C57F302DB97F}" type="presOf" srcId="{957F1D17-3AFB-4C28-943B-FC8BCC0C1865}" destId="{C73F2E12-0E55-4D5E-9AC9-420847630E54}" srcOrd="0" destOrd="3" presId="urn:microsoft.com/office/officeart/2005/8/layout/vList4"/>
    <dgm:cxn modelId="{68CF32B0-D7F1-4BD8-B023-6CED21446510}" srcId="{57633C6D-C1E6-4478-B350-B95203C581F0}" destId="{A0400FB7-EC26-4553-8ED7-C11024AE43E6}" srcOrd="0" destOrd="0" parTransId="{AADAB14C-7434-4A60-9F1C-EC2C5F2FA231}" sibTransId="{7EE8ADF7-594D-4562-922C-8939F00443EE}"/>
    <dgm:cxn modelId="{451D8AE3-24B3-4BEA-A765-3227A8FFD888}" type="presOf" srcId="{57633C6D-C1E6-4478-B350-B95203C581F0}" destId="{4A94B475-C5A0-43A8-BCAD-C9D6FC2CA6E0}" srcOrd="1" destOrd="0" presId="urn:microsoft.com/office/officeart/2005/8/layout/vList4"/>
    <dgm:cxn modelId="{F4A9FFB9-DA16-41C2-88A7-C9FB6CA51696}" type="presOf" srcId="{616BB31A-3229-4EC1-B1C9-739FB06A59BF}" destId="{58EEA2E8-7516-4FDE-9BE7-996F44AFA3F7}" srcOrd="1" destOrd="2" presId="urn:microsoft.com/office/officeart/2005/8/layout/vList4"/>
    <dgm:cxn modelId="{838E274E-14C7-40DA-8873-2CABD7B62147}" type="presOf" srcId="{A0400FB7-EC26-4553-8ED7-C11024AE43E6}" destId="{4A94B475-C5A0-43A8-BCAD-C9D6FC2CA6E0}" srcOrd="1" destOrd="1" presId="urn:microsoft.com/office/officeart/2005/8/layout/vList4"/>
    <dgm:cxn modelId="{4C20AD5B-C884-4C13-BC36-69D1A75EA655}" type="presOf" srcId="{F3C8734F-A40D-4854-A1F2-8C3682A63C92}" destId="{58EEA2E8-7516-4FDE-9BE7-996F44AFA3F7}" srcOrd="1" destOrd="0" presId="urn:microsoft.com/office/officeart/2005/8/layout/vList4"/>
    <dgm:cxn modelId="{ED598C8C-A695-455F-87F1-2B1404E14966}" type="presOf" srcId="{86E2CDD6-CB13-42D0-B5F7-7833EBC28FC4}" destId="{445BC78F-BE69-494D-A48D-1D45623D4EBA}" srcOrd="0" destOrd="3" presId="urn:microsoft.com/office/officeart/2005/8/layout/vList4"/>
    <dgm:cxn modelId="{B80ABE85-B228-499A-B6A7-61E05A1EA48E}" type="presOf" srcId="{78F14A0B-D669-444A-AA75-2C081C6FBB17}" destId="{445BC78F-BE69-494D-A48D-1D45623D4EBA}" srcOrd="0" destOrd="2" presId="urn:microsoft.com/office/officeart/2005/8/layout/vList4"/>
    <dgm:cxn modelId="{A8AF592E-DEFC-4A0B-8F17-5921AEC099CC}" srcId="{3AF1EC49-AA1F-4054-A858-F4F429D7E4AB}" destId="{57633C6D-C1E6-4478-B350-B95203C581F0}" srcOrd="0" destOrd="0" parTransId="{B1837F1D-72F3-419E-AB5D-0628B93CD5B1}" sibTransId="{C068A2E2-3774-46F1-B64C-C6CB3C7B776B}"/>
    <dgm:cxn modelId="{942ECDF7-9CF1-4BA8-9DB1-B42F0F471238}" srcId="{F3C8734F-A40D-4854-A1F2-8C3682A63C92}" destId="{DC04E31D-D79C-4295-9E02-9B88095FC8E6}" srcOrd="0" destOrd="0" parTransId="{F8B9AA73-BBA4-4F42-BD7A-6762BB71631C}" sibTransId="{CA5988B2-29FA-42AE-A100-FAA34B00E0AA}"/>
    <dgm:cxn modelId="{AFC027F2-AEC6-45F3-8349-8FBA28429D34}" type="presParOf" srcId="{47C182D5-861F-4315-A223-0C376D8D606C}" destId="{AC4C4776-B362-4E3B-829D-1441D6BB156D}" srcOrd="0" destOrd="0" presId="urn:microsoft.com/office/officeart/2005/8/layout/vList4"/>
    <dgm:cxn modelId="{0B3D895C-3420-4964-A908-41BC9F1A84D0}" type="presParOf" srcId="{AC4C4776-B362-4E3B-829D-1441D6BB156D}" destId="{445BC78F-BE69-494D-A48D-1D45623D4EBA}" srcOrd="0" destOrd="0" presId="urn:microsoft.com/office/officeart/2005/8/layout/vList4"/>
    <dgm:cxn modelId="{8303C48E-7DDC-49F4-BA62-26A4DBA10CBA}" type="presParOf" srcId="{AC4C4776-B362-4E3B-829D-1441D6BB156D}" destId="{49D22006-7BB8-4F91-AC86-AE1C152F3DDE}" srcOrd="1" destOrd="0" presId="urn:microsoft.com/office/officeart/2005/8/layout/vList4"/>
    <dgm:cxn modelId="{3CCAA10A-915B-438A-92E8-BE1B8119D983}" type="presParOf" srcId="{AC4C4776-B362-4E3B-829D-1441D6BB156D}" destId="{4A94B475-C5A0-43A8-BCAD-C9D6FC2CA6E0}" srcOrd="2" destOrd="0" presId="urn:microsoft.com/office/officeart/2005/8/layout/vList4"/>
    <dgm:cxn modelId="{1CF35117-01FF-4005-A7B2-9CFBBCFD413E}" type="presParOf" srcId="{47C182D5-861F-4315-A223-0C376D8D606C}" destId="{959D5F52-601D-42FA-9B88-A418EFA96669}" srcOrd="1" destOrd="0" presId="urn:microsoft.com/office/officeart/2005/8/layout/vList4"/>
    <dgm:cxn modelId="{1AF11233-F68C-4E49-9844-A2531D0AFC05}" type="presParOf" srcId="{47C182D5-861F-4315-A223-0C376D8D606C}" destId="{EBF5AD10-EB06-449A-841D-CE0B969AE215}" srcOrd="2" destOrd="0" presId="urn:microsoft.com/office/officeart/2005/8/layout/vList4"/>
    <dgm:cxn modelId="{7B733544-AB1D-487E-9581-BEBF9C1AE094}" type="presParOf" srcId="{EBF5AD10-EB06-449A-841D-CE0B969AE215}" destId="{C73F2E12-0E55-4D5E-9AC9-420847630E54}" srcOrd="0" destOrd="0" presId="urn:microsoft.com/office/officeart/2005/8/layout/vList4"/>
    <dgm:cxn modelId="{B4CFB9FD-7FA9-4322-8728-E6602389F258}" type="presParOf" srcId="{EBF5AD10-EB06-449A-841D-CE0B969AE215}" destId="{F50E4E0C-CA90-4D45-BB6F-D592B34746C9}" srcOrd="1" destOrd="0" presId="urn:microsoft.com/office/officeart/2005/8/layout/vList4"/>
    <dgm:cxn modelId="{8E33E42E-DA0B-4D4C-A799-F7DA58C9F2EB}" type="presParOf" srcId="{EBF5AD10-EB06-449A-841D-CE0B969AE215}" destId="{58EEA2E8-7516-4FDE-9BE7-996F44AFA3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71694B-78CE-4ABC-B2D1-558A6B947566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EBB6A2-1EBB-49D2-81E8-6FC778AA2526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4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Товарооборот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10 мес. 2017 г. - объем двусторонней торговли составил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$1,068 млрд.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, из них экспорт РК –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$744,3 млн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., импорт в РК –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$323,8 млн</a:t>
          </a:r>
          <a:r>
            <a:rPr lang="ru-RU" sz="1200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.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 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Положительное сальдо РК –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$105 млн.</a:t>
          </a:r>
        </a:p>
        <a:p>
          <a:endParaRPr lang="ru-RU" sz="120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B253A73D-6247-456D-970E-067C45CCC62E}" type="parTrans" cxnId="{53D3DD30-0F75-48FD-A1D2-13A864E54F29}">
      <dgm:prSet/>
      <dgm:spPr/>
      <dgm:t>
        <a:bodyPr/>
        <a:lstStyle/>
        <a:p>
          <a:endParaRPr lang="ru-RU"/>
        </a:p>
      </dgm:t>
    </dgm:pt>
    <dgm:pt modelId="{D210304F-2EFF-4C7A-9C70-3B78A4597A49}" type="sibTrans" cxnId="{53D3DD30-0F75-48FD-A1D2-13A864E54F29}">
      <dgm:prSet/>
      <dgm:spPr/>
      <dgm:t>
        <a:bodyPr/>
        <a:lstStyle/>
        <a:p>
          <a:endParaRPr lang="ru-RU"/>
        </a:p>
      </dgm:t>
    </dgm:pt>
    <dgm:pt modelId="{6A2C4FC8-56F3-4C92-8A87-2E9B09E2DBA2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Актуальные вопросы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Проведение 6-го </a:t>
          </a:r>
          <a:r>
            <a:rPr lang="ru-RU" sz="12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заседения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Совместной комиссии правительственного и частного секторов РК и Японии по экономическому сотрудничеству 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Увеличение числа японских туристов в РК, в том числе за счет подписания соглашений о взаимных безвизовых поездках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Открытие прямого авиасообщения между РК и Японией</a:t>
          </a:r>
        </a:p>
      </dgm:t>
    </dgm:pt>
    <dgm:pt modelId="{A3838AB9-0F29-48CB-BB1D-0589A8DF9195}" type="parTrans" cxnId="{04373FA3-2321-4A13-BA8C-203E3A6D94A9}">
      <dgm:prSet/>
      <dgm:spPr/>
      <dgm:t>
        <a:bodyPr/>
        <a:lstStyle/>
        <a:p>
          <a:endParaRPr lang="ru-RU"/>
        </a:p>
      </dgm:t>
    </dgm:pt>
    <dgm:pt modelId="{520B0661-0CE3-4568-B5BA-8668843FD6A3}" type="sibTrans" cxnId="{04373FA3-2321-4A13-BA8C-203E3A6D94A9}">
      <dgm:prSet/>
      <dgm:spPr/>
      <dgm:t>
        <a:bodyPr/>
        <a:lstStyle/>
        <a:p>
          <a:endParaRPr lang="ru-RU"/>
        </a:p>
      </dgm:t>
    </dgm:pt>
    <dgm:pt modelId="{AD37274D-4F88-4565-9123-1658E1ECDD3C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На сегодняшний день запущены 7 проектов на общую сумму </a:t>
          </a:r>
        </a:p>
        <a:p>
          <a:r>
            <a:rPr lang="ru-RU" sz="18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$680,5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млн</a:t>
          </a:r>
          <a:endParaRPr lang="en-US" sz="1200" b="1" kern="1200" dirty="0" smtClean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DBE1B8C3-A4A8-4B69-81C3-42B932706DC5}" type="sibTrans" cxnId="{9E8F34DA-38EA-4B35-A91A-4056C4D7FE69}">
      <dgm:prSet/>
      <dgm:spPr/>
      <dgm:t>
        <a:bodyPr/>
        <a:lstStyle/>
        <a:p>
          <a:endParaRPr lang="ru-RU"/>
        </a:p>
      </dgm:t>
    </dgm:pt>
    <dgm:pt modelId="{C52185F5-286A-4FA0-BC73-6710DD125C8C}" type="parTrans" cxnId="{9E8F34DA-38EA-4B35-A91A-4056C4D7FE69}">
      <dgm:prSet/>
      <dgm:spPr/>
      <dgm:t>
        <a:bodyPr/>
        <a:lstStyle/>
        <a:p>
          <a:endParaRPr lang="ru-RU"/>
        </a:p>
      </dgm:t>
    </dgm:pt>
    <dgm:pt modelId="{0D45F3E4-739F-4C75-BBE3-629816A7D7D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Реализуемые проекты: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Строительство автомобильного терминала в </a:t>
          </a:r>
          <a:r>
            <a:rPr lang="ru-RU" sz="12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г.Астана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(компания </a:t>
          </a:r>
          <a:r>
            <a:rPr lang="en-US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NYK Line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,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$4 млн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.).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Строительству высокотехнологичного завода и цехов по производству стальных изделий в г. Алматы (компания «Токио </a:t>
          </a:r>
          <a:r>
            <a:rPr lang="ru-RU" sz="12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Роуп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»,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$10 млн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.). 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Производство экстракта корня солодки и устойчивое культивирование солодки (</a:t>
          </a:r>
          <a:r>
            <a:rPr lang="en-US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6,5 млн.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) .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A0A9AC49-4D15-4B12-967E-55B2235C9DD9}" type="sibTrans" cxnId="{3161203D-83A2-4226-94D5-78886BC94288}">
      <dgm:prSet/>
      <dgm:spPr/>
      <dgm:t>
        <a:bodyPr/>
        <a:lstStyle/>
        <a:p>
          <a:endParaRPr lang="ru-RU"/>
        </a:p>
      </dgm:t>
    </dgm:pt>
    <dgm:pt modelId="{5DB7DA11-23B2-42CC-B32D-1342B46AA112}" type="parTrans" cxnId="{3161203D-83A2-4226-94D5-78886BC94288}">
      <dgm:prSet/>
      <dgm:spPr/>
      <dgm:t>
        <a:bodyPr/>
        <a:lstStyle/>
        <a:p>
          <a:endParaRPr lang="ru-RU"/>
        </a:p>
      </dgm:t>
    </dgm:pt>
    <dgm:pt modelId="{1C5E6E34-5D92-468F-8C7C-67E4CFECFAED}" type="pres">
      <dgm:prSet presAssocID="{9A71694B-78CE-4ABC-B2D1-558A6B94756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3B1D3-A951-4C2A-B87F-DD3037D8BE58}" type="pres">
      <dgm:prSet presAssocID="{9A71694B-78CE-4ABC-B2D1-558A6B947566}" presName="axisShape" presStyleLbl="bgShp" presStyleIdx="0" presStyleCn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0DD655A-9880-4FAA-AFFB-85C22B0CD6A9}" type="pres">
      <dgm:prSet presAssocID="{9A71694B-78CE-4ABC-B2D1-558A6B947566}" presName="rect1" presStyleLbl="node1" presStyleIdx="0" presStyleCnt="4" custScaleX="122289" custScaleY="107179" custLinFactNeighborX="-22011" custLinFactNeighborY="-68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AD955-BF41-486E-BA5C-8206D54C1FD6}" type="pres">
      <dgm:prSet presAssocID="{9A71694B-78CE-4ABC-B2D1-558A6B947566}" presName="rect2" presStyleLbl="node1" presStyleIdx="1" presStyleCnt="4" custScaleX="122254" custScaleY="107205" custLinFactNeighborX="16205" custLinFactNeighborY="-78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67E81-BA90-4F17-8367-70E1C3E20600}" type="pres">
      <dgm:prSet presAssocID="{9A71694B-78CE-4ABC-B2D1-558A6B947566}" presName="rect3" presStyleLbl="node1" presStyleIdx="2" presStyleCnt="4" custScaleX="122254" custScaleY="107179" custLinFactNeighborX="-19477" custLinFactNeighborY="92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FC195E-215D-4E3A-8D09-D6F6EE4C38CE}" type="pres">
      <dgm:prSet presAssocID="{9A71694B-78CE-4ABC-B2D1-558A6B947566}" presName="rect4" presStyleLbl="node1" presStyleIdx="3" presStyleCnt="4" custScaleX="122254" custScaleY="107179" custLinFactNeighborX="17288" custLinFactNeighborY="104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D3DD30-0F75-48FD-A1D2-13A864E54F29}" srcId="{9A71694B-78CE-4ABC-B2D1-558A6B947566}" destId="{CBEBB6A2-1EBB-49D2-81E8-6FC778AA2526}" srcOrd="0" destOrd="0" parTransId="{B253A73D-6247-456D-970E-067C45CCC62E}" sibTransId="{D210304F-2EFF-4C7A-9C70-3B78A4597A49}"/>
    <dgm:cxn modelId="{04373FA3-2321-4A13-BA8C-203E3A6D94A9}" srcId="{9A71694B-78CE-4ABC-B2D1-558A6B947566}" destId="{6A2C4FC8-56F3-4C92-8A87-2E9B09E2DBA2}" srcOrd="3" destOrd="0" parTransId="{A3838AB9-0F29-48CB-BB1D-0589A8DF9195}" sibTransId="{520B0661-0CE3-4568-B5BA-8668843FD6A3}"/>
    <dgm:cxn modelId="{B99F8688-3780-441B-B2D7-595B0C2D3511}" type="presOf" srcId="{CBEBB6A2-1EBB-49D2-81E8-6FC778AA2526}" destId="{D0DD655A-9880-4FAA-AFFB-85C22B0CD6A9}" srcOrd="0" destOrd="0" presId="urn:microsoft.com/office/officeart/2005/8/layout/matrix2"/>
    <dgm:cxn modelId="{C68813BD-9006-4457-9CB2-872AAC04EBDB}" type="presOf" srcId="{AD37274D-4F88-4565-9123-1658E1ECDD3C}" destId="{FBD67E81-BA90-4F17-8367-70E1C3E20600}" srcOrd="0" destOrd="0" presId="urn:microsoft.com/office/officeart/2005/8/layout/matrix2"/>
    <dgm:cxn modelId="{9E8F34DA-38EA-4B35-A91A-4056C4D7FE69}" srcId="{9A71694B-78CE-4ABC-B2D1-558A6B947566}" destId="{AD37274D-4F88-4565-9123-1658E1ECDD3C}" srcOrd="2" destOrd="0" parTransId="{C52185F5-286A-4FA0-BC73-6710DD125C8C}" sibTransId="{DBE1B8C3-A4A8-4B69-81C3-42B932706DC5}"/>
    <dgm:cxn modelId="{FB5DB1FD-EBF3-4AB2-BA7A-F6301C4F4808}" type="presOf" srcId="{0D45F3E4-739F-4C75-BBE3-629816A7D7D8}" destId="{478AD955-BF41-486E-BA5C-8206D54C1FD6}" srcOrd="0" destOrd="0" presId="urn:microsoft.com/office/officeart/2005/8/layout/matrix2"/>
    <dgm:cxn modelId="{D6571797-F684-4474-B9E4-DD223CE21AF4}" type="presOf" srcId="{9A71694B-78CE-4ABC-B2D1-558A6B947566}" destId="{1C5E6E34-5D92-468F-8C7C-67E4CFECFAED}" srcOrd="0" destOrd="0" presId="urn:microsoft.com/office/officeart/2005/8/layout/matrix2"/>
    <dgm:cxn modelId="{3818EED7-C321-4E7C-8B00-A38A76B63748}" type="presOf" srcId="{6A2C4FC8-56F3-4C92-8A87-2E9B09E2DBA2}" destId="{ADFC195E-215D-4E3A-8D09-D6F6EE4C38CE}" srcOrd="0" destOrd="0" presId="urn:microsoft.com/office/officeart/2005/8/layout/matrix2"/>
    <dgm:cxn modelId="{3161203D-83A2-4226-94D5-78886BC94288}" srcId="{9A71694B-78CE-4ABC-B2D1-558A6B947566}" destId="{0D45F3E4-739F-4C75-BBE3-629816A7D7D8}" srcOrd="1" destOrd="0" parTransId="{5DB7DA11-23B2-42CC-B32D-1342B46AA112}" sibTransId="{A0A9AC49-4D15-4B12-967E-55B2235C9DD9}"/>
    <dgm:cxn modelId="{2F4AC7E4-F126-4209-A8B9-470F5F73FAF7}" type="presParOf" srcId="{1C5E6E34-5D92-468F-8C7C-67E4CFECFAED}" destId="{6D83B1D3-A951-4C2A-B87F-DD3037D8BE58}" srcOrd="0" destOrd="0" presId="urn:microsoft.com/office/officeart/2005/8/layout/matrix2"/>
    <dgm:cxn modelId="{2BA9CB32-4431-4225-B4ED-AB576BD6AA15}" type="presParOf" srcId="{1C5E6E34-5D92-468F-8C7C-67E4CFECFAED}" destId="{D0DD655A-9880-4FAA-AFFB-85C22B0CD6A9}" srcOrd="1" destOrd="0" presId="urn:microsoft.com/office/officeart/2005/8/layout/matrix2"/>
    <dgm:cxn modelId="{235755F1-AABB-408F-99F0-D81FF3367F22}" type="presParOf" srcId="{1C5E6E34-5D92-468F-8C7C-67E4CFECFAED}" destId="{478AD955-BF41-486E-BA5C-8206D54C1FD6}" srcOrd="2" destOrd="0" presId="urn:microsoft.com/office/officeart/2005/8/layout/matrix2"/>
    <dgm:cxn modelId="{B9373B56-F0FE-4FBF-B74D-442FF0EF80CF}" type="presParOf" srcId="{1C5E6E34-5D92-468F-8C7C-67E4CFECFAED}" destId="{FBD67E81-BA90-4F17-8367-70E1C3E20600}" srcOrd="3" destOrd="0" presId="urn:microsoft.com/office/officeart/2005/8/layout/matrix2"/>
    <dgm:cxn modelId="{92AA7FBF-7447-4009-9A63-050B10ED2BE8}" type="presParOf" srcId="{1C5E6E34-5D92-468F-8C7C-67E4CFECFAED}" destId="{ADFC195E-215D-4E3A-8D09-D6F6EE4C38C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71694B-78CE-4ABC-B2D1-558A6B947566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EBB6A2-1EBB-49D2-81E8-6FC778AA2526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4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Товарооборот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10 мес. 2017 г.: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$1,12 млрд. 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(на  107% &gt; чем за 10 мес. 2016 г.)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Сальдо: +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$191,7 млн.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Экспорт: 10 мес. 2017 г. -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$653,6 млн. 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(на 245% &gt; чем за 10 мес. 2016 г.)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Импорт:  10 мес. 2017 г. -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$461,9 млн.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(на 32% &gt; чем за 10 мес. 2016 г.)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B253A73D-6247-456D-970E-067C45CCC62E}" type="parTrans" cxnId="{53D3DD30-0F75-48FD-A1D2-13A864E54F29}">
      <dgm:prSet/>
      <dgm:spPr/>
      <dgm:t>
        <a:bodyPr/>
        <a:lstStyle/>
        <a:p>
          <a:endParaRPr lang="ru-RU"/>
        </a:p>
      </dgm:t>
    </dgm:pt>
    <dgm:pt modelId="{D210304F-2EFF-4C7A-9C70-3B78A4597A49}" type="sibTrans" cxnId="{53D3DD30-0F75-48FD-A1D2-13A864E54F29}">
      <dgm:prSet/>
      <dgm:spPr/>
      <dgm:t>
        <a:bodyPr/>
        <a:lstStyle/>
        <a:p>
          <a:endParaRPr lang="ru-RU"/>
        </a:p>
      </dgm:t>
    </dgm:pt>
    <dgm:pt modelId="{6A2C4FC8-56F3-4C92-8A87-2E9B09E2DBA2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БАКАД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2016 г. проект был приостановлен, возобновился по итогам 7 раундов переговоров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5 декабря 2017 г.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подписан финальный контракт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с </a:t>
          </a:r>
          <a:r>
            <a:rPr lang="ru-RU" sz="12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южнокорейско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-турецким консорциумом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Начало строительства запланировано на весну 2018 г.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Стоимость проекта – около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$550 </a:t>
          </a:r>
          <a:r>
            <a:rPr lang="ru-RU" sz="1200" b="1" kern="1200" dirty="0" err="1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милрд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.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A3838AB9-0F29-48CB-BB1D-0589A8DF9195}" type="parTrans" cxnId="{04373FA3-2321-4A13-BA8C-203E3A6D94A9}">
      <dgm:prSet/>
      <dgm:spPr/>
      <dgm:t>
        <a:bodyPr/>
        <a:lstStyle/>
        <a:p>
          <a:endParaRPr lang="ru-RU"/>
        </a:p>
      </dgm:t>
    </dgm:pt>
    <dgm:pt modelId="{520B0661-0CE3-4568-B5BA-8668843FD6A3}" type="sibTrans" cxnId="{04373FA3-2321-4A13-BA8C-203E3A6D94A9}">
      <dgm:prSet/>
      <dgm:spPr/>
      <dgm:t>
        <a:bodyPr/>
        <a:lstStyle/>
        <a:p>
          <a:endParaRPr lang="ru-RU"/>
        </a:p>
      </dgm:t>
    </dgm:pt>
    <dgm:pt modelId="{AD37274D-4F88-4565-9123-1658E1ECDD3C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«Новые» потенциальные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отрасли для сотрудничества</a:t>
          </a:r>
        </a:p>
        <a:p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Транзитно-транспортная отрасль 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(поставки южнокорейских грузов через порт г. </a:t>
          </a:r>
          <a:r>
            <a:rPr lang="ru-RU" sz="12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Ляньюньган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)</a:t>
          </a:r>
        </a:p>
        <a:p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Медицинская отрасль 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(обмен опытом, обучения медицинского персонала, привлечение южнокорейских компаний в проекты в РК) – 1 реализуемый и 4 прорабатываемых проекта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DBE1B8C3-A4A8-4B69-81C3-42B932706DC5}" type="sibTrans" cxnId="{9E8F34DA-38EA-4B35-A91A-4056C4D7FE69}">
      <dgm:prSet/>
      <dgm:spPr/>
      <dgm:t>
        <a:bodyPr/>
        <a:lstStyle/>
        <a:p>
          <a:endParaRPr lang="ru-RU"/>
        </a:p>
      </dgm:t>
    </dgm:pt>
    <dgm:pt modelId="{C52185F5-286A-4FA0-BC73-6710DD125C8C}" type="parTrans" cxnId="{9E8F34DA-38EA-4B35-A91A-4056C4D7FE69}">
      <dgm:prSet/>
      <dgm:spPr/>
      <dgm:t>
        <a:bodyPr/>
        <a:lstStyle/>
        <a:p>
          <a:endParaRPr lang="ru-RU"/>
        </a:p>
      </dgm:t>
    </dgm:pt>
    <dgm:pt modelId="{0D45F3E4-739F-4C75-BBE3-629816A7D7D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200" b="1" kern="1200" dirty="0" err="1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Балхашская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ТЭС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14 сентября 2017 г. создана Рабочая группа для проведения переговоров по вопросам АО</a:t>
          </a:r>
          <a:r>
            <a:rPr lang="en-US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 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«</a:t>
          </a:r>
          <a:r>
            <a:rPr lang="ru-RU" sz="12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Балхашская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ТЭС»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27 сентября 2017 г. состоялась первая встреча Рабочей группы с «</a:t>
          </a:r>
          <a:r>
            <a:rPr lang="en-US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Samsung C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&amp;</a:t>
          </a:r>
          <a:r>
            <a:rPr lang="en-US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T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»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Корейская сторона требует компенсацию затрат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A0A9AC49-4D15-4B12-967E-55B2235C9DD9}" type="sibTrans" cxnId="{3161203D-83A2-4226-94D5-78886BC94288}">
      <dgm:prSet/>
      <dgm:spPr/>
      <dgm:t>
        <a:bodyPr/>
        <a:lstStyle/>
        <a:p>
          <a:endParaRPr lang="ru-RU"/>
        </a:p>
      </dgm:t>
    </dgm:pt>
    <dgm:pt modelId="{5DB7DA11-23B2-42CC-B32D-1342B46AA112}" type="parTrans" cxnId="{3161203D-83A2-4226-94D5-78886BC94288}">
      <dgm:prSet/>
      <dgm:spPr/>
      <dgm:t>
        <a:bodyPr/>
        <a:lstStyle/>
        <a:p>
          <a:endParaRPr lang="ru-RU"/>
        </a:p>
      </dgm:t>
    </dgm:pt>
    <dgm:pt modelId="{1C5E6E34-5D92-468F-8C7C-67E4CFECFAED}" type="pres">
      <dgm:prSet presAssocID="{9A71694B-78CE-4ABC-B2D1-558A6B94756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3B1D3-A951-4C2A-B87F-DD3037D8BE58}" type="pres">
      <dgm:prSet presAssocID="{9A71694B-78CE-4ABC-B2D1-558A6B947566}" presName="axisShape" presStyleLbl="bgShp" presStyleIdx="0" presStyleCn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0DD655A-9880-4FAA-AFFB-85C22B0CD6A9}" type="pres">
      <dgm:prSet presAssocID="{9A71694B-78CE-4ABC-B2D1-558A6B947566}" presName="rect1" presStyleLbl="node1" presStyleIdx="0" presStyleCnt="4" custScaleX="122289" custScaleY="107179" custLinFactNeighborX="-22011" custLinFactNeighborY="-68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AD955-BF41-486E-BA5C-8206D54C1FD6}" type="pres">
      <dgm:prSet presAssocID="{9A71694B-78CE-4ABC-B2D1-558A6B947566}" presName="rect2" presStyleLbl="node1" presStyleIdx="1" presStyleCnt="4" custScaleX="122254" custScaleY="107205" custLinFactNeighborX="23915" custLinFactNeighborY="-45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67E81-BA90-4F17-8367-70E1C3E20600}" type="pres">
      <dgm:prSet presAssocID="{9A71694B-78CE-4ABC-B2D1-558A6B947566}" presName="rect3" presStyleLbl="node1" presStyleIdx="2" presStyleCnt="4" custScaleX="122254" custScaleY="107179" custLinFactNeighborX="-20946" custLinFactNeighborY="104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FC195E-215D-4E3A-8D09-D6F6EE4C38CE}" type="pres">
      <dgm:prSet presAssocID="{9A71694B-78CE-4ABC-B2D1-558A6B947566}" presName="rect4" presStyleLbl="node1" presStyleIdx="3" presStyleCnt="4" custScaleX="122254" custScaleY="107179" custLinFactNeighborX="23915" custLinFactNeighborY="104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61203D-83A2-4226-94D5-78886BC94288}" srcId="{9A71694B-78CE-4ABC-B2D1-558A6B947566}" destId="{0D45F3E4-739F-4C75-BBE3-629816A7D7D8}" srcOrd="1" destOrd="0" parTransId="{5DB7DA11-23B2-42CC-B32D-1342B46AA112}" sibTransId="{A0A9AC49-4D15-4B12-967E-55B2235C9DD9}"/>
    <dgm:cxn modelId="{1D03C241-0907-4FC5-9397-77F1A34BDA8D}" type="presOf" srcId="{0D45F3E4-739F-4C75-BBE3-629816A7D7D8}" destId="{478AD955-BF41-486E-BA5C-8206D54C1FD6}" srcOrd="0" destOrd="0" presId="urn:microsoft.com/office/officeart/2005/8/layout/matrix2"/>
    <dgm:cxn modelId="{E99660AD-5889-48D6-8FA3-368281D12E0B}" type="presOf" srcId="{CBEBB6A2-1EBB-49D2-81E8-6FC778AA2526}" destId="{D0DD655A-9880-4FAA-AFFB-85C22B0CD6A9}" srcOrd="0" destOrd="0" presId="urn:microsoft.com/office/officeart/2005/8/layout/matrix2"/>
    <dgm:cxn modelId="{7CC818C6-94FE-4C3B-965F-34A5171B6FF9}" type="presOf" srcId="{9A71694B-78CE-4ABC-B2D1-558A6B947566}" destId="{1C5E6E34-5D92-468F-8C7C-67E4CFECFAED}" srcOrd="0" destOrd="0" presId="urn:microsoft.com/office/officeart/2005/8/layout/matrix2"/>
    <dgm:cxn modelId="{53D3DD30-0F75-48FD-A1D2-13A864E54F29}" srcId="{9A71694B-78CE-4ABC-B2D1-558A6B947566}" destId="{CBEBB6A2-1EBB-49D2-81E8-6FC778AA2526}" srcOrd="0" destOrd="0" parTransId="{B253A73D-6247-456D-970E-067C45CCC62E}" sibTransId="{D210304F-2EFF-4C7A-9C70-3B78A4597A49}"/>
    <dgm:cxn modelId="{8DD89077-FAB0-4203-8838-089C9873DFEC}" type="presOf" srcId="{6A2C4FC8-56F3-4C92-8A87-2E9B09E2DBA2}" destId="{ADFC195E-215D-4E3A-8D09-D6F6EE4C38CE}" srcOrd="0" destOrd="0" presId="urn:microsoft.com/office/officeart/2005/8/layout/matrix2"/>
    <dgm:cxn modelId="{9E8F34DA-38EA-4B35-A91A-4056C4D7FE69}" srcId="{9A71694B-78CE-4ABC-B2D1-558A6B947566}" destId="{AD37274D-4F88-4565-9123-1658E1ECDD3C}" srcOrd="2" destOrd="0" parTransId="{C52185F5-286A-4FA0-BC73-6710DD125C8C}" sibTransId="{DBE1B8C3-A4A8-4B69-81C3-42B932706DC5}"/>
    <dgm:cxn modelId="{D4D26A8D-FC6B-4927-A5A0-EEBD5D768AFB}" type="presOf" srcId="{AD37274D-4F88-4565-9123-1658E1ECDD3C}" destId="{FBD67E81-BA90-4F17-8367-70E1C3E20600}" srcOrd="0" destOrd="0" presId="urn:microsoft.com/office/officeart/2005/8/layout/matrix2"/>
    <dgm:cxn modelId="{04373FA3-2321-4A13-BA8C-203E3A6D94A9}" srcId="{9A71694B-78CE-4ABC-B2D1-558A6B947566}" destId="{6A2C4FC8-56F3-4C92-8A87-2E9B09E2DBA2}" srcOrd="3" destOrd="0" parTransId="{A3838AB9-0F29-48CB-BB1D-0589A8DF9195}" sibTransId="{520B0661-0CE3-4568-B5BA-8668843FD6A3}"/>
    <dgm:cxn modelId="{D6F9A32F-EB20-4E92-8229-1F9883A7BB9A}" type="presParOf" srcId="{1C5E6E34-5D92-468F-8C7C-67E4CFECFAED}" destId="{6D83B1D3-A951-4C2A-B87F-DD3037D8BE58}" srcOrd="0" destOrd="0" presId="urn:microsoft.com/office/officeart/2005/8/layout/matrix2"/>
    <dgm:cxn modelId="{26387333-4AD8-4984-BA16-B92693C934EC}" type="presParOf" srcId="{1C5E6E34-5D92-468F-8C7C-67E4CFECFAED}" destId="{D0DD655A-9880-4FAA-AFFB-85C22B0CD6A9}" srcOrd="1" destOrd="0" presId="urn:microsoft.com/office/officeart/2005/8/layout/matrix2"/>
    <dgm:cxn modelId="{BA4E5705-BF41-4196-887C-411F8B2B2A5D}" type="presParOf" srcId="{1C5E6E34-5D92-468F-8C7C-67E4CFECFAED}" destId="{478AD955-BF41-486E-BA5C-8206D54C1FD6}" srcOrd="2" destOrd="0" presId="urn:microsoft.com/office/officeart/2005/8/layout/matrix2"/>
    <dgm:cxn modelId="{2EBD7410-72B5-4E6F-BEE6-58B5F4ADFAE5}" type="presParOf" srcId="{1C5E6E34-5D92-468F-8C7C-67E4CFECFAED}" destId="{FBD67E81-BA90-4F17-8367-70E1C3E20600}" srcOrd="3" destOrd="0" presId="urn:microsoft.com/office/officeart/2005/8/layout/matrix2"/>
    <dgm:cxn modelId="{7EA14123-216E-4B4A-AECF-B15BD32657A9}" type="presParOf" srcId="{1C5E6E34-5D92-468F-8C7C-67E4CFECFAED}" destId="{ADFC195E-215D-4E3A-8D09-D6F6EE4C38C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71694B-78CE-4ABC-B2D1-558A6B947566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EBB6A2-1EBB-49D2-81E8-6FC778AA2526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4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Товарооборот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10 мес. 2017 г.: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$53,6 млн. 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(на 50% &gt; чем за 10 мес. 2016 г.)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Экспорт - 10 мес. 2017 г. -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$52 млн. 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(на 48,4% &gt; чем за 10 мес. 2016 г.)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Импорт - 10 мес. 2017 г. -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$1,56 млн.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(на 130% &gt; чем за 10 мес. 2016 г.)  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Сальдо: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+ $50,44 млн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.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B253A73D-6247-456D-970E-067C45CCC62E}" type="parTrans" cxnId="{53D3DD30-0F75-48FD-A1D2-13A864E54F29}">
      <dgm:prSet/>
      <dgm:spPr/>
      <dgm:t>
        <a:bodyPr/>
        <a:lstStyle/>
        <a:p>
          <a:endParaRPr lang="ru-RU"/>
        </a:p>
      </dgm:t>
    </dgm:pt>
    <dgm:pt modelId="{D210304F-2EFF-4C7A-9C70-3B78A4597A49}" type="sibTrans" cxnId="{53D3DD30-0F75-48FD-A1D2-13A864E54F29}">
      <dgm:prSet/>
      <dgm:spPr/>
      <dgm:t>
        <a:bodyPr/>
        <a:lstStyle/>
        <a:p>
          <a:endParaRPr lang="ru-RU"/>
        </a:p>
      </dgm:t>
    </dgm:pt>
    <dgm:pt modelId="{6A2C4FC8-56F3-4C92-8A87-2E9B09E2DBA2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Достижения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Окончательное урегулирование вопроса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погашения задолженности 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АО «</a:t>
          </a:r>
          <a:r>
            <a:rPr lang="ru-RU" sz="12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Балхашмыс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» перед предприятием «</a:t>
          </a:r>
          <a:r>
            <a:rPr lang="ru-RU" sz="12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Эрдэнэт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» (Монголия)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A3838AB9-0F29-48CB-BB1D-0589A8DF9195}" type="parTrans" cxnId="{04373FA3-2321-4A13-BA8C-203E3A6D94A9}">
      <dgm:prSet/>
      <dgm:spPr/>
      <dgm:t>
        <a:bodyPr/>
        <a:lstStyle/>
        <a:p>
          <a:endParaRPr lang="ru-RU"/>
        </a:p>
      </dgm:t>
    </dgm:pt>
    <dgm:pt modelId="{520B0661-0CE3-4568-B5BA-8668843FD6A3}" type="sibTrans" cxnId="{04373FA3-2321-4A13-BA8C-203E3A6D94A9}">
      <dgm:prSet/>
      <dgm:spPr/>
      <dgm:t>
        <a:bodyPr/>
        <a:lstStyle/>
        <a:p>
          <a:endParaRPr lang="ru-RU"/>
        </a:p>
      </dgm:t>
    </dgm:pt>
    <dgm:pt modelId="{AD37274D-4F88-4565-9123-1658E1ECDD3C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Программа торгово-экономического сотрудничества 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(2016-2017 гг. - 8 документов на сумму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$24,2 млн</a:t>
          </a:r>
          <a:r>
            <a:rPr lang="ru-RU" sz="1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.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).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Реализуемые: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(2016 г.) 3 проекта на сумму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$13,2 млн. 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(2017 г.) 3 проекта на сумму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$11 млн.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(экспорт трансформаторов, лекарственных средств, медицинских изделий, мороженного, пищевой соли, строительных материалов).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DBE1B8C3-A4A8-4B69-81C3-42B932706DC5}" type="sibTrans" cxnId="{9E8F34DA-38EA-4B35-A91A-4056C4D7FE69}">
      <dgm:prSet/>
      <dgm:spPr/>
      <dgm:t>
        <a:bodyPr/>
        <a:lstStyle/>
        <a:p>
          <a:endParaRPr lang="ru-RU"/>
        </a:p>
      </dgm:t>
    </dgm:pt>
    <dgm:pt modelId="{C52185F5-286A-4FA0-BC73-6710DD125C8C}" type="parTrans" cxnId="{9E8F34DA-38EA-4B35-A91A-4056C4D7FE69}">
      <dgm:prSet/>
      <dgm:spPr/>
      <dgm:t>
        <a:bodyPr/>
        <a:lstStyle/>
        <a:p>
          <a:endParaRPr lang="ru-RU"/>
        </a:p>
      </dgm:t>
    </dgm:pt>
    <dgm:pt modelId="{0D45F3E4-739F-4C75-BBE3-629816A7D7D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Актуальные вопросы:</a:t>
          </a:r>
        </a:p>
        <a:p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открытие консульского пункта 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в Баян-</a:t>
          </a:r>
          <a:r>
            <a:rPr lang="ru-RU" sz="12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Ульгийском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аймаке Монголии               (проживают порядка 100 тыс. этнических казахов);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открытие прямого авиарейса по маршруту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«Астана – Улан-Батор»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;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выделение 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финансирования на строительство здания Посольства 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РК в </a:t>
          </a:r>
          <a:r>
            <a:rPr lang="ru-RU" sz="12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г.Улан-Батор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;</a:t>
          </a:r>
        </a:p>
        <a:p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организация визита Президента Монголии </a:t>
          </a:r>
          <a:r>
            <a:rPr lang="ru-RU" sz="1200" b="1" kern="1200" dirty="0" err="1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Х.Баттулги</a:t>
          </a:r>
          <a:r>
            <a:rPr lang="ru-RU" sz="12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в Астану </a:t>
          </a:r>
          <a:r>
            <a:rPr lang="ru-RU" sz="1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в 2018 г.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A0A9AC49-4D15-4B12-967E-55B2235C9DD9}" type="sibTrans" cxnId="{3161203D-83A2-4226-94D5-78886BC94288}">
      <dgm:prSet/>
      <dgm:spPr/>
      <dgm:t>
        <a:bodyPr/>
        <a:lstStyle/>
        <a:p>
          <a:endParaRPr lang="ru-RU"/>
        </a:p>
      </dgm:t>
    </dgm:pt>
    <dgm:pt modelId="{5DB7DA11-23B2-42CC-B32D-1342B46AA112}" type="parTrans" cxnId="{3161203D-83A2-4226-94D5-78886BC94288}">
      <dgm:prSet/>
      <dgm:spPr/>
      <dgm:t>
        <a:bodyPr/>
        <a:lstStyle/>
        <a:p>
          <a:endParaRPr lang="ru-RU"/>
        </a:p>
      </dgm:t>
    </dgm:pt>
    <dgm:pt modelId="{1C5E6E34-5D92-468F-8C7C-67E4CFECFAED}" type="pres">
      <dgm:prSet presAssocID="{9A71694B-78CE-4ABC-B2D1-558A6B94756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3B1D3-A951-4C2A-B87F-DD3037D8BE58}" type="pres">
      <dgm:prSet presAssocID="{9A71694B-78CE-4ABC-B2D1-558A6B947566}" presName="axisShape" presStyleLbl="bgShp" presStyleIdx="0" presStyleCn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0DD655A-9880-4FAA-AFFB-85C22B0CD6A9}" type="pres">
      <dgm:prSet presAssocID="{9A71694B-78CE-4ABC-B2D1-558A6B947566}" presName="rect1" presStyleLbl="node1" presStyleIdx="0" presStyleCnt="4" custScaleX="122916" custScaleY="113805" custLinFactNeighborX="-20615" custLinFactNeighborY="-97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AD955-BF41-486E-BA5C-8206D54C1FD6}" type="pres">
      <dgm:prSet presAssocID="{9A71694B-78CE-4ABC-B2D1-558A6B947566}" presName="rect2" presStyleLbl="node1" presStyleIdx="1" presStyleCnt="4" custScaleX="122943" custScaleY="113833" custLinFactNeighborX="20946" custLinFactNeighborY="-84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67E81-BA90-4F17-8367-70E1C3E20600}" type="pres">
      <dgm:prSet presAssocID="{9A71694B-78CE-4ABC-B2D1-558A6B947566}" presName="rect3" presStyleLbl="node1" presStyleIdx="2" presStyleCnt="4" custScaleX="122916" custScaleY="113805" custLinFactNeighborX="-23928" custLinFactNeighborY="104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FC195E-215D-4E3A-8D09-D6F6EE4C38CE}" type="pres">
      <dgm:prSet presAssocID="{9A71694B-78CE-4ABC-B2D1-558A6B947566}" presName="rect4" presStyleLbl="node1" presStyleIdx="3" presStyleCnt="4" custScaleX="122916" custScaleY="113806" custLinFactNeighborX="20932" custLinFactNeighborY="104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61203D-83A2-4226-94D5-78886BC94288}" srcId="{9A71694B-78CE-4ABC-B2D1-558A6B947566}" destId="{0D45F3E4-739F-4C75-BBE3-629816A7D7D8}" srcOrd="1" destOrd="0" parTransId="{5DB7DA11-23B2-42CC-B32D-1342B46AA112}" sibTransId="{A0A9AC49-4D15-4B12-967E-55B2235C9DD9}"/>
    <dgm:cxn modelId="{7CCE2957-C4AF-42F9-B82D-1A5C6132020F}" type="presOf" srcId="{AD37274D-4F88-4565-9123-1658E1ECDD3C}" destId="{FBD67E81-BA90-4F17-8367-70E1C3E20600}" srcOrd="0" destOrd="0" presId="urn:microsoft.com/office/officeart/2005/8/layout/matrix2"/>
    <dgm:cxn modelId="{965A388D-C366-4D89-9841-A16F35AD8A15}" type="presOf" srcId="{CBEBB6A2-1EBB-49D2-81E8-6FC778AA2526}" destId="{D0DD655A-9880-4FAA-AFFB-85C22B0CD6A9}" srcOrd="0" destOrd="0" presId="urn:microsoft.com/office/officeart/2005/8/layout/matrix2"/>
    <dgm:cxn modelId="{4FD631CB-8BF4-4E4C-8B13-8D7A28BD533B}" type="presOf" srcId="{9A71694B-78CE-4ABC-B2D1-558A6B947566}" destId="{1C5E6E34-5D92-468F-8C7C-67E4CFECFAED}" srcOrd="0" destOrd="0" presId="urn:microsoft.com/office/officeart/2005/8/layout/matrix2"/>
    <dgm:cxn modelId="{264A84F5-5E05-4BA8-9E01-571766B225F1}" type="presOf" srcId="{6A2C4FC8-56F3-4C92-8A87-2E9B09E2DBA2}" destId="{ADFC195E-215D-4E3A-8D09-D6F6EE4C38CE}" srcOrd="0" destOrd="0" presId="urn:microsoft.com/office/officeart/2005/8/layout/matrix2"/>
    <dgm:cxn modelId="{53D3DD30-0F75-48FD-A1D2-13A864E54F29}" srcId="{9A71694B-78CE-4ABC-B2D1-558A6B947566}" destId="{CBEBB6A2-1EBB-49D2-81E8-6FC778AA2526}" srcOrd="0" destOrd="0" parTransId="{B253A73D-6247-456D-970E-067C45CCC62E}" sibTransId="{D210304F-2EFF-4C7A-9C70-3B78A4597A49}"/>
    <dgm:cxn modelId="{9E8F34DA-38EA-4B35-A91A-4056C4D7FE69}" srcId="{9A71694B-78CE-4ABC-B2D1-558A6B947566}" destId="{AD37274D-4F88-4565-9123-1658E1ECDD3C}" srcOrd="2" destOrd="0" parTransId="{C52185F5-286A-4FA0-BC73-6710DD125C8C}" sibTransId="{DBE1B8C3-A4A8-4B69-81C3-42B932706DC5}"/>
    <dgm:cxn modelId="{6FD0F7A3-E73C-4664-B637-7034BD7E4431}" type="presOf" srcId="{0D45F3E4-739F-4C75-BBE3-629816A7D7D8}" destId="{478AD955-BF41-486E-BA5C-8206D54C1FD6}" srcOrd="0" destOrd="0" presId="urn:microsoft.com/office/officeart/2005/8/layout/matrix2"/>
    <dgm:cxn modelId="{04373FA3-2321-4A13-BA8C-203E3A6D94A9}" srcId="{9A71694B-78CE-4ABC-B2D1-558A6B947566}" destId="{6A2C4FC8-56F3-4C92-8A87-2E9B09E2DBA2}" srcOrd="3" destOrd="0" parTransId="{A3838AB9-0F29-48CB-BB1D-0589A8DF9195}" sibTransId="{520B0661-0CE3-4568-B5BA-8668843FD6A3}"/>
    <dgm:cxn modelId="{F70C22D3-F988-4D77-B4E7-2D2005D7C97E}" type="presParOf" srcId="{1C5E6E34-5D92-468F-8C7C-67E4CFECFAED}" destId="{6D83B1D3-A951-4C2A-B87F-DD3037D8BE58}" srcOrd="0" destOrd="0" presId="urn:microsoft.com/office/officeart/2005/8/layout/matrix2"/>
    <dgm:cxn modelId="{5DC9FDF4-49D9-4456-AD74-23EBC4AD44E2}" type="presParOf" srcId="{1C5E6E34-5D92-468F-8C7C-67E4CFECFAED}" destId="{D0DD655A-9880-4FAA-AFFB-85C22B0CD6A9}" srcOrd="1" destOrd="0" presId="urn:microsoft.com/office/officeart/2005/8/layout/matrix2"/>
    <dgm:cxn modelId="{A3E63C92-3716-47EE-B240-6CB1937C6053}" type="presParOf" srcId="{1C5E6E34-5D92-468F-8C7C-67E4CFECFAED}" destId="{478AD955-BF41-486E-BA5C-8206D54C1FD6}" srcOrd="2" destOrd="0" presId="urn:microsoft.com/office/officeart/2005/8/layout/matrix2"/>
    <dgm:cxn modelId="{6461E45C-EA86-46C2-87E0-09A1BFD1BC9A}" type="presParOf" srcId="{1C5E6E34-5D92-468F-8C7C-67E4CFECFAED}" destId="{FBD67E81-BA90-4F17-8367-70E1C3E20600}" srcOrd="3" destOrd="0" presId="urn:microsoft.com/office/officeart/2005/8/layout/matrix2"/>
    <dgm:cxn modelId="{C09AD249-BF28-4BF6-8D6C-A159882B2A6D}" type="presParOf" srcId="{1C5E6E34-5D92-468F-8C7C-67E4CFECFAED}" destId="{ADFC195E-215D-4E3A-8D09-D6F6EE4C38C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0C800D-30D9-4A06-BD13-FAD3FEAB7E9F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8678482F-3E71-48BE-AB6D-BEBC87A069B2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КАЗАХСТАН</a:t>
          </a:r>
          <a:endParaRPr lang="ru-RU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B7A8E8-B672-4123-B9C6-A1EAE283D698}" type="parTrans" cxnId="{E53AD280-ECCF-44FC-ADF6-89077A8FF1AA}">
      <dgm:prSet/>
      <dgm:spPr/>
      <dgm:t>
        <a:bodyPr/>
        <a:lstStyle/>
        <a:p>
          <a:endParaRPr lang="ru-RU"/>
        </a:p>
      </dgm:t>
    </dgm:pt>
    <dgm:pt modelId="{A7B1EEE7-BB62-4082-8FB9-FF2F3BAAD59A}" type="sibTrans" cxnId="{E53AD280-ECCF-44FC-ADF6-89077A8FF1AA}">
      <dgm:prSet/>
      <dgm:spPr/>
      <dgm:t>
        <a:bodyPr/>
        <a:lstStyle/>
        <a:p>
          <a:endParaRPr lang="ru-RU"/>
        </a:p>
      </dgm:t>
    </dgm:pt>
    <dgm:pt modelId="{FCA07712-B5C0-4AB3-AE75-0640305B7F2D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ТУРКМЕНИСТАН</a:t>
          </a:r>
          <a:endParaRPr lang="ru-RU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95DDFE-0669-4620-AD1E-873F72FDC9E6}" type="parTrans" cxnId="{4744A539-1C6C-49B6-A01B-BEE9BC82B075}">
      <dgm:prSet/>
      <dgm:spPr/>
      <dgm:t>
        <a:bodyPr/>
        <a:lstStyle/>
        <a:p>
          <a:endParaRPr lang="ru-RU"/>
        </a:p>
      </dgm:t>
    </dgm:pt>
    <dgm:pt modelId="{0170B4D2-5BDC-4F01-B4D7-5436D665DA21}" type="sibTrans" cxnId="{4744A539-1C6C-49B6-A01B-BEE9BC82B075}">
      <dgm:prSet/>
      <dgm:spPr/>
      <dgm:t>
        <a:bodyPr/>
        <a:lstStyle/>
        <a:p>
          <a:endParaRPr lang="ru-RU"/>
        </a:p>
      </dgm:t>
    </dgm:pt>
    <dgm:pt modelId="{26F938EC-531D-45A3-A8B3-1D95C8F6681F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ИРАН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664813-BA62-40C5-875C-CDE41C107080}" type="parTrans" cxnId="{41420379-12BC-4396-89EA-42888DBDC338}">
      <dgm:prSet/>
      <dgm:spPr/>
      <dgm:t>
        <a:bodyPr/>
        <a:lstStyle/>
        <a:p>
          <a:endParaRPr lang="ru-RU"/>
        </a:p>
      </dgm:t>
    </dgm:pt>
    <dgm:pt modelId="{09934077-6A19-470E-890B-A76A0FF6DB9F}" type="sibTrans" cxnId="{41420379-12BC-4396-89EA-42888DBDC338}">
      <dgm:prSet/>
      <dgm:spPr/>
      <dgm:t>
        <a:bodyPr/>
        <a:lstStyle/>
        <a:p>
          <a:endParaRPr lang="ru-RU"/>
        </a:p>
      </dgm:t>
    </dgm:pt>
    <dgm:pt modelId="{4D60A573-7C15-4006-BD3A-3072CA0A7BEA}" type="pres">
      <dgm:prSet presAssocID="{470C800D-30D9-4A06-BD13-FAD3FEAB7E9F}" presName="Name0" presStyleCnt="0">
        <dgm:presLayoutVars>
          <dgm:dir/>
          <dgm:animLvl val="lvl"/>
          <dgm:resizeHandles val="exact"/>
        </dgm:presLayoutVars>
      </dgm:prSet>
      <dgm:spPr/>
    </dgm:pt>
    <dgm:pt modelId="{6B39AE56-3CA1-4BD9-B8BD-D416C7D75550}" type="pres">
      <dgm:prSet presAssocID="{8678482F-3E71-48BE-AB6D-BEBC87A069B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F86822-9BAC-42B0-8632-662B3D9B6E6D}" type="pres">
      <dgm:prSet presAssocID="{A7B1EEE7-BB62-4082-8FB9-FF2F3BAAD59A}" presName="parTxOnlySpace" presStyleCnt="0"/>
      <dgm:spPr/>
    </dgm:pt>
    <dgm:pt modelId="{2E7EF22C-9212-468F-9F34-D9EA4C72BC0D}" type="pres">
      <dgm:prSet presAssocID="{FCA07712-B5C0-4AB3-AE75-0640305B7F2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488ADD-2592-4D40-9080-6F44021A972C}" type="pres">
      <dgm:prSet presAssocID="{0170B4D2-5BDC-4F01-B4D7-5436D665DA21}" presName="parTxOnlySpace" presStyleCnt="0"/>
      <dgm:spPr/>
    </dgm:pt>
    <dgm:pt modelId="{BA280EE5-D0A6-496D-ACFD-B5137ECC6078}" type="pres">
      <dgm:prSet presAssocID="{26F938EC-531D-45A3-A8B3-1D95C8F6681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44A539-1C6C-49B6-A01B-BEE9BC82B075}" srcId="{470C800D-30D9-4A06-BD13-FAD3FEAB7E9F}" destId="{FCA07712-B5C0-4AB3-AE75-0640305B7F2D}" srcOrd="1" destOrd="0" parTransId="{9895DDFE-0669-4620-AD1E-873F72FDC9E6}" sibTransId="{0170B4D2-5BDC-4F01-B4D7-5436D665DA21}"/>
    <dgm:cxn modelId="{E53AD280-ECCF-44FC-ADF6-89077A8FF1AA}" srcId="{470C800D-30D9-4A06-BD13-FAD3FEAB7E9F}" destId="{8678482F-3E71-48BE-AB6D-BEBC87A069B2}" srcOrd="0" destOrd="0" parTransId="{15B7A8E8-B672-4123-B9C6-A1EAE283D698}" sibTransId="{A7B1EEE7-BB62-4082-8FB9-FF2F3BAAD59A}"/>
    <dgm:cxn modelId="{41420379-12BC-4396-89EA-42888DBDC338}" srcId="{470C800D-30D9-4A06-BD13-FAD3FEAB7E9F}" destId="{26F938EC-531D-45A3-A8B3-1D95C8F6681F}" srcOrd="2" destOrd="0" parTransId="{87664813-BA62-40C5-875C-CDE41C107080}" sibTransId="{09934077-6A19-470E-890B-A76A0FF6DB9F}"/>
    <dgm:cxn modelId="{4CD9781A-FDBC-4A9C-B584-A11E1BCB89F5}" type="presOf" srcId="{FCA07712-B5C0-4AB3-AE75-0640305B7F2D}" destId="{2E7EF22C-9212-468F-9F34-D9EA4C72BC0D}" srcOrd="0" destOrd="0" presId="urn:microsoft.com/office/officeart/2005/8/layout/chevron1"/>
    <dgm:cxn modelId="{F7A03FD3-7661-4C23-8096-978FD75C0B0B}" type="presOf" srcId="{26F938EC-531D-45A3-A8B3-1D95C8F6681F}" destId="{BA280EE5-D0A6-496D-ACFD-B5137ECC6078}" srcOrd="0" destOrd="0" presId="urn:microsoft.com/office/officeart/2005/8/layout/chevron1"/>
    <dgm:cxn modelId="{2713A1B6-7CC1-4312-821A-A0D36B6E16CD}" type="presOf" srcId="{470C800D-30D9-4A06-BD13-FAD3FEAB7E9F}" destId="{4D60A573-7C15-4006-BD3A-3072CA0A7BEA}" srcOrd="0" destOrd="0" presId="urn:microsoft.com/office/officeart/2005/8/layout/chevron1"/>
    <dgm:cxn modelId="{C19ECBF9-C67F-4177-8948-7C38ED5BD49F}" type="presOf" srcId="{8678482F-3E71-48BE-AB6D-BEBC87A069B2}" destId="{6B39AE56-3CA1-4BD9-B8BD-D416C7D75550}" srcOrd="0" destOrd="0" presId="urn:microsoft.com/office/officeart/2005/8/layout/chevron1"/>
    <dgm:cxn modelId="{6A45C701-2555-4184-B63E-ADB05B723ADF}" type="presParOf" srcId="{4D60A573-7C15-4006-BD3A-3072CA0A7BEA}" destId="{6B39AE56-3CA1-4BD9-B8BD-D416C7D75550}" srcOrd="0" destOrd="0" presId="urn:microsoft.com/office/officeart/2005/8/layout/chevron1"/>
    <dgm:cxn modelId="{E45705D5-9230-403D-A986-7C0A125B0AAF}" type="presParOf" srcId="{4D60A573-7C15-4006-BD3A-3072CA0A7BEA}" destId="{DCF86822-9BAC-42B0-8632-662B3D9B6E6D}" srcOrd="1" destOrd="0" presId="urn:microsoft.com/office/officeart/2005/8/layout/chevron1"/>
    <dgm:cxn modelId="{9434D99C-8D1D-43E7-ABD5-988D0F589A64}" type="presParOf" srcId="{4D60A573-7C15-4006-BD3A-3072CA0A7BEA}" destId="{2E7EF22C-9212-468F-9F34-D9EA4C72BC0D}" srcOrd="2" destOrd="0" presId="urn:microsoft.com/office/officeart/2005/8/layout/chevron1"/>
    <dgm:cxn modelId="{9B723AA2-25A2-42AE-BEC3-FFDB8D309481}" type="presParOf" srcId="{4D60A573-7C15-4006-BD3A-3072CA0A7BEA}" destId="{57488ADD-2592-4D40-9080-6F44021A972C}" srcOrd="3" destOrd="0" presId="urn:microsoft.com/office/officeart/2005/8/layout/chevron1"/>
    <dgm:cxn modelId="{51FCE3CE-0FF6-4681-A11F-7308DB233964}" type="presParOf" srcId="{4D60A573-7C15-4006-BD3A-3072CA0A7BEA}" destId="{BA280EE5-D0A6-496D-ACFD-B5137ECC607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D00062-673B-44CC-90E7-271DFC98D17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B6320E01-0C4F-41A2-AA07-E551C93C6E4E}">
      <dgm:prSet phldrT="[Текст]" phldr="1"/>
      <dgm:spPr/>
      <dgm:t>
        <a:bodyPr/>
        <a:lstStyle/>
        <a:p>
          <a:endParaRPr lang="ru-RU"/>
        </a:p>
      </dgm:t>
    </dgm:pt>
    <dgm:pt modelId="{1B0EFD0A-4CAF-43A6-9058-78F56A128EBA}" type="parTrans" cxnId="{75EC0ABE-763F-452D-BB03-A4847D484558}">
      <dgm:prSet/>
      <dgm:spPr/>
      <dgm:t>
        <a:bodyPr/>
        <a:lstStyle/>
        <a:p>
          <a:endParaRPr lang="ru-RU"/>
        </a:p>
      </dgm:t>
    </dgm:pt>
    <dgm:pt modelId="{02386E4A-8319-4F2D-AD53-B853E13041C5}" type="sibTrans" cxnId="{75EC0ABE-763F-452D-BB03-A4847D484558}">
      <dgm:prSet/>
      <dgm:spPr/>
      <dgm:t>
        <a:bodyPr/>
        <a:lstStyle/>
        <a:p>
          <a:endParaRPr lang="ru-RU"/>
        </a:p>
      </dgm:t>
    </dgm:pt>
    <dgm:pt modelId="{70B74370-4414-4628-9618-20D0640A48BD}">
      <dgm:prSet phldrT="[Текст]" phldr="1"/>
      <dgm:spPr/>
      <dgm:t>
        <a:bodyPr/>
        <a:lstStyle/>
        <a:p>
          <a:endParaRPr lang="ru-RU" dirty="0"/>
        </a:p>
      </dgm:t>
    </dgm:pt>
    <dgm:pt modelId="{7DAF4A42-157F-40A3-B04E-4EAE6E55BD28}" type="parTrans" cxnId="{C86CD685-2242-4F81-8D3B-06E9E43D18CC}">
      <dgm:prSet/>
      <dgm:spPr/>
      <dgm:t>
        <a:bodyPr/>
        <a:lstStyle/>
        <a:p>
          <a:endParaRPr lang="ru-RU"/>
        </a:p>
      </dgm:t>
    </dgm:pt>
    <dgm:pt modelId="{19A9928C-308D-4390-BE08-C71173A87003}" type="sibTrans" cxnId="{C86CD685-2242-4F81-8D3B-06E9E43D18CC}">
      <dgm:prSet/>
      <dgm:spPr/>
      <dgm:t>
        <a:bodyPr/>
        <a:lstStyle/>
        <a:p>
          <a:endParaRPr lang="ru-RU"/>
        </a:p>
      </dgm:t>
    </dgm:pt>
    <dgm:pt modelId="{641738E0-DAB3-4DC5-A70F-E3B1EB62851D}">
      <dgm:prSet phldrT="[Текст]" phldr="1"/>
      <dgm:spPr/>
      <dgm:t>
        <a:bodyPr/>
        <a:lstStyle/>
        <a:p>
          <a:endParaRPr lang="ru-RU"/>
        </a:p>
      </dgm:t>
    </dgm:pt>
    <dgm:pt modelId="{FBCCE830-782C-4E0E-8BD7-23F53D0B0F51}" type="parTrans" cxnId="{D5F3FB84-313E-4D68-9ABB-C15A357164C8}">
      <dgm:prSet/>
      <dgm:spPr/>
      <dgm:t>
        <a:bodyPr/>
        <a:lstStyle/>
        <a:p>
          <a:endParaRPr lang="ru-RU"/>
        </a:p>
      </dgm:t>
    </dgm:pt>
    <dgm:pt modelId="{7789EA4E-5D30-4485-B93B-463E4D18F6BF}" type="sibTrans" cxnId="{D5F3FB84-313E-4D68-9ABB-C15A357164C8}">
      <dgm:prSet/>
      <dgm:spPr/>
      <dgm:t>
        <a:bodyPr/>
        <a:lstStyle/>
        <a:p>
          <a:endParaRPr lang="ru-RU"/>
        </a:p>
      </dgm:t>
    </dgm:pt>
    <dgm:pt modelId="{7AC8FF3B-E2C8-4275-AF67-7455865CC8E5}" type="pres">
      <dgm:prSet presAssocID="{81D00062-673B-44CC-90E7-271DFC98D175}" presName="arrowDiagram" presStyleCnt="0">
        <dgm:presLayoutVars>
          <dgm:chMax val="5"/>
          <dgm:dir/>
          <dgm:resizeHandles val="exact"/>
        </dgm:presLayoutVars>
      </dgm:prSet>
      <dgm:spPr/>
    </dgm:pt>
    <dgm:pt modelId="{6320D6DB-25B8-4DB0-9882-EC8FB0E0F29E}" type="pres">
      <dgm:prSet presAssocID="{81D00062-673B-44CC-90E7-271DFC98D175}" presName="arrow" presStyleLbl="bgShp" presStyleIdx="0" presStyleCnt="1" custAng="20878287" custScaleX="100000" custScaleY="134905" custLinFactNeighborX="-6598" custLinFactNeighborY="62761"/>
      <dgm:spPr/>
    </dgm:pt>
    <dgm:pt modelId="{CCCFD5DD-135B-49AC-8826-1DD7F4CDFD0B}" type="pres">
      <dgm:prSet presAssocID="{81D00062-673B-44CC-90E7-271DFC98D175}" presName="arrowDiagram3" presStyleCnt="0"/>
      <dgm:spPr/>
    </dgm:pt>
    <dgm:pt modelId="{26BD28AA-3C1E-4800-AA53-843C33C702C8}" type="pres">
      <dgm:prSet presAssocID="{B6320E01-0C4F-41A2-AA07-E551C93C6E4E}" presName="bullet3a" presStyleLbl="node1" presStyleIdx="0" presStyleCnt="3"/>
      <dgm:spPr/>
    </dgm:pt>
    <dgm:pt modelId="{52D1A5B4-4170-408C-AB3E-FCA85DDD2EAF}" type="pres">
      <dgm:prSet presAssocID="{B6320E01-0C4F-41A2-AA07-E551C93C6E4E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101F3-A4A6-4638-A30B-61ABEDE3F6A3}" type="pres">
      <dgm:prSet presAssocID="{70B74370-4414-4628-9618-20D0640A48BD}" presName="bullet3b" presStyleLbl="node1" presStyleIdx="1" presStyleCnt="3"/>
      <dgm:spPr/>
    </dgm:pt>
    <dgm:pt modelId="{D99437B9-C1F4-4F94-8606-78F30CBF3D79}" type="pres">
      <dgm:prSet presAssocID="{70B74370-4414-4628-9618-20D0640A48BD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39AC1-F1A5-40AE-B3DB-00BDDDC50E8E}" type="pres">
      <dgm:prSet presAssocID="{641738E0-DAB3-4DC5-A70F-E3B1EB62851D}" presName="bullet3c" presStyleLbl="node1" presStyleIdx="2" presStyleCnt="3"/>
      <dgm:spPr/>
    </dgm:pt>
    <dgm:pt modelId="{3B336C00-EE29-4B0E-9BE3-DF58335D4961}" type="pres">
      <dgm:prSet presAssocID="{641738E0-DAB3-4DC5-A70F-E3B1EB62851D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EC0ABE-763F-452D-BB03-A4847D484558}" srcId="{81D00062-673B-44CC-90E7-271DFC98D175}" destId="{B6320E01-0C4F-41A2-AA07-E551C93C6E4E}" srcOrd="0" destOrd="0" parTransId="{1B0EFD0A-4CAF-43A6-9058-78F56A128EBA}" sibTransId="{02386E4A-8319-4F2D-AD53-B853E13041C5}"/>
    <dgm:cxn modelId="{9505B9DF-045E-4B16-8E60-2D6FD937B821}" type="presOf" srcId="{641738E0-DAB3-4DC5-A70F-E3B1EB62851D}" destId="{3B336C00-EE29-4B0E-9BE3-DF58335D4961}" srcOrd="0" destOrd="0" presId="urn:microsoft.com/office/officeart/2005/8/layout/arrow2"/>
    <dgm:cxn modelId="{1B550675-4FE3-4E3D-ACD4-F127CE0509D2}" type="presOf" srcId="{B6320E01-0C4F-41A2-AA07-E551C93C6E4E}" destId="{52D1A5B4-4170-408C-AB3E-FCA85DDD2EAF}" srcOrd="0" destOrd="0" presId="urn:microsoft.com/office/officeart/2005/8/layout/arrow2"/>
    <dgm:cxn modelId="{D5F3FB84-313E-4D68-9ABB-C15A357164C8}" srcId="{81D00062-673B-44CC-90E7-271DFC98D175}" destId="{641738E0-DAB3-4DC5-A70F-E3B1EB62851D}" srcOrd="2" destOrd="0" parTransId="{FBCCE830-782C-4E0E-8BD7-23F53D0B0F51}" sibTransId="{7789EA4E-5D30-4485-B93B-463E4D18F6BF}"/>
    <dgm:cxn modelId="{87FB2DBD-9706-4C4C-8C57-A86963CA3304}" type="presOf" srcId="{81D00062-673B-44CC-90E7-271DFC98D175}" destId="{7AC8FF3B-E2C8-4275-AF67-7455865CC8E5}" srcOrd="0" destOrd="0" presId="urn:microsoft.com/office/officeart/2005/8/layout/arrow2"/>
    <dgm:cxn modelId="{D8179A77-4BBD-43F5-A53B-2A9956FEDF00}" type="presOf" srcId="{70B74370-4414-4628-9618-20D0640A48BD}" destId="{D99437B9-C1F4-4F94-8606-78F30CBF3D79}" srcOrd="0" destOrd="0" presId="urn:microsoft.com/office/officeart/2005/8/layout/arrow2"/>
    <dgm:cxn modelId="{C86CD685-2242-4F81-8D3B-06E9E43D18CC}" srcId="{81D00062-673B-44CC-90E7-271DFC98D175}" destId="{70B74370-4414-4628-9618-20D0640A48BD}" srcOrd="1" destOrd="0" parTransId="{7DAF4A42-157F-40A3-B04E-4EAE6E55BD28}" sibTransId="{19A9928C-308D-4390-BE08-C71173A87003}"/>
    <dgm:cxn modelId="{3DAA82DE-4574-4157-9580-B7CDCEA6E78C}" type="presParOf" srcId="{7AC8FF3B-E2C8-4275-AF67-7455865CC8E5}" destId="{6320D6DB-25B8-4DB0-9882-EC8FB0E0F29E}" srcOrd="0" destOrd="0" presId="urn:microsoft.com/office/officeart/2005/8/layout/arrow2"/>
    <dgm:cxn modelId="{4D06BD3E-2905-4AF5-BC43-36E4AFFB560D}" type="presParOf" srcId="{7AC8FF3B-E2C8-4275-AF67-7455865CC8E5}" destId="{CCCFD5DD-135B-49AC-8826-1DD7F4CDFD0B}" srcOrd="1" destOrd="0" presId="urn:microsoft.com/office/officeart/2005/8/layout/arrow2"/>
    <dgm:cxn modelId="{BC75A5C0-F1F8-447E-981B-EC33BA86D68C}" type="presParOf" srcId="{CCCFD5DD-135B-49AC-8826-1DD7F4CDFD0B}" destId="{26BD28AA-3C1E-4800-AA53-843C33C702C8}" srcOrd="0" destOrd="0" presId="urn:microsoft.com/office/officeart/2005/8/layout/arrow2"/>
    <dgm:cxn modelId="{B0539978-E678-4CFB-814B-6586E17BB7ED}" type="presParOf" srcId="{CCCFD5DD-135B-49AC-8826-1DD7F4CDFD0B}" destId="{52D1A5B4-4170-408C-AB3E-FCA85DDD2EAF}" srcOrd="1" destOrd="0" presId="urn:microsoft.com/office/officeart/2005/8/layout/arrow2"/>
    <dgm:cxn modelId="{8359B060-CDE4-4DF8-B875-30AF324421F8}" type="presParOf" srcId="{CCCFD5DD-135B-49AC-8826-1DD7F4CDFD0B}" destId="{89F101F3-A4A6-4638-A30B-61ABEDE3F6A3}" srcOrd="2" destOrd="0" presId="urn:microsoft.com/office/officeart/2005/8/layout/arrow2"/>
    <dgm:cxn modelId="{5ECF13A9-F270-4C27-80A3-A5C2093308B3}" type="presParOf" srcId="{CCCFD5DD-135B-49AC-8826-1DD7F4CDFD0B}" destId="{D99437B9-C1F4-4F94-8606-78F30CBF3D79}" srcOrd="3" destOrd="0" presId="urn:microsoft.com/office/officeart/2005/8/layout/arrow2"/>
    <dgm:cxn modelId="{6AC818DC-1539-4777-B087-9E090D8F98B7}" type="presParOf" srcId="{CCCFD5DD-135B-49AC-8826-1DD7F4CDFD0B}" destId="{CD539AC1-F1A5-40AE-B3DB-00BDDDC50E8E}" srcOrd="4" destOrd="0" presId="urn:microsoft.com/office/officeart/2005/8/layout/arrow2"/>
    <dgm:cxn modelId="{A13C0564-FE2C-400D-A370-11778E7837E8}" type="presParOf" srcId="{CCCFD5DD-135B-49AC-8826-1DD7F4CDFD0B}" destId="{3B336C00-EE29-4B0E-9BE3-DF58335D496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D6333-5573-409C-ADED-3CFB276AF72F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197" y="4724202"/>
            <a:ext cx="544957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8536" y="9446678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F40A0-E6D7-4B70-91BB-1DF87B55AF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93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F40A0-E6D7-4B70-91BB-1DF87B55AF3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97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F40A0-E6D7-4B70-91BB-1DF87B55AF3F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177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F40A0-E6D7-4B70-91BB-1DF87B55AF3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780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F40A0-E6D7-4B70-91BB-1DF87B55AF3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145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fld id="{9147FB64-0BBD-42DA-B492-ACD5763FB7FE}" type="slidenum">
              <a:rPr lang="ru-RU" altLang="ru-RU" sz="1200" u="none">
                <a:solidFill>
                  <a:prstClr val="black"/>
                </a:solidFill>
                <a:latin typeface="Arial" charset="0"/>
              </a:rPr>
              <a:pPr/>
              <a:t>74</a:t>
            </a:fld>
            <a:endParaRPr lang="ru-RU" altLang="ru-RU" sz="1200" u="none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949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F40A0-E6D7-4B70-91BB-1DF87B55AF3F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1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8878-82C1-47CB-9947-879DBBC2C9EE}" type="datetime1">
              <a:rPr lang="ru-RU" smtClean="0"/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BC1-9197-4940-B906-D1428539EB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7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89FF-8D5C-4847-B86E-39D24C76E25B}" type="datetime1">
              <a:rPr lang="ru-RU" smtClean="0"/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BC1-9197-4940-B906-D1428539E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2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9684-7785-4DE3-8414-AB617DE28B95}" type="datetime1">
              <a:rPr lang="ru-RU" smtClean="0"/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BC1-9197-4940-B906-D1428539E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56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9657-F3A2-4BA3-9246-F84870157006}" type="datetime1">
              <a:rPr lang="ru-RU" smtClean="0"/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BC1-9197-4940-B906-D1428539E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8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90F9-E3F0-4CD4-8215-81656D54B982}" type="datetime1">
              <a:rPr lang="ru-RU" smtClean="0"/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BC1-9197-4940-B906-D1428539EB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7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E6794-02C7-4611-B6A0-8EF90661EDD7}" type="datetime1">
              <a:rPr lang="ru-RU" smtClean="0"/>
              <a:t>12.01.2018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BC1-9197-4940-B906-D1428539E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1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2501-7A97-4F43-A790-BA3BE44EBC01}" type="datetime1">
              <a:rPr lang="ru-RU" smtClean="0"/>
              <a:t>12.01.2018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BC1-9197-4940-B906-D1428539E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10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1933-3F91-42D4-B1DF-0A5BA0AAD5C1}" type="datetime1">
              <a:rPr lang="ru-RU" smtClean="0"/>
              <a:t>12.01.2018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BC1-9197-4940-B906-D1428539E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EB2D-0567-4749-AE6A-EE9397072175}" type="datetime1">
              <a:rPr lang="ru-RU" smtClean="0"/>
              <a:t>12.01.2018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BC1-9197-4940-B906-D1428539E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20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1084BBF-DFC0-4F89-844C-96E030B173A3}" type="datetime1">
              <a:rPr lang="ru-RU" smtClean="0"/>
              <a:t>12.01.2018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FB3BC1-9197-4940-B906-D1428539E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37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35F-BFA7-412A-ABC9-7389BAE8B824}" type="datetime1">
              <a:rPr lang="ru-RU" smtClean="0"/>
              <a:t>12.01.2018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BC1-9197-4940-B906-D1428539E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6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D5B335B-1418-4865-BF64-6CA4F5081D7A}" type="datetime1">
              <a:rPr lang="ru-RU" smtClean="0"/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6FB3BC1-9197-4940-B906-D1428539EB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45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6.png"/><Relationship Id="rId2" Type="http://schemas.openxmlformats.org/officeDocument/2006/relationships/image" Target="../media/image31.jpe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19" Type="http://schemas.openxmlformats.org/officeDocument/2006/relationships/image" Target="../media/image48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74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10" Type="http://schemas.openxmlformats.org/officeDocument/2006/relationships/image" Target="../media/image76.jpg"/><Relationship Id="rId4" Type="http://schemas.openxmlformats.org/officeDocument/2006/relationships/image" Target="../media/image60.png"/><Relationship Id="rId9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2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2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2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1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microsoft.com/office/2007/relationships/hdphoto" Target="../media/hdphoto3.wdp"/><Relationship Id="rId7" Type="http://schemas.openxmlformats.org/officeDocument/2006/relationships/image" Target="../media/image158.jpeg"/><Relationship Id="rId12" Type="http://schemas.openxmlformats.org/officeDocument/2006/relationships/image" Target="../media/image162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1.jpeg"/><Relationship Id="rId5" Type="http://schemas.openxmlformats.org/officeDocument/2006/relationships/image" Target="../media/image156.jpeg"/><Relationship Id="rId10" Type="http://schemas.openxmlformats.org/officeDocument/2006/relationships/image" Target="../media/image160.jpg"/><Relationship Id="rId4" Type="http://schemas.openxmlformats.org/officeDocument/2006/relationships/image" Target="../media/image155.jp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jpeg"/><Relationship Id="rId5" Type="http://schemas.openxmlformats.org/officeDocument/2006/relationships/image" Target="../media/image184.png"/><Relationship Id="rId4" Type="http://schemas.openxmlformats.org/officeDocument/2006/relationships/image" Target="../media/image18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3.jpeg"/><Relationship Id="rId4" Type="http://schemas.openxmlformats.org/officeDocument/2006/relationships/image" Target="../media/image18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jpeg"/><Relationship Id="rId5" Type="http://schemas.openxmlformats.org/officeDocument/2006/relationships/image" Target="../media/image195.jpg"/><Relationship Id="rId4" Type="http://schemas.openxmlformats.org/officeDocument/2006/relationships/image" Target="../media/image20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1516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20888"/>
            <a:ext cx="9144000" cy="1944216"/>
          </a:xfrm>
        </p:spPr>
        <p:txBody>
          <a:bodyPr>
            <a:noAutofit/>
          </a:bodyPr>
          <a:lstStyle/>
          <a:p>
            <a:pPr marR="76200" algn="ctr">
              <a:lnSpc>
                <a:spcPct val="100000"/>
              </a:lnSpc>
            </a:pPr>
            <a:r>
              <a:rPr lang="ru-RU" sz="2000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ВЫСТУПЛЕНИЕ</a:t>
            </a:r>
            <a:r>
              <a:rPr lang="ru-RU" sz="2000" b="1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000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/>
            </a:r>
            <a:br>
              <a:rPr lang="ru-RU" sz="2000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ru-RU" sz="2000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МИНИСТРА ИНОСТРАННЫХ ДЕЛ РК К.К. АБДРАХМАНОВА </a:t>
            </a:r>
            <a:br>
              <a:rPr lang="ru-RU" sz="2000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ru-RU" sz="2000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НА «ПРАВИТЕЛЬСТВЕННОМ ЧАСЕ» В МАЖИЛИСЕ ПАРЛАМЕНТА РК </a:t>
            </a:r>
            <a:br>
              <a:rPr lang="ru-RU" sz="2000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ru-RU" sz="2000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НА ТЕМУ: «О ВНЕШНЕЙ ПОЛИТИКЕ КАЗАХСТАНА </a:t>
            </a:r>
            <a:br>
              <a:rPr lang="ru-RU" sz="2000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ru-RU" sz="2000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НА АЗИАТСКОМ НАПРАВЛЕНИИ» </a:t>
            </a:r>
            <a:r>
              <a:rPr lang="ru-RU" sz="2000" kern="1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/>
            </a:r>
            <a:br>
              <a:rPr lang="ru-RU" sz="2000" kern="1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</a:br>
            <a:endParaRPr lang="ru-RU" sz="2000" kern="100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11" y="191864"/>
            <a:ext cx="2009775" cy="2009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714" y="5157192"/>
            <a:ext cx="1492564" cy="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0423"/>
            <a:ext cx="4248472" cy="5820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940052" y="521956"/>
            <a:ext cx="3744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Непостоянные члены СБ ООН председательствуют во вспомогательных органах Совета, посвященных какому-либо тематическому или страновому направлению.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40051" y="2348880"/>
            <a:ext cx="3744416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Председательство Казахстана 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комитетах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 ООН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/>
            <a:endParaRPr lang="ru-RU" sz="1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8575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Афганистану/Талибану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Комитет 1988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  <a:p>
            <a:pPr algn="just"/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8575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ИГИЛ/ДАИШ/Аль-Каида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(Комитет 1267/1989/2253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  <a:p>
            <a:pPr algn="just"/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8575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Сомали/Эритрее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Комитет 751/1907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43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45949" y="220513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МИРОТВОРЧЕСКАЯ ДЕЯТЕЛЬНОСТЬ КАЗАХСТАНА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8990" y="3616573"/>
            <a:ext cx="39275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численность персонала, служащего в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операциях ООН (включая гражданских волонтеров) –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110 396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человек.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 предоставившие военный и полицейский персонал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122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страны.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25936"/>
            <a:ext cx="3350314" cy="2413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25936"/>
            <a:ext cx="3218521" cy="2413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22" y="3400066"/>
            <a:ext cx="864096" cy="864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508104" y="3525009"/>
            <a:ext cx="2986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граждан Казахстана прошли службу в качестве военных наблюдателей в миссиях ООН в Западной Сахаре и Кот-д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Ивуаре;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70" y="4939449"/>
            <a:ext cx="864096" cy="864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508104" y="5094939"/>
            <a:ext cx="315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наблюдателя продолжают службу в миссии ООН в Западной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Сахаре.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63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46889" y="260648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ИЗБРАННЫЕ ЧЛЕНЫ СБ ООН НА 2018-2019 ГОДЫ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305" y="5037206"/>
            <a:ext cx="1908175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200"/>
            <a:ext cx="1512168" cy="78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82" y="724842"/>
            <a:ext cx="5724673" cy="5245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10" y="4099684"/>
            <a:ext cx="360000" cy="36000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10" y="3161992"/>
            <a:ext cx="479999" cy="36000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10" y="3934084"/>
            <a:ext cx="360000" cy="36000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10" y="4128484"/>
            <a:ext cx="360000" cy="36000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910" y="4142884"/>
            <a:ext cx="360000" cy="36000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10" y="3260884"/>
            <a:ext cx="360000" cy="36000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10" y="3998884"/>
            <a:ext cx="324000" cy="32400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910" y="3894484"/>
            <a:ext cx="324000" cy="32400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10" y="4063684"/>
            <a:ext cx="328821" cy="32400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10" y="3184006"/>
            <a:ext cx="360000" cy="360000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sp>
        <p:nvSpPr>
          <p:cNvPr id="27" name="TextBox 26"/>
          <p:cNvSpPr txBox="1"/>
          <p:nvPr/>
        </p:nvSpPr>
        <p:spPr>
          <a:xfrm>
            <a:off x="3442030" y="2891552"/>
            <a:ext cx="74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2018-2019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Кот-д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’</a:t>
            </a:r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Ивуар</a:t>
            </a:r>
            <a:endParaRPr lang="ru-RU" sz="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63910" y="4605318"/>
            <a:ext cx="7421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2017-2018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+mj-lt"/>
              </a:rPr>
              <a:t>Казахстан</a:t>
            </a:r>
            <a:endParaRPr lang="ru-RU" sz="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13106" y="4564235"/>
            <a:ext cx="7421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2017-2018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+mj-lt"/>
              </a:rPr>
              <a:t>Боливия</a:t>
            </a:r>
            <a:endParaRPr lang="ru-RU" sz="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14390" y="4574552"/>
            <a:ext cx="7421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2017-2018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+mj-lt"/>
              </a:rPr>
              <a:t>Эфиопия</a:t>
            </a:r>
            <a:endParaRPr lang="ru-RU" sz="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39851" y="4408289"/>
            <a:ext cx="7421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2017-2018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+mj-lt"/>
              </a:rPr>
              <a:t>Швеция</a:t>
            </a:r>
            <a:endParaRPr lang="ru-RU" sz="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80030" y="4713051"/>
            <a:ext cx="742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P-5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0946" y="4713051"/>
            <a:ext cx="742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P-5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45630" y="4500608"/>
            <a:ext cx="742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P-5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16829" y="2963453"/>
            <a:ext cx="742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P-5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79091" y="3068691"/>
            <a:ext cx="742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P-5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0" y="3364006"/>
            <a:ext cx="360000" cy="360000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sp>
        <p:nvSpPr>
          <p:cNvPr id="40" name="TextBox 39"/>
          <p:cNvSpPr txBox="1"/>
          <p:nvPr/>
        </p:nvSpPr>
        <p:spPr>
          <a:xfrm>
            <a:off x="2024522" y="3060829"/>
            <a:ext cx="7421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2018-2019 </a:t>
            </a:r>
            <a:endParaRPr lang="ru-RU" sz="8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900" b="1" dirty="0" smtClean="0">
                <a:solidFill>
                  <a:schemeClr val="bg1"/>
                </a:solidFill>
                <a:latin typeface="+mj-lt"/>
              </a:rPr>
              <a:t>Экв. Гвинея</a:t>
            </a:r>
            <a:endParaRPr lang="ru-RU" sz="9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10" y="3145684"/>
            <a:ext cx="396000" cy="39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42" name="TextBox 41"/>
          <p:cNvSpPr txBox="1"/>
          <p:nvPr/>
        </p:nvSpPr>
        <p:spPr>
          <a:xfrm>
            <a:off x="4648070" y="2853576"/>
            <a:ext cx="74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2018-2019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Кувейт</a:t>
            </a:r>
            <a:endParaRPr lang="ru-RU" sz="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51" y="3185830"/>
            <a:ext cx="360000" cy="360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10" y="3304084"/>
            <a:ext cx="360000" cy="360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442721" y="2857999"/>
            <a:ext cx="74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2018-2019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Польша</a:t>
            </a:r>
            <a:endParaRPr lang="ru-RU" sz="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00208" y="2969317"/>
            <a:ext cx="74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2018-2019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Перу</a:t>
            </a:r>
            <a:endParaRPr lang="ru-RU" sz="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26" y="3514395"/>
            <a:ext cx="360000" cy="36000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48" name="TextBox 47"/>
          <p:cNvSpPr txBox="1"/>
          <p:nvPr/>
        </p:nvSpPr>
        <p:spPr>
          <a:xfrm>
            <a:off x="6688852" y="3191466"/>
            <a:ext cx="74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2018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+mj-lt"/>
              </a:rPr>
              <a:t>Нидерланды</a:t>
            </a:r>
            <a:endParaRPr lang="ru-RU" sz="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268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200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1168" y="21101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ПРЕДСТОЯЩЕЕ УЧАСТИЕ ГЛАВЫ ГОСУДАРСТВА В СБ ООН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81865"/>
            <a:ext cx="3903256" cy="2518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0690" y="1109714"/>
            <a:ext cx="3317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Заседание СБ ООН с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участием Главы Государства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2018 году;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5" y="2403844"/>
            <a:ext cx="3312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Принятие заявления председателя СБ ООН по ситуации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Центральной Азии и Афганистане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3974973"/>
            <a:ext cx="331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Ежеквартальные дебаты по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Ближнему Востоку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04" y="3789040"/>
            <a:ext cx="3255632" cy="21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5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5156" y="2462330"/>
            <a:ext cx="2587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потребность гуманитарной программы ООН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3893" y="2474452"/>
            <a:ext cx="3276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Общее количество людей нуждающихся в гуманитарной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помощи </a:t>
            </a: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95,3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млн. чел.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7265" y="2692116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Текущее глобальное финансирование гуманитарной помощи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349" y="4912438"/>
            <a:ext cx="3276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Общий дефицит от нуждающейся суммы составляет</a:t>
            </a:r>
          </a:p>
          <a:p>
            <a:pPr algn="ctr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млрд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долл. США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48805" y="499295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Затронутые страны -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37380" y="4957895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млрд. долл. США получено через добровольные взносы в ООН; </a:t>
            </a:r>
          </a:p>
          <a:p>
            <a:pPr algn="ctr"/>
            <a:r>
              <a:rPr lang="ru-RU" sz="1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1.9</a:t>
            </a:r>
            <a:r>
              <a:rPr lang="ru-RU" sz="1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млрд. долл. США от других доноров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52" y="3167748"/>
            <a:ext cx="1664983" cy="1744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78" y="3252700"/>
            <a:ext cx="1750855" cy="1771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30" y="3217221"/>
            <a:ext cx="1962101" cy="1753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81349" y="811322"/>
            <a:ext cx="33203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чел. –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перемещенные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военных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действий по всему миру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33" y="986006"/>
            <a:ext cx="2509847" cy="11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9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00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000" y="184523"/>
            <a:ext cx="8640960" cy="3817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СИРИЙСКИЙ КОНФЛИКТ В ЦИФРАХ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66460" y="580147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#PEACE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4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SYRIA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836712"/>
            <a:ext cx="2952328" cy="1944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13,1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млн.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сирийцев нуждаются в гуманитарной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помощи; </a:t>
            </a:r>
          </a:p>
          <a:p>
            <a:pPr algn="just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6,1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млн.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внутренне перемещенных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сирийцев;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44" y="635565"/>
            <a:ext cx="3958373" cy="2787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0" y="3501987"/>
            <a:ext cx="4087983" cy="2299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42579" y="3717032"/>
            <a:ext cx="362287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2,98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сирийцев по прежнему остаются в трудно-доступных и осажденных районах Сирии;</a:t>
            </a:r>
          </a:p>
          <a:p>
            <a:pPr algn="just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5,5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зарегистрированных беженцев.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3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00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000" y="164297"/>
            <a:ext cx="8640960" cy="3817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АСТАНИНСКИЙ ПРОЦЕСС ПО СИРИИ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33541"/>
            <a:ext cx="2981429" cy="4372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33541"/>
            <a:ext cx="3579887" cy="2378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885779" y="326524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представителей стран-гарантов с Президентом РК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Н.Назарбаевым</a:t>
            </a:r>
            <a:endParaRPr lang="ru-RU" sz="1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(31 октября 2017 г., Астана)</a:t>
            </a:r>
            <a:endParaRPr lang="ru-RU" sz="1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480" y="4239049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АСТАНИНСКИЙ ПРОЦЕСС БЫЛ ЗАПУЩЕН ПРИ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НЕПОСРЕДСТВЕННОМ УЧАСТИИ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ГЛАВЫ ГОСУДАРСТВА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ЯНВАРЕ 2017 Г. 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168324" y="57542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#PEACE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4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SYRIA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865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000" y="115200"/>
            <a:ext cx="8640960" cy="6009444"/>
          </a:xfrm>
          <a:prstGeom prst="rect">
            <a:avLst/>
          </a:prstGeom>
          <a:ln w="349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000" y="165872"/>
            <a:ext cx="8640960" cy="3817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АСТАНИНСКИЙ ПРОЦЕСС ПО СИРИИ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9395" y="446742"/>
            <a:ext cx="2664296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РАУНДОВ ПЕРЕГОВОРОВ 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531705" y="1895442"/>
            <a:ext cx="1" cy="250562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5004107" y="1802868"/>
            <a:ext cx="929442" cy="480901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203025" y="2449062"/>
            <a:ext cx="1323717" cy="267369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106150" y="3178604"/>
            <a:ext cx="1100268" cy="396636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168324" y="1901322"/>
            <a:ext cx="874879" cy="382112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526304" y="2437691"/>
            <a:ext cx="1320557" cy="278255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2926026" y="3179580"/>
            <a:ext cx="1016192" cy="396047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787376" y="3479808"/>
            <a:ext cx="642354" cy="862107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3729217" y="3479808"/>
            <a:ext cx="585816" cy="874795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34552" y="1339183"/>
            <a:ext cx="228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«Астана-1» 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23-24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января 2017 г.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526742" y="1986221"/>
            <a:ext cx="228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«Астана-2» 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14-15 февраля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240214" y="3179580"/>
            <a:ext cx="228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«Астана-3» 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14-15 марта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68690" y="4256368"/>
            <a:ext cx="228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«Астана-4» 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3-4 мая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424855" y="4252625"/>
            <a:ext cx="228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«Астана-5» 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4-5 июля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68783" y="3181916"/>
            <a:ext cx="228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«Астана-6» 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14-15 сентября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1893" y="1986221"/>
            <a:ext cx="228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«Астана-7» 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30-31 октября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227421" y="1350711"/>
            <a:ext cx="228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«Астана-8» 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21-22 декабря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г.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8500" r="18500" b="18500"/>
          <a:stretch/>
        </p:blipFill>
        <p:spPr>
          <a:xfrm>
            <a:off x="3948566" y="2225118"/>
            <a:ext cx="1165955" cy="1165955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70" name="TextBox 69"/>
          <p:cNvSpPr txBox="1"/>
          <p:nvPr/>
        </p:nvSpPr>
        <p:spPr>
          <a:xfrm>
            <a:off x="465142" y="5028358"/>
            <a:ext cx="2660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СТРАНЫ-ГАРАНТОВ РЕЖИМА ПРЕКРАЩЕНИЯ ОГНЯ – </a:t>
            </a:r>
            <a:r>
              <a:rPr lang="ru-RU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РОССИЯ, ТУРЦИЯ И ИРАН</a:t>
            </a:r>
            <a:endParaRPr lang="ru-RU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31797" y="5213553"/>
            <a:ext cx="2072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НАБЛЮДАТЕЛИ – </a:t>
            </a:r>
            <a:r>
              <a:rPr lang="ru-RU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США, ИОРДАНИЯ и ООН</a:t>
            </a:r>
            <a:endParaRPr lang="ru-RU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00251" y="5215798"/>
            <a:ext cx="2604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ПРЕДСТАВИТЕЛЕЙ </a:t>
            </a:r>
            <a:r>
              <a:rPr lang="ru-RU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СИРИЙСКОГО ПРАВИТЕЛЬСТВА И ОППОЗИЦИИ</a:t>
            </a:r>
            <a:endParaRPr lang="ru-RU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47" y="2214530"/>
            <a:ext cx="1196752" cy="1196752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82" name="TextBox 81"/>
          <p:cNvSpPr txBox="1"/>
          <p:nvPr/>
        </p:nvSpPr>
        <p:spPr>
          <a:xfrm>
            <a:off x="3159032" y="577177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#PEACE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4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SYRIA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39" y="5767300"/>
            <a:ext cx="203971" cy="129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318" y="5767300"/>
            <a:ext cx="203971" cy="129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29" y="5767300"/>
            <a:ext cx="203971" cy="129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40" y="5715736"/>
            <a:ext cx="183382" cy="91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08" y="5711003"/>
            <a:ext cx="183382" cy="9169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62" y="5706331"/>
            <a:ext cx="183382" cy="9195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747499"/>
            <a:ext cx="210557" cy="14037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83" y="5738221"/>
            <a:ext cx="210940" cy="14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8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00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000" y="184523"/>
            <a:ext cx="8640960" cy="3817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РОЛЬ АСТАНЫ В СИРИЙСКОМ УРЕГУЛИРОВАНИИ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66460" y="580147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#PEACE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4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SYRIA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326819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РЕЗУЛЬТАТЫ: 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01941"/>
            <a:ext cx="3783914" cy="2273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023244" y="3637522"/>
            <a:ext cx="7094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СОЗДАНЫ ЗОНЫ </a:t>
            </a:r>
            <a:r>
              <a:rPr lang="ru-RU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ДЕ-ЭСКАЛАЦИИ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ВЫРАБОТАН ЭФФЕКТИВНЫЙ МЕХАНИЗМ </a:t>
            </a:r>
            <a:r>
              <a:rPr lang="ru-RU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ПРЕКРАЩЕНИЯ ОГНЯ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СОСТОЯЛОСЬ КОМПЛЕКСНОЕ</a:t>
            </a:r>
            <a:r>
              <a:rPr lang="ru-RU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РАЗМЕЖЕВАНИЕ ГРУПП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ВООРУЖЕННОЙ ОППОЗИЦИИ ОТ ТЕРРОРИСТИЧЕСКИХ ОРГАНИЗАЦИЙ;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 БЕСПРЕПЯТСТВЕННЫЙ ДОСТУП К </a:t>
            </a:r>
            <a:r>
              <a:rPr lang="ru-RU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ГУМАНИТАРНОЙ ПОМОЩИ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ОКАЗЫВАЕТСЯ СОДЕЙСТВИЯ В ЕГО ДОСТАВКЕ;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НАНЕСЕН БОЛЬШОЙ УРОН МЕЖДУНАРОДНОМУ ТЕРРОРИЗМУ;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СОЗДАНЫ НЕОБХОДИМЫЕ ПРЕДПОСЫЛКИ ДЛЯ ПЕРЕХОДА К </a:t>
            </a:r>
            <a:r>
              <a:rPr lang="ru-RU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ПОЛИТИЧЕСКОМУ УРЕГУЛИРОВАНИЮ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СИРИЙСКОЙ ПРОБЛЕМАТИКИ.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1941"/>
            <a:ext cx="4040626" cy="2273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03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00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000" y="184523"/>
            <a:ext cx="8640960" cy="3817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РОЛЬ АСТАНЫ В СИРИЙСКОМ УРЕГУЛИРОВАНИИ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0" name="Picture 7" descr="E:\6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2095" y="692348"/>
            <a:ext cx="3984060" cy="2236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860032" y="3488511"/>
            <a:ext cx="374612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января 2017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сирийский порт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Тартус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был доставлен гуманитарный груз Казахстана в объеме </a:t>
            </a:r>
            <a:r>
              <a:rPr 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тонн продуктов и передан сирийкой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стороне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6" y="3212976"/>
            <a:ext cx="3755113" cy="2501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166460" y="580147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#PEACE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4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SYRIA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966" y="1271613"/>
            <a:ext cx="371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КАЗАХСТАНА В ПОМОЩИ СИРИЙСКОМУ НАРОДУ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467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79712" y="234888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8682"/>
          <a:stretch/>
        </p:blipFill>
        <p:spPr>
          <a:xfrm>
            <a:off x="454460" y="486540"/>
            <a:ext cx="5315509" cy="511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970" y="3705927"/>
            <a:ext cx="2977382" cy="13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26513" y="1340768"/>
            <a:ext cx="266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ПОСЛЕДНИЕ 10 ЛЕТ ПРИСУТСТВИЕ МИД РК НА МЕЖДУНАРОДНОЙ АРЕНЕ УВЕЛИЧИЛОСЬ С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УЧРЕЖДЕНИЯ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50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000" y="9532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000" y="184523"/>
            <a:ext cx="8640960" cy="3817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АЛМАТИНСКИЕ РАУНДЫ ПЕРЕГОВОРОВ ИРАНА И «ШЕСТЕРКИ»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35946" y="2924944"/>
            <a:ext cx="3804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предоставлял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площадку для проведения двух раундов переговорного процесса по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иранской ядерной программе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Алматы</a:t>
            </a:r>
          </a:p>
          <a:p>
            <a:pPr algn="just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25-26 февраля и 5-6 апреля 2013 г.)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12776"/>
            <a:ext cx="1095703" cy="530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73" y="1445571"/>
            <a:ext cx="1101600" cy="497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01" y="1412776"/>
            <a:ext cx="1101600" cy="530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64" y="781602"/>
            <a:ext cx="1106487" cy="524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67" y="780614"/>
            <a:ext cx="1079191" cy="51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00" y="798386"/>
            <a:ext cx="1100522" cy="511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8" y="1433419"/>
            <a:ext cx="1083218" cy="51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4228" y="798386"/>
            <a:ext cx="1071286" cy="506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9" y="2738879"/>
            <a:ext cx="3641601" cy="2418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5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553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20" name="Заголовок 2"/>
          <p:cNvSpPr>
            <a:spLocks noGrp="1"/>
          </p:cNvSpPr>
          <p:nvPr>
            <p:ph type="title"/>
          </p:nvPr>
        </p:nvSpPr>
        <p:spPr>
          <a:xfrm>
            <a:off x="275530" y="228565"/>
            <a:ext cx="8617430" cy="3817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БОЛЬШАЯ АЗИЯ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2784" y="3844150"/>
            <a:ext cx="34563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 региона Азии и Африки входят в 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10906" y="1061864"/>
            <a:ext cx="2465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Ежегодный турпоток из Китая, Японии и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Кореи составляет более </a:t>
            </a:r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млн. человек.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84" y="1124744"/>
            <a:ext cx="1364663" cy="13646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2536">
            <a:off x="4932063" y="1561266"/>
            <a:ext cx="360608" cy="2052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3068">
            <a:off x="4953326" y="1992786"/>
            <a:ext cx="330320" cy="2206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38841" flipH="1" flipV="1">
            <a:off x="5474380" y="1737710"/>
            <a:ext cx="251617" cy="16808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68" y="3542578"/>
            <a:ext cx="2909516" cy="193967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6" y="876535"/>
            <a:ext cx="3823392" cy="22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00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000" y="228565"/>
            <a:ext cx="8640960" cy="3817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БОЛЬШАЯ АЗИЯ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764240777"/>
              </p:ext>
            </p:extLst>
          </p:nvPr>
        </p:nvGraphicFramePr>
        <p:xfrm>
          <a:off x="3995936" y="711802"/>
          <a:ext cx="5400600" cy="4297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99592" y="1095752"/>
            <a:ext cx="325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Мировой ВВП –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$79,28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трлн.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4776" y="6124644"/>
            <a:ext cx="2088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В соответствии с данными МВФ</a:t>
            </a:r>
            <a:endParaRPr lang="ru-RU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899592" y="1721595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Суммарный ВВП Азии и Ближнего Востока –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$34,5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трлн.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292857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ВВП КНР –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$11,94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трлн.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26" y="3861048"/>
            <a:ext cx="3926844" cy="20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3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00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000" y="228565"/>
            <a:ext cx="8640960" cy="3817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ВНЕШНЕЭКОНОМИЧЕСКАЯ ПОЛИТИКА КАЗАХСТАНА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0112" y="1196752"/>
            <a:ext cx="66247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ПРИОРИТЕТЫ: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Привлечение инвестиций и высоких технологий в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приоритетные сектора экономики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just"/>
            <a:endParaRPr lang="ru-RU" sz="12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Продвижение интересов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казахстанского бизнеса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доступа товаров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отечественного производства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внешние рынки;</a:t>
            </a:r>
          </a:p>
          <a:p>
            <a:pPr algn="just"/>
            <a:endParaRPr lang="ru-RU" sz="12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благоприятных условий для расширения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экономического присутствия Казахстана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системе мирохозяйственных связей; </a:t>
            </a:r>
          </a:p>
          <a:p>
            <a:pPr algn="just"/>
            <a:endParaRPr lang="ru-RU" sz="12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позитивного восприятия политических, экономических и социальных преобразований в рамках стратегии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«Казахстан -2050»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плана нации «100 конкретных шагов»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115" y="228565"/>
            <a:ext cx="1372307" cy="1277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8" y="228565"/>
            <a:ext cx="1393184" cy="10037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45" y="4825233"/>
            <a:ext cx="1409009" cy="1412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92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00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533016" cy="126068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ИНСТИТУЦИОНАЛЬНАЯ ТРАНСФОРМАЦИЯ: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ВНЕШНИЕ ИНСТРУМЕНТЫ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1554"/>
            <a:ext cx="1409247" cy="1409247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008948" y="1810801"/>
            <a:ext cx="0" cy="30604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4283968" y="3197842"/>
            <a:ext cx="483510" cy="1410756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172802" y="3172327"/>
            <a:ext cx="520413" cy="1410756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33008" y="4914584"/>
            <a:ext cx="2160240" cy="5539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ТАМОЖЕННЫЙ АТТАШАТ</a:t>
            </a:r>
          </a:p>
          <a:p>
            <a:endParaRPr lang="ru-RU" sz="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84573" y="2103261"/>
            <a:ext cx="2448750" cy="1000274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ДИПЛОМАТИЧЕСКИЕ ПРЕДСТАВИТЕЛЬСТВА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РК </a:t>
            </a:r>
            <a:endParaRPr lang="ru-RU" sz="1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РУБЕЖОМ</a:t>
            </a:r>
          </a:p>
          <a:p>
            <a:pPr algn="ctr"/>
            <a:endParaRPr lang="ru-RU" sz="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9122" y="4914584"/>
            <a:ext cx="2292048" cy="769441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КЛУБ ДРУЗЕЙ КАЗАХСТАНА ЗА РУБЕЖОМ</a:t>
            </a:r>
          </a:p>
          <a:p>
            <a:endParaRPr lang="ru-RU" sz="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7743" y="3197842"/>
            <a:ext cx="2160240" cy="769441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СОВЕТНИКИ ПО ИНВЕСТИЦИЯМ</a:t>
            </a:r>
          </a:p>
          <a:p>
            <a:endParaRPr lang="ru-RU" sz="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3317896" y="3178097"/>
            <a:ext cx="566121" cy="279818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31666" y="4056213"/>
            <a:ext cx="2160240" cy="769441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ФРОНТ-ОФИСЫ АО «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KAZNEX INVEST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endParaRPr lang="ru-RU" sz="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31163" y="3564901"/>
            <a:ext cx="2160240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70 ПОЧЕТНЫХ КОНСУЛОВ РК В ИНОСТРАННЫХ ГОСУДАРСТВАХ</a:t>
            </a:r>
          </a:p>
          <a:p>
            <a:endParaRPr lang="ru-RU" sz="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3687017" y="3207356"/>
            <a:ext cx="641244" cy="61809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5977371" y="3158735"/>
            <a:ext cx="495451" cy="29918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 flipV="1">
            <a:off x="5591378" y="3213935"/>
            <a:ext cx="462868" cy="471605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4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331640" y="558552"/>
            <a:ext cx="6192688" cy="1154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ru-RU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Министерством иностранных дел приняты совместные планы мероприятий  с: </a:t>
            </a:r>
          </a:p>
          <a:p>
            <a:endParaRPr lang="ru-RU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64696776"/>
              </p:ext>
            </p:extLst>
          </p:nvPr>
        </p:nvGraphicFramePr>
        <p:xfrm>
          <a:off x="1259632" y="1628800"/>
          <a:ext cx="7344816" cy="4495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22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583259"/>
            <a:ext cx="1641467" cy="11750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32" y="2519397"/>
            <a:ext cx="4571432" cy="3238951"/>
          </a:xfrm>
          <a:prstGeom prst="rect">
            <a:avLst/>
          </a:prstGeom>
        </p:spPr>
      </p:pic>
      <p:cxnSp>
        <p:nvCxnSpPr>
          <p:cNvPr id="39" name="Прямая со стрелкой 38"/>
          <p:cNvCxnSpPr/>
          <p:nvPr/>
        </p:nvCxnSpPr>
        <p:spPr>
          <a:xfrm flipV="1">
            <a:off x="395536" y="1124744"/>
            <a:ext cx="0" cy="47167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395536" y="5841512"/>
            <a:ext cx="73448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67544" y="1438494"/>
            <a:ext cx="1785483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2014 ГОДУ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СТРАН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42827" y="1438492"/>
            <a:ext cx="1785483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2015 ГОДУ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СТРАН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41914" y="1438493"/>
            <a:ext cx="2062334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2017 ГОДУ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 СТРАНЫ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1520" y="227512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БЕЗВИЗОВЫЙ РЕЖИМ: СТИМУЛЯТОР ИНОСТРАННЫХ ИНВЕСТИЦИЙ</a:t>
            </a:r>
          </a:p>
          <a:p>
            <a:pPr indent="536575"/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СПЕЦИАЛЬНЫЕ ОДНОСТОРОННИЕ МЕРЫ РК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9992" y="5554291"/>
            <a:ext cx="2715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Кипр, Мальта,  Литва, Болгария, Румыния</a:t>
            </a:r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72" y="2658589"/>
            <a:ext cx="1628800" cy="92524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32" y="1273296"/>
            <a:ext cx="1716782" cy="96712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36" y="4153066"/>
            <a:ext cx="1843683" cy="8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95496" y="4538861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118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МЕЖПРАВИТЕЛЬСТВЕННЫХ КОМИССИЙ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ДЕЛОВЫХ СОВЕТА 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8511" y="3812893"/>
            <a:ext cx="41324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Товарооборот Казахстана со странами Азии за январь-сентябрь 2017 г.  - </a:t>
            </a:r>
          </a:p>
          <a:p>
            <a:pPr algn="just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13,3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млрд. долл. США.</a:t>
            </a: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на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23%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выше аналогичного периода 2016 года.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Положительное сальдо более 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70927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ДВУСТОРОННИЕ МЕЖПРАВИТЕЛЬСТВЕННЫЕ КОМИССИИ И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ДЕЛОВЫЕ СОВЕТЫ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496" y="3919535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РАБОЧАЯ ГРУППА ПО КООРДИНАЦИИ ДЕЯТЕЛЬНОСТИ МПК И ДС</a:t>
            </a:r>
            <a:endParaRPr lang="ru-RU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6" y="837975"/>
            <a:ext cx="8553008" cy="3047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358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79712" y="234888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24416" y="387551"/>
            <a:ext cx="6773432" cy="18143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начала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РК Нурсултан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Назарбаев совершил 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зарубежных визитов, принял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 азиатских государств и правительств. В общей сложности с начала года проведено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международных мероприятий и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двусторонних визитов.</a:t>
            </a:r>
          </a:p>
          <a:p>
            <a:pPr algn="ctr"/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0" y="322133"/>
            <a:ext cx="1294874" cy="1945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69858861"/>
              </p:ext>
            </p:extLst>
          </p:nvPr>
        </p:nvGraphicFramePr>
        <p:xfrm>
          <a:off x="755576" y="1340768"/>
          <a:ext cx="7891903" cy="4634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161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96754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79712" y="234888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80835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ИНВЕСТИЦИОННОЕ СОТРУДНИЧЕСТВО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709424918"/>
              </p:ext>
            </p:extLst>
          </p:nvPr>
        </p:nvGraphicFramePr>
        <p:xfrm>
          <a:off x="611560" y="1196752"/>
          <a:ext cx="784887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28" y="1558958"/>
            <a:ext cx="1780306" cy="10134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41" y="1558958"/>
            <a:ext cx="1622673" cy="10839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52" y="1507881"/>
            <a:ext cx="1683771" cy="11247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45636" y="2632640"/>
            <a:ext cx="171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КНР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42316" y="2648786"/>
            <a:ext cx="171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ЯПОНИЯ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222917" y="2659050"/>
            <a:ext cx="171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РЕСПУБЛИКА </a:t>
            </a:r>
          </a:p>
          <a:p>
            <a:pPr algn="ctr"/>
            <a:r>
              <a:rPr lang="ru-RU" b="1" dirty="0" smtClean="0"/>
              <a:t>КОРЕЯ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51520" y="6066541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*</a:t>
            </a:r>
            <a:r>
              <a:rPr lang="ru-RU" sz="1400" dirty="0"/>
              <a:t>д</a:t>
            </a:r>
            <a:r>
              <a:rPr lang="ru-RU" sz="1400" dirty="0" smtClean="0"/>
              <a:t>анные за 2005-2017 года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8014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84476" y="3669955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 МЕЖДУНАРОДНОГО АВТОРИТЕТА СТРАНЫ</a:t>
            </a:r>
          </a:p>
          <a:p>
            <a:endPara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УКРЕПЛЕНИЕ ПОЗИЦИЙ ПО ВСЕМ НАПРАВЛЕНИЯМ ВНЕШНЕЙ ПОЛИТИКИ ГЛАВЫ ГОСУДАРСТВА</a:t>
            </a:r>
          </a:p>
          <a:p>
            <a:endPara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НАЦИОНАЛЬНЫХ ИНТЕРЕСОВ</a:t>
            </a:r>
          </a:p>
          <a:p>
            <a:endPara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МНОГОВЕКТОРНОСТИ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84871"/>
            <a:ext cx="2509847" cy="11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7742" y="2231266"/>
            <a:ext cx="2412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-ЛЕТИЕ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КАЗАХСТАНА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0" y="4859070"/>
            <a:ext cx="333336" cy="3333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0" y="3704450"/>
            <a:ext cx="333336" cy="3333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42" y="450904"/>
            <a:ext cx="2157459" cy="1397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0" y="4170053"/>
            <a:ext cx="333336" cy="3333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0" y="5325189"/>
            <a:ext cx="333336" cy="333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59" y="450904"/>
            <a:ext cx="4572000" cy="2636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2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79712" y="234888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87165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КИТАЙСКАЯ НАРОДНАЯ РЕСПУБЛИКА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4" y="1268760"/>
            <a:ext cx="3063695" cy="1685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1560" y="1056219"/>
            <a:ext cx="53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ВСЕСТОРОННЕЕ СТРАТЕГИЧЕСКОЕ ПАРТНЕРСТВО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«НҰРЛЫ ЖОЛ» + «ЭКОНОМИЧЕСКИЙ ПОЯС ШЕЛКОВОГО ПУТИ»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ГОД ТУРИЗМА КИТАЯ В КАЗАХСТАНЕ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218" y="2876679"/>
            <a:ext cx="306034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Товарооборот за январь октябрь 2017 г. – </a:t>
            </a:r>
          </a:p>
          <a:p>
            <a:pPr algn="just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8,9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млрд. долл. США</a:t>
            </a:r>
          </a:p>
          <a:p>
            <a:pPr algn="just"/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дипломатическим отношениям РК и КНР</a:t>
            </a:r>
          </a:p>
          <a:p>
            <a:pPr algn="just"/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совместных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проектов на сумму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млрд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долл.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endParaRPr lang="ru-RU" sz="2400" dirty="0" smtClean="0">
              <a:solidFill>
                <a:srgbClr val="FFC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67" y="2902877"/>
            <a:ext cx="3940761" cy="311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699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60648"/>
            <a:ext cx="862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ВИЗИТЫ НА ВЫСШЕМ УРОВНЕ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78769057"/>
              </p:ext>
            </p:extLst>
          </p:nvPr>
        </p:nvGraphicFramePr>
        <p:xfrm>
          <a:off x="323528" y="782796"/>
          <a:ext cx="8496944" cy="5263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42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60648"/>
            <a:ext cx="862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СОПРЯЖЕНИЕ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НЭП «НУРЛЫ ЖОЛ»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ПРОГРАММОЙ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«ОДИН ПОЯС, ОДИН ПУТЬ»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F:\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0249" y="1052736"/>
            <a:ext cx="7844164" cy="4963899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3" y="88454"/>
            <a:ext cx="1409009" cy="1412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7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 descr="D:\belt-and-road-90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189" y="548680"/>
            <a:ext cx="8621622" cy="45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520" y="4371750"/>
            <a:ext cx="862162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Инициатива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«Один пояс, один путь»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(ОПОП) объединяет два стратегических проекта правительства КНР, нацеленных на развитие регионального многостороннего сотрудничества – </a:t>
            </a:r>
          </a:p>
          <a:p>
            <a:pPr algn="ctr"/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«Экономический пояс Шелкового пути» (ЭПШП) и </a:t>
            </a:r>
          </a:p>
          <a:p>
            <a:pPr algn="ctr"/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«Морской Шелковый путь 21 века» (МПШП)</a:t>
            </a: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6613" y="317847"/>
            <a:ext cx="862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«ОДИН ПОЯС, ОДИН ПУТЬ»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98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60648"/>
            <a:ext cx="862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«ОДИН ПОЯС, ОДИН ПУТЬ»</a:t>
            </a: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1449" y="3196437"/>
            <a:ext cx="4320480" cy="281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7" y="845709"/>
            <a:ext cx="4308401" cy="229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4631928" y="787354"/>
            <a:ext cx="4114800" cy="2353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ЭПШП содержит:</a:t>
            </a:r>
          </a:p>
          <a:p>
            <a:pPr marR="0" lvl="0" indent="269875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1.Обмен </a:t>
            </a:r>
            <a:r>
              <a:rPr lang="ru-RU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мнениями по вопросам </a:t>
            </a:r>
            <a:r>
              <a:rPr lang="ru-RU" sz="1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стратегии экономического развития</a:t>
            </a:r>
            <a:r>
              <a:rPr lang="ru-RU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R="0" lvl="0" indent="269875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2.Строительство единой </a:t>
            </a:r>
            <a:r>
              <a:rPr lang="ru-RU" sz="1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транспортной инфраструктуры от </a:t>
            </a:r>
            <a:r>
              <a:rPr lang="ru-RU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Тихого океана до Балтийского </a:t>
            </a:r>
            <a:r>
              <a:rPr lang="ru-RU" sz="1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моря;</a:t>
            </a:r>
            <a:endParaRPr lang="ru-RU" sz="15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0" lvl="0" indent="269875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3.Укрепление торговых связей с устранением различных </a:t>
            </a:r>
            <a:r>
              <a:rPr lang="ru-RU" sz="1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барьеров</a:t>
            </a:r>
            <a:r>
              <a:rPr lang="ru-RU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R="0" lvl="0" indent="269875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4.Усиление валютных </a:t>
            </a:r>
            <a:r>
              <a:rPr lang="ru-RU" sz="1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потоков;</a:t>
            </a:r>
            <a:endParaRPr lang="ru-RU" sz="15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0" lvl="0" indent="269875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5.Укрепление связей между </a:t>
            </a:r>
            <a:r>
              <a:rPr lang="ru-RU" sz="1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народами.</a:t>
            </a:r>
            <a:endParaRPr lang="ru-RU" sz="15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631927" y="3264473"/>
            <a:ext cx="4071934" cy="261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МПШП включает в себя:</a:t>
            </a:r>
          </a:p>
          <a:p>
            <a:pPr indent="269875" algn="just">
              <a:defRPr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1.Придерживаться принципа доверия и стремления к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добрососедству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indent="269875" algn="just">
              <a:defRPr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2.Придерживаться принципа сотрудничества и совместного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выигрыша; </a:t>
            </a:r>
            <a:endParaRPr lang="ru-RU" sz="15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69875" algn="just">
              <a:defRPr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3.Постоянно предоставлять необходимую своевременную взаимную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помощь; </a:t>
            </a:r>
            <a:endParaRPr lang="ru-RU" sz="15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69875" algn="just">
              <a:defRPr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4.Придерживаться принципа «жить душа в душу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»; </a:t>
            </a:r>
            <a:endParaRPr lang="ru-RU" sz="15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69875" algn="just">
              <a:defRPr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5.Придерживаться принципа открытости и </a:t>
            </a:r>
            <a:r>
              <a:rPr lang="ru-RU" sz="15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инклюзивности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37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6" name="AutoShape 8" descr="data:image/jpeg;base64,/9j/4AAQSkZJRgABAQAAAQABAAD/2wCEAAkGBhQSERQUEhQVFRUUFxQWFBQXFhYVFBUXFBQVFxoYFRUYHSYgGBojGhQYHy8gIycpLSwsFx4xNTAqNSYrLCkBCQoKDgwOGg8PGiwkHiQvLzUtKiwsLC0pLyo1LykwNCwpKSwsLCkpLCwsLCwsLCksLCkvKSopLC0pLCwsKSkpLP/AABEIAPMA0AMBIgACEQEDEQH/xAAbAAEAAQUBAAAAAAAAAAAAAAAAAgEDBAUGB//EAEUQAAEDAQQGBgcGBAQHAQAAAAEAAgMRBAUhMQYSE0FRYSJxgZGh8CMyUmKxwdEHFEJyguFDkqKyFWOTwhckJVODs/EW/8QAGQEBAAMBAQAAAAAAAAAAAAAAAAIDBAUB/8QALhEBAAICAAUCBAYCAwAAAAAAAAECAxEEEiEx8BNBIlGx0WFxgZGh4RRSIzIz/9oADAMBAAIRAxEAPwD3FERAREQEREBERAREQEREBERAREQEREBERAREQEREBERBQOqqrHMZQxHyUF8FAarGEZyp9N/7KezPkoL6LH2R4K+wYBBVERAREQULlVWZIySotYfOCC+Shcscwnh8EbGTu7/OKDJRY5iPkqTIzUILyIiAiIgKgKOGCsGMoMhUBVnZnyVDZEbvhXwQZIcqqxsj5PnuVNkeCDIREQEREBERAREQEUNfhj8O9WLVbGRisrw3lWleoZleTMR3GS54GZUdp19xWhk0sZWkMbnnqp9T4KzJfNrP8NkY98hp/qcPgqpz09uqHqQ6XX5Hw+qpr8j4LlDeto32iAdrT8GlG3zaB/Hgd+pg+ICh/k1R9WHV7UdXXgpArm4tILQPWha8cYzX+0uWTZtJ4HGjqxu5j5j50U4zUn3/AHSi9W8RWo5KirSHA5Go8CMCptfX6K5NJERAREQEREBERAREQEREBEVHOogOdRWZ5g1pc8hrRnXDv+itW+3thYZJD1DeTwHErlJ5nWj0s5LIgegwZu/L83Hs5U5MsU6e6Fr6Z9p0hkmJZZm6rRnIaCg444NHXitW9sTTV5M795JIZ3+s7wVu1XgXDVaAxgyYMus8TzKwXSLl5M82nz6Mtr7Z0t6vpRpDG+ywBg8M+1YD5Vbc9W3PWa1pnuqm203PVtz1bc9Qc5QR2ntKGowPEYHvWU2+5Mn0lHCQax7H+sOwrXFygXL2LTHZ5EzHZ0V33o0GsMhhf7DzWN36936h2rp7DpEHHZ2huzk3HJprkQd1e48VwTLktDhUQyEfkPzVLJexYNnKC+MEjVOD2HfsyfVPI4HeN614+Ivj7/15+S+uWa93rGtTPLj9VNcfc1/7IND3bSB2DJN7D7LxupvHaKhdWx2RBq05HPPnwXWx5IvHRsraLLqIisSEREBERBRrqqpKxzCVUwHkgvBwKNdVY+xPAfLf+ykYTy89iC8CrFotDWNdI80a0Vr8/kFF8Jywx+HnBczpDajPM2ysNGsxkduFBUk8mjxKryX5K7RtblhjSWj7y4zzVETDRkftHPVHxcfIwbZbjI6ruoAZNAyAG4JeFtDiGswjYNWMcuJ5k4lYTnri5cnNOvJYbW2m56tOeoOep2Oyume1jBVzu4cSeQVHWZ1CHdSNjnuDWguccgBUldDYdB3uxleGe63pO7TkPFZ8ghu+LHpPcOWu87/ytHmpz5e8NI5JcyQ3HoDBufeTTitnp48X/p1n5LeWtP8At3+TpXaM2JmD5Mfela3wFFE6K2OTCOU192Rr/DFcV95A3Y8cO/r84q3t6DDOgxwwOFaLz1sX+kHqU/1hvb+0SfZ264e1zKgY9F9TkA3f2dy6LRLRgQtEso9K7EA/wxw/NxO7LjXC0Uu+SYCWUuLGn0LHGorkXCuJGFBXmt7fF4izs1iNZxOrGwes95wAHLzyWrDhxx/y61Ht9/stpSsfGw9LtJRZ2ajD6V4w9we0efD9l5k5yv3jaJHyvdLXaFx164EEYUpupSlOSxS5c/iM05bb9mXLkm8s27ryMTjhrMdhIzc4cuDhmDu7wu30dvcRlsbna0MuMLzuqfVdwNcCNx5FedVWzuS2AkwvNGyHouP4JMmu5A+qeRB3L3BlmlnuO81l66w0w7lIOWl0evIzRFj8JYjqurnUYAnroQeYK2QjNAf/AL589XdraLRuHRidxtkqgeFZ2J5KJhPnqUnrIDvBKqzsTy89ibE8kF9ERARFF7qAoMO8reIYpJT+EdHmcgO1xXCRSFkBeT6S0E479m04n9T/AO1bvTu0HVhgbm91acaUa3vLvBc9fEw2pa31YwI29UYpXtNT2rmcXk66880y5rdWM56tl6g56gXrmMm03OXZ6K2Ztnsz7TJm4E8wwZAcyfkuHGJAGZNB1ldvpxJsrLHE3Ilo/TG366q1cN8PNk+UfyuxdN2+Tj7zvJ08jpHnE7tzRuA5BYZcol2Q3nADeTwA3lX7wum0QxiR8LmsJA1nUwrlVoNR20Wb4rbnup6z1Y5ctno3cptUwb+BtDIRuHAczl3ncufjD5HBralziA1o3kmgC9j0auJtkgawULj0pHe0459gyHUtHC4PVt17Qsw055/BnSysgiJNGRxt7GtaF5k7TcutrJ3trG0lrWnEsYcC4e/v8FkfaBpNtX7CM+jjPTI/G8bupvx6guOoruK4nduWnaPqlmzddV9ndfaNdgBZaY6Uko15GRNKtd2gEdgXFCVehw+nuU1xLI3Ur/kOJH9LQvOVTxNY5ovHvG0M0deaPdLaprqCqsqh3FwXxSSGcn1/Qz/nbSjj1tLHdYevQW4Ejjj9V47cT6tmi9pm0b+aGrv/AFmTwXqdy23a2eGTeQA7rHRPiF2eDyc0adDBbcNkiItzSIiICIiAoSbuseGPyU1B+Y7fgg4m/Z9a82VyhYHfyMfL9Fy7pK/Nbq9JP+eth9mKQd8cbf8AcufLlwuJndv1lz8s9Ui5QLlEuUHvpiVlUL9nko9pOQc0nsIXXfae8tZAR7TxXgSGkfArz2acu5BekXoz79dTXtxexrX0368YLXjtGt4LXg+LHenv9l2PrW1Wl+zQsdaZC4AvEdWE7ukA7V4GhHivQL2u8TwSRH8bSK8DuPYaHsXkOi947C1RSE0brarvyv6J7q17F7UtvBTFsc1aOHmJppwugOibo3OnnYWuaSyNpGI3Of8AIcqneFstOdJfu8WzjPpZAaEZsbkXde4dp3LfXneLIInyvNGsFeZO4DmTgvF70vJ9olfK/Nxy3NG5o5AKOa0cPj9OneUckxiry17sSikAgClFEXuDWirnEADiSaAd65LC9E0f6Nzyk72Wk9+s34rzii9J0rIsl2ss4PScGx9dKOee0j+pecUWviunLT5QvzdNV+UKUSilRKLIoZ1wyatphJyL2tP5X9A+DivQtBpD93kjOccjx4A/Gq8zgdRzSNxB7iF6XoefTW5vCY+LpPot/BT8WvPOjVw89XUgqqjHkOoKS7DeIiIINlBVTIOIVowlVMB4oJiUUrVRMgwPM/AqAgNfn3pJDkeY+PwxQee3rhb7WPaikp/otf8A7Vzpcut0lGzvKGuUzWtJrh0y6M4caEdi5CQEEg4EEgjgQcVwuKrq36y52aNSo+Siw5JC4qsslTyUFlUKUXW6BaSCCQwyH0chFDua/LsBwHWBzXJqTHUIPAg9xqrMd5paLQlS01ncOp0z0UML3TRN9E41cB/DJz/SfDLgthdX2kbOFjZYnPc0auu1w6QbTEg76ELG0e04DPR2gFzMg/1nNB3O9obuIHFbyfROz2lu0s0gFTXoHWZU7tWvR6sFvrG5m+Ce/eGqsbnmxz+jk9KtLXWzVaG6kbcdWtS45Vd1DIcytBq76LsptALUD0TG4VqOm4HfnVuI5K5D9n9ocRrujaBwc5x/F7oFceIyVFsGW9t2idqpx3tO5cUWnPiu80K0ZEX/ADNoo0gEsa7DVFMXurkaZDdWvBbBlz2SwgPmeHPA6Jfi7DeyMZu5404hctpDpg60dFoLIgagVo51Mi+nVkpxjpgnmvPX2j7pRSuPrbv8mLpVfv3qcuFdm3oxjl7RHEnHu4LTqcr9Y1VA1Yr2m1pmWe07ncoqoaphqkGqDxWyxaz2ji5o7yAvRNDHVltr9zpjTnR0n1XE3KwbdhOTCZHdUQMh/tXbaDQk2MvNayPecTUnJufWCujwUfFvzzq1cPHV1UbxQYjIIJQd6gITx8/NRMB89S67cvCQJtBxVvY9Xn5psTxQXkREBUe2oIVUQcV9pViLrPHM3OJ1CeAfQV7HBveuMv5+s8SDKdol7XYPHZIHjsXrl4WBs0UkTvVkaR1V3jmDivI22Zxjls7x6WzOe9o4swErR1UbIOWuuZxmPrv5/WP6Y89WrSirRVouWxI0VaLZXNcUlpcQzVAaKve40Y0cz2HuKzLfoo5kRljlinY31zG6pb1jgpxjtMc0R0SikzG2ior9mtDozrMc5h3FpLT3jcsu8rmdA2FznNImZrtArgKNNHVHvblW9LlfA2JznNO2ZrtpWoFGmhqM+luTltXf4HLMMmHTO2NFBMT+ZrHeJaoz6XWt+c7x+XVZ/aAl7aLy2eOOR5aQ/CgrVpIrR1Rnn3FWrbcroooZCWkTAuaBWopT1qj3lZa2aNxMz0/FOZyR0mZYD3FxLiSScySSe8qgatrd1wulifKHsa1jmtOsSPWLRXKlBrLaDQklpeLRZ9UGhdrnVB4VpTeoRivbrEPIpaezmA1SDVuLfo26KLaiSORgdqOLCTqnnUZZd4Vu23I6GKOR5aDLi2PHXA4nCgGXevJx2jvDzkmGtDVINUg1TZGSQAKk4ADMk7gq3i8w6lnlfvk1YGDiXkOfT9LQP/IF6lc9g2MEMXsNGt1gVJ/mK4e4ru29tjjGMViGs8jJ0xNT/WAByi5r0VmJJ7B2LtcJj5Y3559m/BXUbTREW5oEREBERAREQReN4zC4P7QLodG9lug9ZhbtMK5YNcRvFOi7kRzXfKzLECC1wBa4EEHEY4EEcCq8lOeukbV5o08Yt9naQ2WIeikrQZ7Nw9aI821w4tIPFYlFv79uY3dK4Fpksc5oRvaRUihOUjcS0n1hUHetVa7DqUIIfG/GOQeq8dX4XDItOIK4WXHNZ8805t6TEt1chL7DaYo/XLmuIGbm9HAcfVd381kaO2V0EU8klBHJC4atca1IAc078/5lzlmlcwhzSWncQaeQst99TOBDpC4OBaQQCKHlSleaVyRGpnvD2LxGt+zZ6QxukgshaC4NiDSWgmhozh1HuWwtVl2ktijd/DiDnjgGhmB6y2i5qy3lLGKMe5o4ZjuOSoLdJVztd1XCjjXEjh1J6sd599fwc8OstUgtDLSzaskLztI2tJqzUAAGPUBhxK1t7xOkstkDWudqsNaAmlQzOnUtHZ5nMOswlp4hZMd6TAUEjgBkKr2cvN3867ezeJ7tnYGllhtLHAglzMCKH8O4qlmf/wBOkb/mg/2LWPt0jg4F7iHU1udMq9wUWzu1Syp1Salu6vHwUfU+mnnN9G30UtVHuiIBjlB1mnKrRUGnh3cFhX3bnTTPc7cS1o4NaSAPn2rGglcwhzSQRkRmhFanfmV5N5mnK85vh0thqydqYGCQCs0lWWdoxdU9EyU5Vo3i4+6UAZGzazYMFQ1oNHSuH4WcB7Ttw50C6XQ3R973/fbUKPIGwjpQRspRpDd2GDRuBrmVdgwza3n7/ZPHSZlu9FLh+6WdrP4j+lIfeIyrwaMPHet4BRRYN5zPgprt1rFY1DoRGo1AiIpPRERBBsoQyjioGDz5zVTBz8EFRMKKolHUrYgNc/OP18FLY8/BBIShSzVr7vz8FdaKBBi22xMlY6OVofG4UIPnA8CvM750fmu4uLWmexvNXNP4dwLiPUcMhIM8jwXq5CtOZhSlWnAg8PmOSpy4oyfmhekWePCytkaZLO4yNGLmGglj/OwZt99tR1ZLHDV2l+fZu1zttYX7CUGoaCQyvukYxnqqOQXK261Swu1bwszgf+/GA0u5mno5P6TxK5OXhpr50Yb4pqsNjJyClsjwPcVk2Z8T6bGeNxxo2Q7F+OYo86p7HFZElhmbiYngUI1tVxaQTucMFR6eoQ5WC2E8D3KrYydx7j4K7tCMCBhhjWtOGakypFGjMAGlScKLzVTULLYzwPdwUtnyPctgLDL6xj1BhVz/AEbMMsXkALDtF42eMUfMH0/BCDIf9RxDB1gu6lL03vKi2OuAzOQ3lXLVNHZzSQa8p9WztPSqctqR6n5R0jyzWRd1ittqws0X3SI5zPJ2rgeDyA4/oDRxK7DRzQuCx9IAyTb5HZiueqMmDx5lasPCzbr5/a2mKZanR3Q58jxarfTWAGzgoNSMDKrRgKbmbt9Su3aK4nsH1QM3n9gprq0pFI1DZWsVjoKAlCk4VVoweCmkubQcVQTBR2PNRNn4U7kFwShNqFHY8/BU2HPwQXkREBERAREQEVmSSixJbSUGc4D91blAIIcGuacwaY9YOBWqltjliyW1yCzeOgNgmx1NkTvjOoP5TVngtP8A8KizGzWyRnDD/cxzfgtq+3OVh1ucqZwY59lc46z7ML/8ReQyvAkc3y/A1VRoJeDvXvF4HJ0p8NYLL/xN/F38x+qf4i85kntK8/x6fj+8npVY0X2Uw1raLTJIf0tr2u1j4rorq0XsdnoYoWlw/G7pu7HPrTsWqjtrlkx25ylXDSvaHsUrHaHTDHfTq+qk0AZLQx2xyy4rUVam2qLFinKyWlBVERAREQEREBERAREQEREFC1WnWYFXkQYjrvBVl10hbFEGqdcoVs3CFuUQaX/AAguELdIg1DbjCuNucLZogwm3aArrbIAshEEGxgKaIgIiICIiAiIgtiYb8O9VMwUDBw893UqmDmgqJx+yCYb1EWfn5x+qlseaComCkCrew5lXGiiCqIiAiIgg+SibUI6KpUBB5+qCRnHMoZhuxVDZ+aNg4n9+tBIzBVEgUDBzVWw0NUFxERAREQCVbEw81UyFaMCCe1CoJwqbHmqGz8CgkJh53qu2CpseapsOaC6iIgIiICIiAiIgIiICIiAiIgIiICIiAiIgIiICIiAiIgIiICIiAiIgIiICIiAiIgIiICIiAiIgIiICIiAiIgIi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alt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AutoShape 10" descr="data:image/jpeg;base64,/9j/4AAQSkZJRgABAQAAAQABAAD/2wCEAAkGBhQSERQUEhQVFRUUFxQWFBQXFhYVFBUXFBQVFxoYFRUYHSYgGBojGhQYHy8gIycpLSwsFx4xNTAqNSYrLCkBCQoKDgwOGg8PGiwkHiQvLzUtKiwsLC0pLyo1LykwNCwpKSwsLCkpLCwsLCwsLCksLCkvKSopLC0pLCwsKSkpLP/AABEIAPMA0AMBIgACEQEDEQH/xAAbAAEAAQUBAAAAAAAAAAAAAAAAAgEDBAUGB//EAEUQAAEDAQQGBgcGBAQHAQAAAAEAAgMRBAUhMQYSE0FRYSJxgZGh8CMyUmKxwdEHFEJyguFDkqKyFWOTwhckJVODs/EW/8QAGQEBAAMBAQAAAAAAAAAAAAAAAAIDBAUB/8QALhEBAAICAAUCBAYCAwAAAAAAAAECAxEEEiEx8BNBIlGx0WFxgZGh4RRSIzIz/9oADAMBAAIRAxEAPwD3FERAREQEREBERAREQEREBERAREQEREBERAREQEREBERBQOqqrHMZQxHyUF8FAarGEZyp9N/7KezPkoL6LH2R4K+wYBBVERAREQULlVWZIySotYfOCC+Shcscwnh8EbGTu7/OKDJRY5iPkqTIzUILyIiAiIgKgKOGCsGMoMhUBVnZnyVDZEbvhXwQZIcqqxsj5PnuVNkeCDIREQEREBERAREQEUNfhj8O9WLVbGRisrw3lWleoZleTMR3GS54GZUdp19xWhk0sZWkMbnnqp9T4KzJfNrP8NkY98hp/qcPgqpz09uqHqQ6XX5Hw+qpr8j4LlDeto32iAdrT8GlG3zaB/Hgd+pg+ICh/k1R9WHV7UdXXgpArm4tILQPWha8cYzX+0uWTZtJ4HGjqxu5j5j50U4zUn3/AHSi9W8RWo5KirSHA5Go8CMCptfX6K5NJERAREQEREBERAREQEREBEVHOogOdRWZ5g1pc8hrRnXDv+itW+3thYZJD1DeTwHErlJ5nWj0s5LIgegwZu/L83Hs5U5MsU6e6Fr6Z9p0hkmJZZm6rRnIaCg444NHXitW9sTTV5M795JIZ3+s7wVu1XgXDVaAxgyYMus8TzKwXSLl5M82nz6Mtr7Z0t6vpRpDG+ywBg8M+1YD5Vbc9W3PWa1pnuqm203PVtz1bc9Qc5QR2ntKGowPEYHvWU2+5Mn0lHCQax7H+sOwrXFygXL2LTHZ5EzHZ0V33o0GsMhhf7DzWN36936h2rp7DpEHHZ2huzk3HJprkQd1e48VwTLktDhUQyEfkPzVLJexYNnKC+MEjVOD2HfsyfVPI4HeN614+Ivj7/15+S+uWa93rGtTPLj9VNcfc1/7IND3bSB2DJN7D7LxupvHaKhdWx2RBq05HPPnwXWx5IvHRsraLLqIisSEREBERBRrqqpKxzCVUwHkgvBwKNdVY+xPAfLf+ykYTy89iC8CrFotDWNdI80a0Vr8/kFF8Jywx+HnBczpDajPM2ysNGsxkduFBUk8mjxKryX5K7RtblhjSWj7y4zzVETDRkftHPVHxcfIwbZbjI6ruoAZNAyAG4JeFtDiGswjYNWMcuJ5k4lYTnri5cnNOvJYbW2m56tOeoOep2Oyume1jBVzu4cSeQVHWZ1CHdSNjnuDWguccgBUldDYdB3uxleGe63pO7TkPFZ8ghu+LHpPcOWu87/ytHmpz5e8NI5JcyQ3HoDBufeTTitnp48X/p1n5LeWtP8At3+TpXaM2JmD5Mfela3wFFE6K2OTCOU192Rr/DFcV95A3Y8cO/r84q3t6DDOgxwwOFaLz1sX+kHqU/1hvb+0SfZ264e1zKgY9F9TkA3f2dy6LRLRgQtEso9K7EA/wxw/NxO7LjXC0Uu+SYCWUuLGn0LHGorkXCuJGFBXmt7fF4izs1iNZxOrGwes95wAHLzyWrDhxx/y61Ht9/stpSsfGw9LtJRZ2ajD6V4w9we0efD9l5k5yv3jaJHyvdLXaFx164EEYUpupSlOSxS5c/iM05bb9mXLkm8s27ryMTjhrMdhIzc4cuDhmDu7wu30dvcRlsbna0MuMLzuqfVdwNcCNx5FedVWzuS2AkwvNGyHouP4JMmu5A+qeRB3L3BlmlnuO81l66w0w7lIOWl0evIzRFj8JYjqurnUYAnroQeYK2QjNAf/AL589XdraLRuHRidxtkqgeFZ2J5KJhPnqUnrIDvBKqzsTy89ibE8kF9ERARFF7qAoMO8reIYpJT+EdHmcgO1xXCRSFkBeT6S0E479m04n9T/AO1bvTu0HVhgbm91acaUa3vLvBc9fEw2pa31YwI29UYpXtNT2rmcXk66880y5rdWM56tl6g56gXrmMm03OXZ6K2Ztnsz7TJm4E8wwZAcyfkuHGJAGZNB1ldvpxJsrLHE3Ilo/TG366q1cN8PNk+UfyuxdN2+Tj7zvJ08jpHnE7tzRuA5BYZcol2Q3nADeTwA3lX7wum0QxiR8LmsJA1nUwrlVoNR20Wb4rbnup6z1Y5ctno3cptUwb+BtDIRuHAczl3ncufjD5HBralziA1o3kmgC9j0auJtkgawULj0pHe0459gyHUtHC4PVt17Qsw055/BnSysgiJNGRxt7GtaF5k7TcutrJ3trG0lrWnEsYcC4e/v8FkfaBpNtX7CM+jjPTI/G8bupvx6guOoruK4nduWnaPqlmzddV9ndfaNdgBZaY6Uko15GRNKtd2gEdgXFCVehw+nuU1xLI3Ur/kOJH9LQvOVTxNY5ovHvG0M0deaPdLaprqCqsqh3FwXxSSGcn1/Qz/nbSjj1tLHdYevQW4Ejjj9V47cT6tmi9pm0b+aGrv/AFmTwXqdy23a2eGTeQA7rHRPiF2eDyc0adDBbcNkiItzSIiICIiAoSbuseGPyU1B+Y7fgg4m/Z9a82VyhYHfyMfL9Fy7pK/Nbq9JP+eth9mKQd8cbf8AcufLlwuJndv1lz8s9Ui5QLlEuUHvpiVlUL9nko9pOQc0nsIXXfae8tZAR7TxXgSGkfArz2acu5BekXoz79dTXtxexrX0368YLXjtGt4LXg+LHenv9l2PrW1Wl+zQsdaZC4AvEdWE7ukA7V4GhHivQL2u8TwSRH8bSK8DuPYaHsXkOi947C1RSE0brarvyv6J7q17F7UtvBTFsc1aOHmJppwugOibo3OnnYWuaSyNpGI3Of8AIcqneFstOdJfu8WzjPpZAaEZsbkXde4dp3LfXneLIInyvNGsFeZO4DmTgvF70vJ9olfK/Nxy3NG5o5AKOa0cPj9OneUckxiry17sSikAgClFEXuDWirnEADiSaAd65LC9E0f6Nzyk72Wk9+s34rzii9J0rIsl2ss4PScGx9dKOee0j+pecUWviunLT5QvzdNV+UKUSilRKLIoZ1wyatphJyL2tP5X9A+DivQtBpD93kjOccjx4A/Gq8zgdRzSNxB7iF6XoefTW5vCY+LpPot/BT8WvPOjVw89XUgqqjHkOoKS7DeIiIINlBVTIOIVowlVMB4oJiUUrVRMgwPM/AqAgNfn3pJDkeY+PwxQee3rhb7WPaikp/otf8A7Vzpcut0lGzvKGuUzWtJrh0y6M4caEdi5CQEEg4EEgjgQcVwuKrq36y52aNSo+Siw5JC4qsslTyUFlUKUXW6BaSCCQwyH0chFDua/LsBwHWBzXJqTHUIPAg9xqrMd5paLQlS01ncOp0z0UML3TRN9E41cB/DJz/SfDLgthdX2kbOFjZYnPc0auu1w6QbTEg76ELG0e04DPR2gFzMg/1nNB3O9obuIHFbyfROz2lu0s0gFTXoHWZU7tWvR6sFvrG5m+Ce/eGqsbnmxz+jk9KtLXWzVaG6kbcdWtS45Vd1DIcytBq76LsptALUD0TG4VqOm4HfnVuI5K5D9n9ocRrujaBwc5x/F7oFceIyVFsGW9t2idqpx3tO5cUWnPiu80K0ZEX/ADNoo0gEsa7DVFMXurkaZDdWvBbBlz2SwgPmeHPA6Jfi7DeyMZu5404hctpDpg60dFoLIgagVo51Mi+nVkpxjpgnmvPX2j7pRSuPrbv8mLpVfv3qcuFdm3oxjl7RHEnHu4LTqcr9Y1VA1Yr2m1pmWe07ncoqoaphqkGqDxWyxaz2ji5o7yAvRNDHVltr9zpjTnR0n1XE3KwbdhOTCZHdUQMh/tXbaDQk2MvNayPecTUnJufWCujwUfFvzzq1cPHV1UbxQYjIIJQd6gITx8/NRMB89S67cvCQJtBxVvY9Xn5psTxQXkREBUe2oIVUQcV9pViLrPHM3OJ1CeAfQV7HBveuMv5+s8SDKdol7XYPHZIHjsXrl4WBs0UkTvVkaR1V3jmDivI22Zxjls7x6WzOe9o4swErR1UbIOWuuZxmPrv5/WP6Y89WrSirRVouWxI0VaLZXNcUlpcQzVAaKve40Y0cz2HuKzLfoo5kRljlinY31zG6pb1jgpxjtMc0R0SikzG2ior9mtDozrMc5h3FpLT3jcsu8rmdA2FznNImZrtArgKNNHVHvblW9LlfA2JznNO2ZrtpWoFGmhqM+luTltXf4HLMMmHTO2NFBMT+ZrHeJaoz6XWt+c7x+XVZ/aAl7aLy2eOOR5aQ/CgrVpIrR1Rnn3FWrbcroooZCWkTAuaBWopT1qj3lZa2aNxMz0/FOZyR0mZYD3FxLiSScySSe8qgatrd1wulifKHsa1jmtOsSPWLRXKlBrLaDQklpeLRZ9UGhdrnVB4VpTeoRivbrEPIpaezmA1SDVuLfo26KLaiSORgdqOLCTqnnUZZd4Vu23I6GKOR5aDLi2PHXA4nCgGXevJx2jvDzkmGtDVINUg1TZGSQAKk4ADMk7gq3i8w6lnlfvk1YGDiXkOfT9LQP/IF6lc9g2MEMXsNGt1gVJ/mK4e4ru29tjjGMViGs8jJ0xNT/WAByi5r0VmJJ7B2LtcJj5Y3559m/BXUbTREW5oEREBERAREQReN4zC4P7QLodG9lug9ZhbtMK5YNcRvFOi7kRzXfKzLECC1wBa4EEHEY4EEcCq8lOeukbV5o08Yt9naQ2WIeikrQZ7Nw9aI821w4tIPFYlFv79uY3dK4Fpksc5oRvaRUihOUjcS0n1hUHetVa7DqUIIfG/GOQeq8dX4XDItOIK4WXHNZ8805t6TEt1chL7DaYo/XLmuIGbm9HAcfVd381kaO2V0EU8klBHJC4atca1IAc078/5lzlmlcwhzSWncQaeQst99TOBDpC4OBaQQCKHlSleaVyRGpnvD2LxGt+zZ6QxukgshaC4NiDSWgmhozh1HuWwtVl2ktijd/DiDnjgGhmB6y2i5qy3lLGKMe5o4ZjuOSoLdJVztd1XCjjXEjh1J6sd599fwc8OstUgtDLSzaskLztI2tJqzUAAGPUBhxK1t7xOkstkDWudqsNaAmlQzOnUtHZ5nMOswlp4hZMd6TAUEjgBkKr2cvN3867ezeJ7tnYGllhtLHAglzMCKH8O4qlmf/wBOkb/mg/2LWPt0jg4F7iHU1udMq9wUWzu1Syp1Salu6vHwUfU+mnnN9G30UtVHuiIBjlB1mnKrRUGnh3cFhX3bnTTPc7cS1o4NaSAPn2rGglcwhzSQRkRmhFanfmV5N5mnK85vh0thqydqYGCQCs0lWWdoxdU9EyU5Vo3i4+6UAZGzazYMFQ1oNHSuH4WcB7Ttw50C6XQ3R973/fbUKPIGwjpQRspRpDd2GDRuBrmVdgwza3n7/ZPHSZlu9FLh+6WdrP4j+lIfeIyrwaMPHet4BRRYN5zPgprt1rFY1DoRGo1AiIpPRERBBsoQyjioGDz5zVTBz8EFRMKKolHUrYgNc/OP18FLY8/BBIShSzVr7vz8FdaKBBi22xMlY6OVofG4UIPnA8CvM750fmu4uLWmexvNXNP4dwLiPUcMhIM8jwXq5CtOZhSlWnAg8PmOSpy4oyfmhekWePCytkaZLO4yNGLmGglj/OwZt99tR1ZLHDV2l+fZu1zttYX7CUGoaCQyvukYxnqqOQXK261Swu1bwszgf+/GA0u5mno5P6TxK5OXhpr50Yb4pqsNjJyClsjwPcVk2Z8T6bGeNxxo2Q7F+OYo86p7HFZElhmbiYngUI1tVxaQTucMFR6eoQ5WC2E8D3KrYydx7j4K7tCMCBhhjWtOGakypFGjMAGlScKLzVTULLYzwPdwUtnyPctgLDL6xj1BhVz/AEbMMsXkALDtF42eMUfMH0/BCDIf9RxDB1gu6lL03vKi2OuAzOQ3lXLVNHZzSQa8p9WztPSqctqR6n5R0jyzWRd1ittqws0X3SI5zPJ2rgeDyA4/oDRxK7DRzQuCx9IAyTb5HZiueqMmDx5lasPCzbr5/a2mKZanR3Q58jxarfTWAGzgoNSMDKrRgKbmbt9Su3aK4nsH1QM3n9gprq0pFI1DZWsVjoKAlCk4VVoweCmkubQcVQTBR2PNRNn4U7kFwShNqFHY8/BU2HPwQXkREBERAREQEVmSSixJbSUGc4D91blAIIcGuacwaY9YOBWqltjliyW1yCzeOgNgmx1NkTvjOoP5TVngtP8A8KizGzWyRnDD/cxzfgtq+3OVh1ucqZwY59lc46z7ML/8ReQyvAkc3y/A1VRoJeDvXvF4HJ0p8NYLL/xN/F38x+qf4i85kntK8/x6fj+8npVY0X2Uw1raLTJIf0tr2u1j4rorq0XsdnoYoWlw/G7pu7HPrTsWqjtrlkx25ylXDSvaHsUrHaHTDHfTq+qk0AZLQx2xyy4rUVam2qLFinKyWlBVERAREQEREBERAREQEREFC1WnWYFXkQYjrvBVl10hbFEGqdcoVs3CFuUQaX/AAguELdIg1DbjCuNucLZogwm3aArrbIAshEEGxgKaIgIiICIiAiIgtiYb8O9VMwUDBw893UqmDmgqJx+yCYb1EWfn5x+qlseaComCkCrew5lXGiiCqIiAiIgg+SibUI6KpUBB5+qCRnHMoZhuxVDZ+aNg4n9+tBIzBVEgUDBzVWw0NUFxERAREQCVbEw81UyFaMCCe1CoJwqbHmqGz8CgkJh53qu2CpseapsOaC6iIgIiICIiAiIgIiICIiAiIgIiICIiAiIgIiICIiAiIgIiICIiAiIgIiICIiAiIgIiICIiAiIgIiICIiAiIgIi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alt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AutoShape 16" descr="data:image/jpeg;base64,/9j/4AAQSkZJRgABAQAAAQABAAD/2wCEAAkGBhQSEBUUEhQUFRQVFBQWFBUUFRUUFRQVFRQVFxQVFBUXGyYeFxojGRUUHy8gIycpOCwsFR4yNTAqNSYrLCkBCQoKDgwOGg8PGi8kHiQtLzUqLCotLC4sMi8sLCkpKSosKS0uKik1LzUpLC0pLCkwNCk1LDQ1LC8sKikwLCwsMP/AABEIAMIBAwMBIgACEQEDEQH/xAAcAAEAAQUBAQAAAAAAAAAAAAAAAgEDBAUGBwj/xABEEAABAwEFBAUICAQGAwEAAAABAAIDEQQFEiExBkFRYRMiMnGBByNCUmKRobEUM1NygpLh8ENjssEkc3TC0fFEVLM0/8QAGQEBAQEBAQEAAAAAAAAAAAAAAAEDAgQF/8QALhEBAAEDAgUCBAYDAAAAAAAAAAECAxEhMQQSUWHwQXGRobHBIjJCgdHxkqLh/9oADAMBAAIRAxEAPwD2eWyvLiWyFtd1K7qbzT/s8qQ+hyfamtPVHyqs1EGH9EfT601qTWg4AAU8D71R1lkoaSmvV1Ayoamnhks1EGCbFJX6003ZDnrnmp/RX5ecORBOWooMtdK5+Ky0Qax93TEmlpcM3UHRsyHojwPv5KMl2zGv+IIyAyYPVAJ1qCTU5cfdtUQadt12gtAdaDXPHRo3+qcqfqeSvMu+UV8+TkRmwZV0Ouo/ueVNkiDBs1ika+rpnOGfVwgDNZyIgIiICIiCD2ncaeAIWO8TDQxu5EOZ8QXfJZaINZJb7Q3WzYh/KlYT7pAxY79qms+tgtUfMwuePfEXBbtEGij24sRNPpDAeD8TD7ngLYwXxA/sTRO+7I0/Iq7abDHIKSMY8e20O+YWkt2wtgfUugYzmwmL+kgIOhBVV5reOzdihqYrxfCeAkbKB4Mo/wCK5t21NpidSK1yygE9ajy0jccMmIjfln3qZHtyLx+Dym2xgGJ8TzXsvYK041YW/FdXsv5QnWmZsMkOB7q0LX8BWpY7rAc89UicjtURFQREQEREBERAREQEREBERAREQEREBERAREQEREBERAWDfN6CzwulILsNKNG8k0Aru71nLAvu6/pED4sRYXDqvFCWOGbXUORoQMjrog8mvbylWqUnC/om7gwUP5jmtG+0Pka6SWR7wHBtC6pc4iuZdXCKb1eva5JIpnRSMwTgF2BucczBrLZidW8WHNtd4Wus0+GtKEOFHNIoHDnz4EaLivONFhXpjuAA5CvxOa6XZ3YuS2Ztc0AUxveXODKgEBsbSC9xB3uAHNc50Af9WSD6ju1+E6P+B5LJufaCayvxRvIIyI5V7LmnUcj4USmYnYeoXf5LLKz610sx3gu6Jn5IcII76rprtuWCztwwRRxg64Ghte8jM+K4+4vKvFJRs7TG71m1c097e0PDEu2sdtZK0Pje17TvaQR8NCu0X0REBERAREQEREBERAREQEREBERAREQEREBERAREQEREBERBqNpdm47ZDgf1XtOKKVvbikHZe0/MbxUHVeM7S2ExSHEAHVAkA7OOlSW8iQ/8o4r3S8bwZDG6R5Aa0E5mi8J2kvczSF5GcjzJSmbWUwxVG4kF76cHtQanpGnUrMZbGP6s3cJRm5v3/Wb8QsAuHBQDRuyXNVMVLE4ZFugdG7C4cwRo4cQd6ybtv6aBwdG9zTxBoe4nQjkQRyWXd7DPZ3RntRnzZ72uLR3VYW/jb6oWla/iFnarmrNNW8b/AGlZjGsPUdnfKuHUbaW19tgo7vdH6Xe33L0Cw3hHMwPie17ToWmvv4FfOQcOS3Fy7RyQPxRyFjt51Y/lK3ePa1HPds5e+ouc2W2xZaxgcOjmb2mE682HeCujQEREBERAREQEREBERAREQEREBERAREQEREBEVi121kTcUjg0cz8uKC+tbfe0ENlYXSuA4DeeC4+//KaKEWUCgqDM80YDwBzxHk0E9y80vO/3yPxYnOfn512RHHom1Ij783cxog6HazbB9of1xRo7EB+Dphu3EM1PpUFAuVdIXElxqSaknUk6lYjZe9VMqDKDFF7gFabVZFhsTpX4RQACrnHssaNXOPAfHRc1VRTGZI1bzZZ2FjpDk3GPywtdLIf/AJt73rmumXRX7aWxRCCMEEtAIPaZFXFR38yR1Hu4ANG5c3hXl4bNU1XZ/Vt7Rs0r0xSlhqphoG9WCgeV7Gbe3TbHVGB1JYwXRHeWtzdGeOVSO4jeKez7H7SC1wB3pgUcOf7/ALHevBLDOWSMeNWuafcQu+2CtXQW+WIdnpMhyLsPycz8qK9bRERBERAREQEREBERAREQEREBERARFqb12os9nBMkgy3Ag/oEG2WLbrzjhFZHho5nP3Lzu+fKfI9vmGiNh0lkOEH7uWJ/4QuCvG/zI4l7nTO4ydWMHlED1u95Pcg9LvnynihFlbiAyMryGxg/eOVeQqeS8+vfaJ8xJkeZXcDVsQ7mdp/4qD2VpJrU55BcSaZDgBwaBk0cgrRcgvTzueauJJpQcAOAAyA5BWXFQLlEvKASq1Csly210bNPlwukxNY7sNaAZJaa9G05BvF7qAc1ncuU245qpWImdlu7rC6ZxDaBrc3vdkxg4uPyGp3LoLVbWWRgYwecycGuAxYt0s43OGrIvR1dmrFuvlkDRHBhxN0LetHEdC5hP1svGU6eiAubL6mpJJJqScySdSTvXkiiviJ5q9KfSOvv5/M6ZijSN1ySVziSSSSaknMknUkqrXcVDEpBe9knRGsTEnSIMixWbHIxg9J7R7yF12y7sd4zPGmMAeMrQP6Vz1yno2yWg/w2lrOcrxRvuBJ8V2Hkzus9Rx1e/pD9xnZr3n+pSVh6wiIqgiIgIiICIiAiIgIiICLX3jf0MAPSPAI3A1P6eK4q9PKniJZZYy8jUgVpzc49Vvig9CmnawVcQ0cSaBctfflHs0GQON2gA3ngBqfcvL722lllNZpyf5cJqe50p6o/CHLRuvBwr0YEYOpbUvP3pT1j4EDkg7O/vKDaZKhzhZ2eqRWQjlE01H4yFxtovmpq0FzvtJqPd+FnYZ7ieawHBQKCc9pc84nEuJ1JNT7yotco1VcSC+16riWPiVcSC6SpWWxPleGRtLnHcPmeA5lbS7tmnuwmXEwOzYxoxTSD2GeiPadQBbG23nDZmGNrWuO+FjqsqN9plGczvYFGheO5xWvJajmn5ef1mGkUesrdhuSKFvSyuY6h7bhiha4bo262l/d1RvJosG9NojJibHiax3bc41llpp0jho3gxtAFrLbeMkzsUjqnQbmtG5rWjJo5BYznJb4bXnuzmr5R55GdSa/SlJz1QOVlzlQOXsZsoPVRIsdpUgUF8vUrNZ3Pe1jBVzjQD97lZBXQRN+iQ4j/APombRg3xRnV1PWP70KC9LZhLNHY4jWOLOVw9J/8R3+0cyvXdjLvDWGSlAepGODG607yKfgC4bYzZktwx6Sy5yH7Ng19wP5nL1uCEMaGtFGtAAHAAUCi7JoiKoIiICIiAiLW3jtDBCDjeKjcMz47h40QbJW5p2sFXODRxJAHxXnV8eVkYsFnaXP3Boxv91KD3FcZe+0c8hJtE3Reww9LN3Ghws7ifBFepX15RLNZwetiPfQf8/BcRe3lEtM4rGBFGdHyHo2n7o7b+4VXCuvQNNYmAO+0kPSy+BIws8B4rEltLnuxOcXOOpcST7yg29qvEONXufO72qxxDujBxO8SO5Ys9te8UJo0aMaA1g7mNy8VhgquJEXaKhCtl6oZUFXBWnBVL1ac5BOiVVbJY5JXhkbXPcdzRXxPAcyuku3ZhjSekpNI3tMa7DBFx6efeR6rc1573EUWvzTr08+suqaJq2ae7rofNUtAaxvbkecMbO9x+QXR2Www2ZgkJpwmlbV7v9LZz/W/3ELFvHaZjKCPDM9vYdhw2eH/ACIfSPtuqubtNsfI8vkcXOOpcan9ByXl5b3E/m/DT09Z87/4zu0zTRtrLc3ltI5+JsVY2O7bi7FNL/mya/hGQWlKtYkqvdbtU24xTDKZmd0nPVpz1KioWrRFsoAp4VQNQTYFcaFALdXNdTS0zz9WBnvkd6jeP7HEgL90WNsUf0mcVaD5lh1kfuP3R++e02fsTpXm1z51NYxxOgcBwGjR/wALCsNmfb5+kkGGCPINGQAGkbfhU/pT1DZG5ekcJXCkUZpEKUDnDLFTg3dz7lFjq3mzFz9DHjePOyULvZb6LPDU8yt0iKoIiICIiC1aLS1gq9waOJIC5i+/KNZ4AaHERvJwj3a/JeU3tf8AapTinkFmaftCXzkezEKuHjQLnpL0iaaxxmV/2tpo/Pi2IdRvjiUV3l5+Ua02kHoWkR73uIihHe4691SuStt6MJ87K+d3qR1jhHIvPWcO4DvWktVuklNZHudTSpyHJrdGjuCtgKmWxlvp5bgZSJh9CIYAfvHtO/ESsIOUAphESCk1RCriQXAmNWi9WnPQX3Sq26VWS9ba7dmZJG9LK4QQ/aSZV5Rt1eTu4rO5cptxmqcLETOzXNkJIABJOQAzJPADeugsWyxBabSXMLs2QMGK0SdzdGDm74LcWazRWVmJv+HYR9fMA61SjhDFSkY5kd43rSW/ak0cyzAxNd25CcU8vN8mo7gfHcvBPEXb88tmMR18+ms9eVryU061eeeZbm2W6KzM6NwDB/6sDqvd/qrRr+FvxC5m8r9kno00ZG3sRRjDG0bshqeZ+C11UXos8JRb/FOs9fPrrPdzVXM6JpVRVCV62apco4lEuVC5BdxqhcrWJVqgniRqhiW5uK5OmrJKcEDM3vOVaei0/wB+fFBcuO5hIDLKcEDO07TFT0W/vfTVZgx2+YMYOjgjpQDRjdO4vO4bvA1sz2l9ulbDA3BAzsilA1oyxvpv4DnxqV2d03VhwWazjrHU/wBT3n97hwUmViGwuC4xK5sEQwxMA6Rw3D1Qd7jnn3r0uCAMaGtADWgAAbgFi3NdLLPEI2d7nb3O3krOSCZERFUEREBERB8kk1NTmTqTqe9KqlUAQVxKQKoqFyCYKkCrONDIgul6j0ismVXrBYZJ34ImOe7gNw4uOgHMqVVRTGZ2IjKhkWddVxzWk+bb1R2pHdWNvGrj8hVbu7tmYo34ZK2q0DWzwmkcZ/nynId2XcVmXve0UQw2hzZnt7Nkh6tmipoJD6ZHP8oXzbnGzVPJZjM+bRp8ZxHeW0W8a1F03LFGMUIbO5vatM3VssVNSwfxCP2Qsa8tq4434oibROP/ACJR1Gf5EWje/wCLlz177RTWk+cdRg7MberG2mlG7+81WuDlbfBzVPPenM9P5nT4RiO0k3MaUsq1W58ry+Rxe46lxr4DgOQVsOVrEnSL6MRERiGK9iVcSx+kVOkVF8yK26RQxqJcgliVaq1jVQ5BdDlXGrJct7s7s70oM05wWdmbnHLHTUNPDifAZ6BK4Lh6asspwWdmb3nLFTVrT8z/AHWTbLwfbZG2ezNwQt7LdAAP4knADcOe8lWrxvN9tkbZ7OzDC3JjBkKN9N/ADhurvJXW3dd8djiwtzeaYnUze7QZcM6Ac+JUmViMr133e2zMbFCC6R5A06z3HKp/sNw8SvTdltnBZY6uoZn5yO4ew08B8SsDYzZYxDp5x55w6oP8Jp3feO/hp39WkQTIiIqgiIgIiICIiD5FBUsStY1TEguF6iZFAlRQSMiRMc9wa0FziaBrQSSeAA1W+u3ZBxZ0tpcLPCM8T8nuHssPHn4ArprvgEcZNmY2yw069qtABmeP5bHaD71Bwavn3uOoo0o1n5fH1ntGZa02pndobJsi2LC62vLS7sWeLrzycqCtPCvMhdBaZGwRUlIscGos8JraZvvvGld9PFy0ts2rjhxCxtLnu7dqm60r/u4t3fQeyuWntDnuLnuLnHVziST3krCnh73ETzXZxHm0bR7zmfZ3NdNGlLeXlta5zOiszRZ4PVZk93EveM8+XiStCo1Sq+lbtUWoxTHneWM1TVuqq1VAUJWrkLlGqEqKCVUBUaqoQSqoqQCFBGikAqVXS7P7ONLPpNqOCBoqAcuk4E78PIZu3cwhs9s2HtM9oOCztzzy6SnDg2uVd+g5UvW9pLdK2CBuGIZRxjIUHpvpkABu3DmoXtfMtumbFC0iMGkcYy09N9MhQeDR8evue6I7HF6z3dt29x9UcGj9SpMrEZSuu7I7FDuLzm95yxEfJo/ea7fYnZYuItVoGesLCKU4SOB0PAbhnrpgbF7Lm0uFpnHmQaxMP8Ug5PI9QbhvOfBelJELM+giIq5EREBERAREQEREHx9VVCzLrueW0OwxMLuJ0a37ztAunslxWezvDXA2u0/Yx9hnN5OQHN35V5b3FUWtN56R9/SI7y7ptzU0VzbMTWnNoDI98r8mAb6et4e8Lprmu6KN1LHH9IlBobTLlBGRrgp2jybU+0r17WhrRW8JAcgWWOE9X2cehf40HCq5i+drZZxgbSKEZCNmQp7RFK92Q5L52b/GbaU/6/HSav2xHu3xTb9/n/xvbyvuCB+J7/plpGhOUMJ9hoyHhU8wuVvW+pbQ/FK8u4DRrfut3d+vNYCUX0LHCUWtd56z9o2iO0Mark1K1RFQletmKlVElUqgniQuUKqmJBPEolyjVAgk1XAoNCmgqqFF11y7PsgZ9JtmQbQsjIqa7sTd7uDfE8gs3Ds4xjPpNs6sYoWsd6XAuG8Hc3f3a4V73xLb5mxxg4a+bj/3vOlab9APjG9r1mt0wa0GlfNxg5Di5x401O5dfclzMskZJzee2/j7LeDf+zykysRlK5bmZY4vWkd23b3Hc1vBo/UroNktmXW6TpZR/hmnT7Yg9gewDqd+mlVi7N7PPvGYl1W2dhpI4ZYj9lGePrO3aa6eu2eztjY1jGhrWgBrQKAAaABSIWZ9E2MAAAFAMgBoAqoi6ciIiAiIgIiICIiAiIg8EeHmLzhFhsg0Y2jZnjgSOxXgKlaC3bYNjaYrCwQx75KecfzzrQ8zU9y568L1lndileXHdXRvJoGQHcsWq+ZZ4CmNbuvb0/f1me8t6r0/pXJJS4kuJJJqSTUk8STqqVUKqoK+mwSqq1UMSpiQTqokqJcokoJkqBKiSqVQSqlVREEgpBQCkEEwVJueQVI2FxAaCSTQACpJOgAXbXZdMdgj+kWnOX0GihwmnZbxdxdu+JCFz3JHZI/pNqpiHYjOdDuy9J/Ld8tJeN5zW6cAAmpIjjByaN5J+bj+it228JrbOBSpOTGDssG/5VJP6Ls7luZlljJJBeR138fZbwHz+UmViMpXLczLLGSc3kdd/H2W8B89Ty2Nx3LJeM+BtWwsPnZB6I9Rh3yEe4eCx7ru2W32joouq1tDJJuiafnIdw8dNfZLnueOywthhbhY0eJO9zjvJOZKkQszhdu+72QRNiiaGsYKNaNwWQiLpyIiICIiAiIgIiICIiAiIg+OUKIgoqoiChVERAUURBFAiIKoERBIKqqiDqvJ7GDaHkgEiPIkZirgDThlkrG3UhNrIJNBGygrkKg1pwREGdsAwYZjQVqwV30o40rwqAt7eh7Pj/ZEXEtI2ej+SWMC7IyAKudIXGmbjjObjvPNdkiLtmIiICIiAiIgIiICIiAiIgIi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alt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9" name="Picture 2" descr="E:\! WORK\For prezentations\kz_icons\e-gov ma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79512" y="878240"/>
            <a:ext cx="5578078" cy="3384376"/>
          </a:xfrm>
          <a:prstGeom prst="rect">
            <a:avLst/>
          </a:prstGeom>
          <a:noFill/>
          <a:extLst/>
        </p:spPr>
      </p:pic>
      <p:sp>
        <p:nvSpPr>
          <p:cNvPr id="310" name="Блок-схема: узел 309"/>
          <p:cNvSpPr/>
          <p:nvPr/>
        </p:nvSpPr>
        <p:spPr bwMode="auto">
          <a:xfrm>
            <a:off x="3563888" y="1814344"/>
            <a:ext cx="79375" cy="88900"/>
          </a:xfrm>
          <a:prstGeom prst="flowChartConnector">
            <a:avLst/>
          </a:prstGeom>
          <a:solidFill>
            <a:srgbClr val="00B050"/>
          </a:solidFill>
          <a:ln w="190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p:sp>
        <p:nvSpPr>
          <p:cNvPr id="311" name="Скругленный прямоугольник 71"/>
          <p:cNvSpPr>
            <a:spLocks noChangeArrowheads="1"/>
          </p:cNvSpPr>
          <p:nvPr/>
        </p:nvSpPr>
        <p:spPr bwMode="auto">
          <a:xfrm>
            <a:off x="3276104" y="1598320"/>
            <a:ext cx="431800" cy="142875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C00000"/>
                </a:solidFill>
                <a:latin typeface="Impact" pitchFamily="34" charset="0"/>
                <a:cs typeface="Arial" pitchFamily="34" charset="0"/>
              </a:rPr>
              <a:t>АСТАНА</a:t>
            </a:r>
          </a:p>
        </p:txBody>
      </p:sp>
      <p:sp>
        <p:nvSpPr>
          <p:cNvPr id="312" name="Скругленный прямоугольник 71"/>
          <p:cNvSpPr>
            <a:spLocks noChangeArrowheads="1"/>
          </p:cNvSpPr>
          <p:nvPr/>
        </p:nvSpPr>
        <p:spPr bwMode="auto">
          <a:xfrm>
            <a:off x="4245100" y="3687569"/>
            <a:ext cx="576262" cy="142875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C00000"/>
                </a:solidFill>
                <a:latin typeface="Impact" pitchFamily="34" charset="0"/>
                <a:cs typeface="Arial" pitchFamily="34" charset="0"/>
              </a:rPr>
              <a:t>АЛМАТЫ</a:t>
            </a:r>
          </a:p>
        </p:txBody>
      </p:sp>
      <p:sp>
        <p:nvSpPr>
          <p:cNvPr id="313" name="Скругленный прямоугольник 71"/>
          <p:cNvSpPr>
            <a:spLocks noChangeArrowheads="1"/>
          </p:cNvSpPr>
          <p:nvPr/>
        </p:nvSpPr>
        <p:spPr bwMode="auto">
          <a:xfrm>
            <a:off x="2555578" y="3758113"/>
            <a:ext cx="576262" cy="144463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chemeClr val="accent1"/>
                </a:solidFill>
                <a:latin typeface="Impact" pitchFamily="34" charset="0"/>
                <a:cs typeface="Arial" pitchFamily="34" charset="0"/>
              </a:rPr>
              <a:t>ШЫМКЕНТ</a:t>
            </a:r>
          </a:p>
        </p:txBody>
      </p:sp>
      <p:sp>
        <p:nvSpPr>
          <p:cNvPr id="314" name="Скругленный прямоугольник 71"/>
          <p:cNvSpPr>
            <a:spLocks noChangeArrowheads="1"/>
          </p:cNvSpPr>
          <p:nvPr/>
        </p:nvSpPr>
        <p:spPr bwMode="auto">
          <a:xfrm>
            <a:off x="2013075" y="3327207"/>
            <a:ext cx="720725" cy="142875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chemeClr val="accent1"/>
                </a:solidFill>
                <a:latin typeface="Impact" pitchFamily="34" charset="0"/>
                <a:cs typeface="Arial" pitchFamily="34" charset="0"/>
              </a:rPr>
              <a:t>КЫЗЫЛОРДА</a:t>
            </a:r>
          </a:p>
        </p:txBody>
      </p:sp>
      <p:sp>
        <p:nvSpPr>
          <p:cNvPr id="315" name="Скругленный прямоугольник 71"/>
          <p:cNvSpPr>
            <a:spLocks noChangeArrowheads="1"/>
          </p:cNvSpPr>
          <p:nvPr/>
        </p:nvSpPr>
        <p:spPr bwMode="auto">
          <a:xfrm>
            <a:off x="4894387" y="3327207"/>
            <a:ext cx="431800" cy="142875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ХОРГОС</a:t>
            </a:r>
          </a:p>
        </p:txBody>
      </p:sp>
      <p:sp>
        <p:nvSpPr>
          <p:cNvPr id="316" name="Скругленный прямоугольник 71"/>
          <p:cNvSpPr>
            <a:spLocks noChangeArrowheads="1"/>
          </p:cNvSpPr>
          <p:nvPr/>
        </p:nvSpPr>
        <p:spPr bwMode="auto">
          <a:xfrm>
            <a:off x="1797175" y="1814319"/>
            <a:ext cx="431800" cy="144463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chemeClr val="accent1"/>
                </a:solidFill>
                <a:latin typeface="Impact" pitchFamily="34" charset="0"/>
                <a:cs typeface="Arial" pitchFamily="34" charset="0"/>
              </a:rPr>
              <a:t>АКТОБЕ</a:t>
            </a:r>
          </a:p>
        </p:txBody>
      </p:sp>
      <p:sp>
        <p:nvSpPr>
          <p:cNvPr id="317" name="Скругленный прямоугольник 316"/>
          <p:cNvSpPr>
            <a:spLocks noChangeArrowheads="1"/>
          </p:cNvSpPr>
          <p:nvPr/>
        </p:nvSpPr>
        <p:spPr bwMode="auto">
          <a:xfrm>
            <a:off x="3563888" y="3830568"/>
            <a:ext cx="576709" cy="144016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err="1" smtClean="0">
                <a:solidFill>
                  <a:schemeClr val="accent1"/>
                </a:solidFill>
                <a:latin typeface="Impact" pitchFamily="34" charset="0"/>
                <a:cs typeface="Arial" pitchFamily="34" charset="0"/>
              </a:rPr>
              <a:t>Тараз</a:t>
            </a:r>
            <a:endParaRPr lang="ru-RU" sz="800" dirty="0">
              <a:solidFill>
                <a:schemeClr val="accent1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4438775" y="3474844"/>
            <a:ext cx="222250" cy="100013"/>
          </a:xfrm>
          <a:custGeom>
            <a:avLst/>
            <a:gdLst>
              <a:gd name="connsiteX0" fmla="*/ 223024 w 223024"/>
              <a:gd name="connsiteY0" fmla="*/ 0 h 100361"/>
              <a:gd name="connsiteX1" fmla="*/ 111512 w 223024"/>
              <a:gd name="connsiteY1" fmla="*/ 66907 h 100361"/>
              <a:gd name="connsiteX2" fmla="*/ 0 w 223024"/>
              <a:gd name="connsiteY2" fmla="*/ 100361 h 100361"/>
              <a:gd name="connsiteX3" fmla="*/ 0 w 223024"/>
              <a:gd name="connsiteY3" fmla="*/ 100361 h 10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024" h="100361">
                <a:moveTo>
                  <a:pt x="223024" y="0"/>
                </a:moveTo>
                <a:cubicBezTo>
                  <a:pt x="185853" y="25090"/>
                  <a:pt x="148683" y="50180"/>
                  <a:pt x="111512" y="66907"/>
                </a:cubicBezTo>
                <a:cubicBezTo>
                  <a:pt x="74341" y="83634"/>
                  <a:pt x="0" y="100361"/>
                  <a:pt x="0" y="100361"/>
                </a:cubicBezTo>
                <a:lnTo>
                  <a:pt x="0" y="100361"/>
                </a:lnTo>
              </a:path>
            </a:pathLst>
          </a:cu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4434012" y="3473255"/>
            <a:ext cx="223838" cy="100013"/>
          </a:xfrm>
          <a:custGeom>
            <a:avLst/>
            <a:gdLst>
              <a:gd name="connsiteX0" fmla="*/ 223024 w 223024"/>
              <a:gd name="connsiteY0" fmla="*/ 0 h 100361"/>
              <a:gd name="connsiteX1" fmla="*/ 111512 w 223024"/>
              <a:gd name="connsiteY1" fmla="*/ 66907 h 100361"/>
              <a:gd name="connsiteX2" fmla="*/ 0 w 223024"/>
              <a:gd name="connsiteY2" fmla="*/ 100361 h 100361"/>
              <a:gd name="connsiteX3" fmla="*/ 0 w 223024"/>
              <a:gd name="connsiteY3" fmla="*/ 100361 h 10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024" h="100361">
                <a:moveTo>
                  <a:pt x="223024" y="0"/>
                </a:moveTo>
                <a:cubicBezTo>
                  <a:pt x="185853" y="25090"/>
                  <a:pt x="148683" y="50180"/>
                  <a:pt x="111512" y="66907"/>
                </a:cubicBezTo>
                <a:cubicBezTo>
                  <a:pt x="74341" y="83634"/>
                  <a:pt x="0" y="100361"/>
                  <a:pt x="0" y="100361"/>
                </a:cubicBezTo>
                <a:lnTo>
                  <a:pt x="0" y="100361"/>
                </a:lnTo>
              </a:path>
            </a:pathLst>
          </a:cu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3279900" y="3608194"/>
            <a:ext cx="1023937" cy="263525"/>
          </a:xfrm>
          <a:custGeom>
            <a:avLst/>
            <a:gdLst>
              <a:gd name="connsiteX0" fmla="*/ 1024054 w 1024054"/>
              <a:gd name="connsiteY0" fmla="*/ 0 h 262053"/>
              <a:gd name="connsiteX1" fmla="*/ 778727 w 1024054"/>
              <a:gd name="connsiteY1" fmla="*/ 44605 h 262053"/>
              <a:gd name="connsiteX2" fmla="*/ 633761 w 1024054"/>
              <a:gd name="connsiteY2" fmla="*/ 33454 h 262053"/>
              <a:gd name="connsiteX3" fmla="*/ 499947 w 1024054"/>
              <a:gd name="connsiteY3" fmla="*/ 66908 h 262053"/>
              <a:gd name="connsiteX4" fmla="*/ 354981 w 1024054"/>
              <a:gd name="connsiteY4" fmla="*/ 100361 h 262053"/>
              <a:gd name="connsiteX5" fmla="*/ 265771 w 1024054"/>
              <a:gd name="connsiteY5" fmla="*/ 144966 h 262053"/>
              <a:gd name="connsiteX6" fmla="*/ 187713 w 1024054"/>
              <a:gd name="connsiteY6" fmla="*/ 167269 h 262053"/>
              <a:gd name="connsiteX7" fmla="*/ 143108 w 1024054"/>
              <a:gd name="connsiteY7" fmla="*/ 211874 h 262053"/>
              <a:gd name="connsiteX8" fmla="*/ 20444 w 1024054"/>
              <a:gd name="connsiteY8" fmla="*/ 256478 h 262053"/>
              <a:gd name="connsiteX9" fmla="*/ 20444 w 1024054"/>
              <a:gd name="connsiteY9" fmla="*/ 245327 h 26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4054" h="262053">
                <a:moveTo>
                  <a:pt x="1024054" y="0"/>
                </a:moveTo>
                <a:cubicBezTo>
                  <a:pt x="933915" y="19514"/>
                  <a:pt x="843776" y="39029"/>
                  <a:pt x="778727" y="44605"/>
                </a:cubicBezTo>
                <a:cubicBezTo>
                  <a:pt x="713678" y="50181"/>
                  <a:pt x="680224" y="29737"/>
                  <a:pt x="633761" y="33454"/>
                </a:cubicBezTo>
                <a:cubicBezTo>
                  <a:pt x="587298" y="37171"/>
                  <a:pt x="499947" y="66908"/>
                  <a:pt x="499947" y="66908"/>
                </a:cubicBezTo>
                <a:cubicBezTo>
                  <a:pt x="453484" y="78059"/>
                  <a:pt x="394010" y="87351"/>
                  <a:pt x="354981" y="100361"/>
                </a:cubicBezTo>
                <a:cubicBezTo>
                  <a:pt x="315952" y="113371"/>
                  <a:pt x="293649" y="133815"/>
                  <a:pt x="265771" y="144966"/>
                </a:cubicBezTo>
                <a:cubicBezTo>
                  <a:pt x="237893" y="156117"/>
                  <a:pt x="208157" y="156118"/>
                  <a:pt x="187713" y="167269"/>
                </a:cubicBezTo>
                <a:cubicBezTo>
                  <a:pt x="167269" y="178420"/>
                  <a:pt x="170986" y="197006"/>
                  <a:pt x="143108" y="211874"/>
                </a:cubicBezTo>
                <a:cubicBezTo>
                  <a:pt x="115230" y="226742"/>
                  <a:pt x="40888" y="250903"/>
                  <a:pt x="20444" y="256478"/>
                </a:cubicBezTo>
                <a:cubicBezTo>
                  <a:pt x="0" y="262053"/>
                  <a:pt x="10222" y="253690"/>
                  <a:pt x="20444" y="245327"/>
                </a:cubicBezTo>
              </a:path>
            </a:pathLst>
          </a:custGeom>
          <a:ln w="63500">
            <a:solidFill>
              <a:srgbClr val="1F9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p:sp>
        <p:nvSpPr>
          <p:cNvPr id="321" name="Блок-схема: узел 320"/>
          <p:cNvSpPr/>
          <p:nvPr/>
        </p:nvSpPr>
        <p:spPr bwMode="auto">
          <a:xfrm>
            <a:off x="4334000" y="3535170"/>
            <a:ext cx="79375" cy="88900"/>
          </a:xfrm>
          <a:prstGeom prst="flowChartConnector">
            <a:avLst/>
          </a:prstGeom>
          <a:solidFill>
            <a:srgbClr val="00B050"/>
          </a:solidFill>
          <a:ln w="190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p:sp>
        <p:nvSpPr>
          <p:cNvPr id="322" name="Блок-схема: узел 321"/>
          <p:cNvSpPr/>
          <p:nvPr/>
        </p:nvSpPr>
        <p:spPr bwMode="auto">
          <a:xfrm>
            <a:off x="4676900" y="3398644"/>
            <a:ext cx="79375" cy="88900"/>
          </a:xfrm>
          <a:prstGeom prst="flowChartConnector">
            <a:avLst/>
          </a:prstGeom>
          <a:solidFill>
            <a:srgbClr val="00B050"/>
          </a:solidFill>
          <a:ln w="190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p:sp>
        <p:nvSpPr>
          <p:cNvPr id="323" name="Полилиния 322"/>
          <p:cNvSpPr/>
          <p:nvPr/>
        </p:nvSpPr>
        <p:spPr>
          <a:xfrm>
            <a:off x="1560637" y="1958782"/>
            <a:ext cx="1673225" cy="1895475"/>
          </a:xfrm>
          <a:custGeom>
            <a:avLst/>
            <a:gdLst>
              <a:gd name="connsiteX0" fmla="*/ 1672683 w 1672683"/>
              <a:gd name="connsiteY0" fmla="*/ 1895707 h 1895707"/>
              <a:gd name="connsiteX1" fmla="*/ 1561171 w 1672683"/>
              <a:gd name="connsiteY1" fmla="*/ 1717288 h 1895707"/>
              <a:gd name="connsiteX2" fmla="*/ 1483112 w 1672683"/>
              <a:gd name="connsiteY2" fmla="*/ 1583473 h 1895707"/>
              <a:gd name="connsiteX3" fmla="*/ 1471961 w 1672683"/>
              <a:gd name="connsiteY3" fmla="*/ 1483112 h 1895707"/>
              <a:gd name="connsiteX4" fmla="*/ 1393903 w 1672683"/>
              <a:gd name="connsiteY4" fmla="*/ 1416205 h 1895707"/>
              <a:gd name="connsiteX5" fmla="*/ 1315844 w 1672683"/>
              <a:gd name="connsiteY5" fmla="*/ 1326995 h 1895707"/>
              <a:gd name="connsiteX6" fmla="*/ 1248937 w 1672683"/>
              <a:gd name="connsiteY6" fmla="*/ 1271239 h 1895707"/>
              <a:gd name="connsiteX7" fmla="*/ 1182029 w 1672683"/>
              <a:gd name="connsiteY7" fmla="*/ 1182029 h 1895707"/>
              <a:gd name="connsiteX8" fmla="*/ 669073 w 1672683"/>
              <a:gd name="connsiteY8" fmla="*/ 669073 h 1895707"/>
              <a:gd name="connsiteX9" fmla="*/ 423746 w 1672683"/>
              <a:gd name="connsiteY9" fmla="*/ 457200 h 1895707"/>
              <a:gd name="connsiteX10" fmla="*/ 200722 w 1672683"/>
              <a:gd name="connsiteY10" fmla="*/ 267629 h 1895707"/>
              <a:gd name="connsiteX11" fmla="*/ 66907 w 1672683"/>
              <a:gd name="connsiteY11" fmla="*/ 122663 h 1895707"/>
              <a:gd name="connsiteX12" fmla="*/ 0 w 1672683"/>
              <a:gd name="connsiteY12" fmla="*/ 0 h 1895707"/>
              <a:gd name="connsiteX13" fmla="*/ 0 w 1672683"/>
              <a:gd name="connsiteY13" fmla="*/ 0 h 189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72683" h="1895707">
                <a:moveTo>
                  <a:pt x="1672683" y="1895707"/>
                </a:moveTo>
                <a:cubicBezTo>
                  <a:pt x="1632724" y="1832517"/>
                  <a:pt x="1592766" y="1769327"/>
                  <a:pt x="1561171" y="1717288"/>
                </a:cubicBezTo>
                <a:cubicBezTo>
                  <a:pt x="1529576" y="1665249"/>
                  <a:pt x="1497980" y="1622502"/>
                  <a:pt x="1483112" y="1583473"/>
                </a:cubicBezTo>
                <a:cubicBezTo>
                  <a:pt x="1468244" y="1544444"/>
                  <a:pt x="1486829" y="1510990"/>
                  <a:pt x="1471961" y="1483112"/>
                </a:cubicBezTo>
                <a:cubicBezTo>
                  <a:pt x="1457093" y="1455234"/>
                  <a:pt x="1419922" y="1442224"/>
                  <a:pt x="1393903" y="1416205"/>
                </a:cubicBezTo>
                <a:cubicBezTo>
                  <a:pt x="1367884" y="1390186"/>
                  <a:pt x="1340005" y="1351156"/>
                  <a:pt x="1315844" y="1326995"/>
                </a:cubicBezTo>
                <a:cubicBezTo>
                  <a:pt x="1291683" y="1302834"/>
                  <a:pt x="1271239" y="1295400"/>
                  <a:pt x="1248937" y="1271239"/>
                </a:cubicBezTo>
                <a:cubicBezTo>
                  <a:pt x="1226635" y="1247078"/>
                  <a:pt x="1278673" y="1282390"/>
                  <a:pt x="1182029" y="1182029"/>
                </a:cubicBezTo>
                <a:cubicBezTo>
                  <a:pt x="1085385" y="1081668"/>
                  <a:pt x="795453" y="789878"/>
                  <a:pt x="669073" y="669073"/>
                </a:cubicBezTo>
                <a:cubicBezTo>
                  <a:pt x="542693" y="548268"/>
                  <a:pt x="423746" y="457200"/>
                  <a:pt x="423746" y="457200"/>
                </a:cubicBezTo>
                <a:cubicBezTo>
                  <a:pt x="345688" y="390293"/>
                  <a:pt x="260195" y="323385"/>
                  <a:pt x="200722" y="267629"/>
                </a:cubicBezTo>
                <a:cubicBezTo>
                  <a:pt x="141249" y="211873"/>
                  <a:pt x="100361" y="167268"/>
                  <a:pt x="66907" y="122663"/>
                </a:cubicBezTo>
                <a:cubicBezTo>
                  <a:pt x="33453" y="78058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63500">
            <a:solidFill>
              <a:srgbClr val="1F9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p:sp>
        <p:nvSpPr>
          <p:cNvPr id="324" name="Пятиугольник 323"/>
          <p:cNvSpPr/>
          <p:nvPr/>
        </p:nvSpPr>
        <p:spPr>
          <a:xfrm>
            <a:off x="62316" y="88732"/>
            <a:ext cx="8542132" cy="429036"/>
          </a:xfrm>
          <a:prstGeom prst="homePlat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 smtClean="0">
                <a:latin typeface="Impact" pitchFamily="34" charset="0"/>
              </a:rPr>
              <a:t>Текущее состояние  проекта «Западная Европа - Западный Китай»</a:t>
            </a:r>
          </a:p>
        </p:txBody>
      </p:sp>
      <p:sp>
        <p:nvSpPr>
          <p:cNvPr id="325" name="Полилиния 324"/>
          <p:cNvSpPr/>
          <p:nvPr/>
        </p:nvSpPr>
        <p:spPr>
          <a:xfrm>
            <a:off x="1562770" y="1964437"/>
            <a:ext cx="1614487" cy="1790700"/>
          </a:xfrm>
          <a:custGeom>
            <a:avLst/>
            <a:gdLst>
              <a:gd name="connsiteX0" fmla="*/ 0 w 1614487"/>
              <a:gd name="connsiteY0" fmla="*/ 0 h 1790700"/>
              <a:gd name="connsiteX1" fmla="*/ 21431 w 1614487"/>
              <a:gd name="connsiteY1" fmla="*/ 52388 h 1790700"/>
              <a:gd name="connsiteX2" fmla="*/ 76200 w 1614487"/>
              <a:gd name="connsiteY2" fmla="*/ 140494 h 1790700"/>
              <a:gd name="connsiteX3" fmla="*/ 142875 w 1614487"/>
              <a:gd name="connsiteY3" fmla="*/ 207169 h 1790700"/>
              <a:gd name="connsiteX4" fmla="*/ 204787 w 1614487"/>
              <a:gd name="connsiteY4" fmla="*/ 269081 h 1790700"/>
              <a:gd name="connsiteX5" fmla="*/ 371475 w 1614487"/>
              <a:gd name="connsiteY5" fmla="*/ 409575 h 1790700"/>
              <a:gd name="connsiteX6" fmla="*/ 469106 w 1614487"/>
              <a:gd name="connsiteY6" fmla="*/ 488156 h 1790700"/>
              <a:gd name="connsiteX7" fmla="*/ 535781 w 1614487"/>
              <a:gd name="connsiteY7" fmla="*/ 538163 h 1790700"/>
              <a:gd name="connsiteX8" fmla="*/ 607219 w 1614487"/>
              <a:gd name="connsiteY8" fmla="*/ 607219 h 1790700"/>
              <a:gd name="connsiteX9" fmla="*/ 711994 w 1614487"/>
              <a:gd name="connsiteY9" fmla="*/ 709613 h 1790700"/>
              <a:gd name="connsiteX10" fmla="*/ 800100 w 1614487"/>
              <a:gd name="connsiteY10" fmla="*/ 792956 h 1790700"/>
              <a:gd name="connsiteX11" fmla="*/ 876300 w 1614487"/>
              <a:gd name="connsiteY11" fmla="*/ 878681 h 1790700"/>
              <a:gd name="connsiteX12" fmla="*/ 938212 w 1614487"/>
              <a:gd name="connsiteY12" fmla="*/ 933450 h 1790700"/>
              <a:gd name="connsiteX13" fmla="*/ 1014412 w 1614487"/>
              <a:gd name="connsiteY13" fmla="*/ 1014413 h 1790700"/>
              <a:gd name="connsiteX14" fmla="*/ 1095375 w 1614487"/>
              <a:gd name="connsiteY14" fmla="*/ 1095375 h 1790700"/>
              <a:gd name="connsiteX15" fmla="*/ 1157287 w 1614487"/>
              <a:gd name="connsiteY15" fmla="*/ 1154906 h 1790700"/>
              <a:gd name="connsiteX16" fmla="*/ 1219200 w 1614487"/>
              <a:gd name="connsiteY16" fmla="*/ 1219200 h 1790700"/>
              <a:gd name="connsiteX17" fmla="*/ 1254919 w 1614487"/>
              <a:gd name="connsiteY17" fmla="*/ 1290638 h 1790700"/>
              <a:gd name="connsiteX18" fmla="*/ 1331119 w 1614487"/>
              <a:gd name="connsiteY18" fmla="*/ 1338263 h 1790700"/>
              <a:gd name="connsiteX19" fmla="*/ 1369219 w 1614487"/>
              <a:gd name="connsiteY19" fmla="*/ 1390650 h 1790700"/>
              <a:gd name="connsiteX20" fmla="*/ 1400175 w 1614487"/>
              <a:gd name="connsiteY20" fmla="*/ 1423988 h 1790700"/>
              <a:gd name="connsiteX21" fmla="*/ 1431131 w 1614487"/>
              <a:gd name="connsiteY21" fmla="*/ 1438275 h 1790700"/>
              <a:gd name="connsiteX22" fmla="*/ 1466850 w 1614487"/>
              <a:gd name="connsiteY22" fmla="*/ 1466850 h 1790700"/>
              <a:gd name="connsiteX23" fmla="*/ 1483519 w 1614487"/>
              <a:gd name="connsiteY23" fmla="*/ 1533525 h 1790700"/>
              <a:gd name="connsiteX24" fmla="*/ 1473994 w 1614487"/>
              <a:gd name="connsiteY24" fmla="*/ 1581150 h 1790700"/>
              <a:gd name="connsiteX25" fmla="*/ 1526381 w 1614487"/>
              <a:gd name="connsiteY25" fmla="*/ 1659731 h 1790700"/>
              <a:gd name="connsiteX26" fmla="*/ 1545431 w 1614487"/>
              <a:gd name="connsiteY26" fmla="*/ 1702594 h 1790700"/>
              <a:gd name="connsiteX27" fmla="*/ 1614487 w 1614487"/>
              <a:gd name="connsiteY27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14487" h="1790700">
                <a:moveTo>
                  <a:pt x="0" y="0"/>
                </a:moveTo>
                <a:cubicBezTo>
                  <a:pt x="4365" y="14486"/>
                  <a:pt x="8731" y="28972"/>
                  <a:pt x="21431" y="52388"/>
                </a:cubicBezTo>
                <a:cubicBezTo>
                  <a:pt x="34131" y="75804"/>
                  <a:pt x="55959" y="114697"/>
                  <a:pt x="76200" y="140494"/>
                </a:cubicBezTo>
                <a:cubicBezTo>
                  <a:pt x="96441" y="166291"/>
                  <a:pt x="142875" y="207169"/>
                  <a:pt x="142875" y="207169"/>
                </a:cubicBezTo>
                <a:cubicBezTo>
                  <a:pt x="164306" y="228600"/>
                  <a:pt x="166687" y="235347"/>
                  <a:pt x="204787" y="269081"/>
                </a:cubicBezTo>
                <a:cubicBezTo>
                  <a:pt x="242887" y="302815"/>
                  <a:pt x="327422" y="373062"/>
                  <a:pt x="371475" y="409575"/>
                </a:cubicBezTo>
                <a:cubicBezTo>
                  <a:pt x="415528" y="446088"/>
                  <a:pt x="441722" y="466725"/>
                  <a:pt x="469106" y="488156"/>
                </a:cubicBezTo>
                <a:cubicBezTo>
                  <a:pt x="496490" y="509587"/>
                  <a:pt x="512762" y="518319"/>
                  <a:pt x="535781" y="538163"/>
                </a:cubicBezTo>
                <a:cubicBezTo>
                  <a:pt x="558800" y="558007"/>
                  <a:pt x="607219" y="607219"/>
                  <a:pt x="607219" y="607219"/>
                </a:cubicBezTo>
                <a:lnTo>
                  <a:pt x="711994" y="709613"/>
                </a:lnTo>
                <a:cubicBezTo>
                  <a:pt x="744141" y="740569"/>
                  <a:pt x="772716" y="764778"/>
                  <a:pt x="800100" y="792956"/>
                </a:cubicBezTo>
                <a:cubicBezTo>
                  <a:pt x="827484" y="821134"/>
                  <a:pt x="853281" y="855265"/>
                  <a:pt x="876300" y="878681"/>
                </a:cubicBezTo>
                <a:cubicBezTo>
                  <a:pt x="899319" y="902097"/>
                  <a:pt x="915193" y="910828"/>
                  <a:pt x="938212" y="933450"/>
                </a:cubicBezTo>
                <a:cubicBezTo>
                  <a:pt x="961231" y="956072"/>
                  <a:pt x="988218" y="987426"/>
                  <a:pt x="1014412" y="1014413"/>
                </a:cubicBezTo>
                <a:cubicBezTo>
                  <a:pt x="1040606" y="1041401"/>
                  <a:pt x="1071563" y="1071960"/>
                  <a:pt x="1095375" y="1095375"/>
                </a:cubicBezTo>
                <a:cubicBezTo>
                  <a:pt x="1119188" y="1118791"/>
                  <a:pt x="1136650" y="1134269"/>
                  <a:pt x="1157287" y="1154906"/>
                </a:cubicBezTo>
                <a:cubicBezTo>
                  <a:pt x="1177924" y="1175543"/>
                  <a:pt x="1202928" y="1196578"/>
                  <a:pt x="1219200" y="1219200"/>
                </a:cubicBezTo>
                <a:cubicBezTo>
                  <a:pt x="1235472" y="1241822"/>
                  <a:pt x="1236266" y="1270794"/>
                  <a:pt x="1254919" y="1290638"/>
                </a:cubicBezTo>
                <a:cubicBezTo>
                  <a:pt x="1273572" y="1310482"/>
                  <a:pt x="1312069" y="1321594"/>
                  <a:pt x="1331119" y="1338263"/>
                </a:cubicBezTo>
                <a:cubicBezTo>
                  <a:pt x="1350169" y="1354932"/>
                  <a:pt x="1357710" y="1376363"/>
                  <a:pt x="1369219" y="1390650"/>
                </a:cubicBezTo>
                <a:cubicBezTo>
                  <a:pt x="1380728" y="1404937"/>
                  <a:pt x="1389856" y="1416051"/>
                  <a:pt x="1400175" y="1423988"/>
                </a:cubicBezTo>
                <a:cubicBezTo>
                  <a:pt x="1410494" y="1431925"/>
                  <a:pt x="1420019" y="1431131"/>
                  <a:pt x="1431131" y="1438275"/>
                </a:cubicBezTo>
                <a:cubicBezTo>
                  <a:pt x="1442244" y="1445419"/>
                  <a:pt x="1458119" y="1450975"/>
                  <a:pt x="1466850" y="1466850"/>
                </a:cubicBezTo>
                <a:cubicBezTo>
                  <a:pt x="1475581" y="1482725"/>
                  <a:pt x="1482328" y="1514475"/>
                  <a:pt x="1483519" y="1533525"/>
                </a:cubicBezTo>
                <a:cubicBezTo>
                  <a:pt x="1484710" y="1552575"/>
                  <a:pt x="1466850" y="1560116"/>
                  <a:pt x="1473994" y="1581150"/>
                </a:cubicBezTo>
                <a:cubicBezTo>
                  <a:pt x="1481138" y="1602184"/>
                  <a:pt x="1514475" y="1639490"/>
                  <a:pt x="1526381" y="1659731"/>
                </a:cubicBezTo>
                <a:cubicBezTo>
                  <a:pt x="1538287" y="1679972"/>
                  <a:pt x="1530747" y="1680766"/>
                  <a:pt x="1545431" y="1702594"/>
                </a:cubicBezTo>
                <a:cubicBezTo>
                  <a:pt x="1560115" y="1724422"/>
                  <a:pt x="1600200" y="1770856"/>
                  <a:pt x="1614487" y="1790700"/>
                </a:cubicBezTo>
              </a:path>
            </a:pathLst>
          </a:custGeom>
          <a:ln w="3175">
            <a:solidFill>
              <a:schemeClr val="bg1"/>
            </a:solidFill>
            <a:prstDash val="dash"/>
          </a:ln>
          <a:effectLst>
            <a:outerShdw blurRad="76200" dist="12700" dir="2700000" sy="-23000" kx="-800400" algn="bl" rotWithShape="0">
              <a:srgbClr val="FF0000">
                <a:alpha val="2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6" name="Блок-схема: узел 325"/>
          <p:cNvSpPr/>
          <p:nvPr/>
        </p:nvSpPr>
        <p:spPr bwMode="auto">
          <a:xfrm>
            <a:off x="2771900" y="3181157"/>
            <a:ext cx="79375" cy="88900"/>
          </a:xfrm>
          <a:prstGeom prst="flowChartConnector">
            <a:avLst/>
          </a:prstGeom>
          <a:solidFill>
            <a:srgbClr val="00B050"/>
          </a:solidFill>
          <a:ln w="190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p:sp>
        <p:nvSpPr>
          <p:cNvPr id="327" name="Блок-схема: узел 326"/>
          <p:cNvSpPr/>
          <p:nvPr/>
        </p:nvSpPr>
        <p:spPr bwMode="auto">
          <a:xfrm>
            <a:off x="1581275" y="2023869"/>
            <a:ext cx="79375" cy="88900"/>
          </a:xfrm>
          <a:prstGeom prst="flowChartConnector">
            <a:avLst/>
          </a:prstGeom>
          <a:solidFill>
            <a:srgbClr val="00B050"/>
          </a:solidFill>
          <a:ln w="190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p:sp>
        <p:nvSpPr>
          <p:cNvPr id="328" name="Полилиния 327"/>
          <p:cNvSpPr/>
          <p:nvPr/>
        </p:nvSpPr>
        <p:spPr>
          <a:xfrm>
            <a:off x="3174876" y="3757518"/>
            <a:ext cx="61913" cy="97632"/>
          </a:xfrm>
          <a:custGeom>
            <a:avLst/>
            <a:gdLst>
              <a:gd name="connsiteX0" fmla="*/ 0 w 61913"/>
              <a:gd name="connsiteY0" fmla="*/ 0 h 97632"/>
              <a:gd name="connsiteX1" fmla="*/ 61913 w 61913"/>
              <a:gd name="connsiteY1" fmla="*/ 97632 h 9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3" h="97632">
                <a:moveTo>
                  <a:pt x="0" y="0"/>
                </a:moveTo>
                <a:lnTo>
                  <a:pt x="61913" y="97632"/>
                </a:lnTo>
              </a:path>
            </a:pathLst>
          </a:cu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9" name="Полилиния 328"/>
          <p:cNvSpPr/>
          <p:nvPr/>
        </p:nvSpPr>
        <p:spPr>
          <a:xfrm>
            <a:off x="3203848" y="3861048"/>
            <a:ext cx="59531" cy="352425"/>
          </a:xfrm>
          <a:custGeom>
            <a:avLst/>
            <a:gdLst>
              <a:gd name="connsiteX0" fmla="*/ 59531 w 59531"/>
              <a:gd name="connsiteY0" fmla="*/ 0 h 352425"/>
              <a:gd name="connsiteX1" fmla="*/ 52387 w 59531"/>
              <a:gd name="connsiteY1" fmla="*/ 95250 h 352425"/>
              <a:gd name="connsiteX2" fmla="*/ 40481 w 59531"/>
              <a:gd name="connsiteY2" fmla="*/ 152400 h 352425"/>
              <a:gd name="connsiteX3" fmla="*/ 38100 w 59531"/>
              <a:gd name="connsiteY3" fmla="*/ 197644 h 352425"/>
              <a:gd name="connsiteX4" fmla="*/ 33337 w 59531"/>
              <a:gd name="connsiteY4" fmla="*/ 233363 h 352425"/>
              <a:gd name="connsiteX5" fmla="*/ 0 w 59531"/>
              <a:gd name="connsiteY5" fmla="*/ 352425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1" h="352425">
                <a:moveTo>
                  <a:pt x="59531" y="0"/>
                </a:moveTo>
                <a:cubicBezTo>
                  <a:pt x="57546" y="34925"/>
                  <a:pt x="55562" y="69850"/>
                  <a:pt x="52387" y="95250"/>
                </a:cubicBezTo>
                <a:cubicBezTo>
                  <a:pt x="49212" y="120650"/>
                  <a:pt x="42862" y="135334"/>
                  <a:pt x="40481" y="152400"/>
                </a:cubicBezTo>
                <a:cubicBezTo>
                  <a:pt x="38100" y="169466"/>
                  <a:pt x="39291" y="184150"/>
                  <a:pt x="38100" y="197644"/>
                </a:cubicBezTo>
                <a:cubicBezTo>
                  <a:pt x="36909" y="211138"/>
                  <a:pt x="39687" y="207566"/>
                  <a:pt x="33337" y="233363"/>
                </a:cubicBezTo>
                <a:cubicBezTo>
                  <a:pt x="26987" y="259160"/>
                  <a:pt x="6350" y="330597"/>
                  <a:pt x="0" y="352425"/>
                </a:cubicBezTo>
              </a:path>
            </a:pathLst>
          </a:custGeom>
          <a:ln w="60325">
            <a:solidFill>
              <a:srgbClr val="1F9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0" name="Группа 19"/>
          <p:cNvGrpSpPr/>
          <p:nvPr/>
        </p:nvGrpSpPr>
        <p:grpSpPr>
          <a:xfrm>
            <a:off x="0" y="5462464"/>
            <a:ext cx="4755142" cy="1395536"/>
            <a:chOff x="107504" y="570178"/>
            <a:chExt cx="5139674" cy="1447057"/>
          </a:xfrm>
        </p:grpSpPr>
        <p:sp>
          <p:nvSpPr>
            <p:cNvPr id="331" name="Прямоугольник 330"/>
            <p:cNvSpPr/>
            <p:nvPr/>
          </p:nvSpPr>
          <p:spPr bwMode="auto">
            <a:xfrm>
              <a:off x="107504" y="570178"/>
              <a:ext cx="5136849" cy="1447057"/>
            </a:xfrm>
            <a:prstGeom prst="rect">
              <a:avLst/>
            </a:prstGeom>
            <a:solidFill>
              <a:srgbClr val="FFFFFF">
                <a:alpha val="72941"/>
              </a:srgbClr>
            </a:solidFill>
            <a:ln w="19050"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just" eaLnBrk="0" hangingPunct="0"/>
              <a:endParaRPr lang="ru-RU" sz="1600" dirty="0" smtClean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32" name="Пятиугольник 331"/>
            <p:cNvSpPr/>
            <p:nvPr/>
          </p:nvSpPr>
          <p:spPr bwMode="auto">
            <a:xfrm>
              <a:off x="184227" y="608975"/>
              <a:ext cx="4515309" cy="216105"/>
            </a:xfrm>
            <a:prstGeom prst="homePlate">
              <a:avLst/>
            </a:prstGeom>
            <a:solidFill>
              <a:srgbClr val="FFC000"/>
            </a:solidFill>
            <a:ln w="19050"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just" eaLnBrk="0" hangingPunct="0"/>
              <a:endParaRPr lang="ru-RU" sz="1600" dirty="0" smtClean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grpSp>
          <p:nvGrpSpPr>
            <p:cNvPr id="333" name="Группа 17"/>
            <p:cNvGrpSpPr/>
            <p:nvPr/>
          </p:nvGrpSpPr>
          <p:grpSpPr>
            <a:xfrm>
              <a:off x="141603" y="1120383"/>
              <a:ext cx="4284974" cy="380800"/>
              <a:chOff x="141603" y="718935"/>
              <a:chExt cx="4284974" cy="380800"/>
            </a:xfrm>
          </p:grpSpPr>
          <p:sp>
            <p:nvSpPr>
              <p:cNvPr id="351" name="Прямоугольник 350"/>
              <p:cNvSpPr/>
              <p:nvPr/>
            </p:nvSpPr>
            <p:spPr bwMode="auto">
              <a:xfrm>
                <a:off x="165502" y="786139"/>
                <a:ext cx="4261075" cy="111379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9050"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just" eaLnBrk="0" hangingPunct="0"/>
                <a:endParaRPr lang="ru-RU" sz="1600" dirty="0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352" name="Прямоугольник 351"/>
              <p:cNvSpPr/>
              <p:nvPr/>
            </p:nvSpPr>
            <p:spPr>
              <a:xfrm>
                <a:off x="3616893" y="726347"/>
                <a:ext cx="628449" cy="2190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altLang="ru-RU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  <a:cs typeface="Arial" charset="0"/>
                  </a:rPr>
                  <a:t>2 787 </a:t>
                </a:r>
                <a:r>
                  <a:rPr lang="ru-RU" altLang="ru-RU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  <a:cs typeface="Arial" charset="0"/>
                  </a:rPr>
                  <a:t> </a:t>
                </a:r>
                <a:endPara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53" name="Прямоугольник 352"/>
              <p:cNvSpPr/>
              <p:nvPr/>
            </p:nvSpPr>
            <p:spPr bwMode="auto">
              <a:xfrm>
                <a:off x="176588" y="783243"/>
                <a:ext cx="3352802" cy="14526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just" eaLnBrk="0" hangingPunct="0"/>
                <a:endParaRPr lang="ru-RU" sz="1600" dirty="0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354" name="Прямоугольник 353"/>
              <p:cNvSpPr/>
              <p:nvPr/>
            </p:nvSpPr>
            <p:spPr>
              <a:xfrm>
                <a:off x="141603" y="873241"/>
                <a:ext cx="1772830" cy="206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ru-RU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itchFamily="34" charset="0"/>
                    <a:cs typeface="Arial" charset="0"/>
                  </a:rPr>
                  <a:t>подлежит </a:t>
                </a:r>
                <a:r>
                  <a:rPr lang="ru-RU" altLang="ru-RU" sz="1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itchFamily="34" charset="0"/>
                    <a:cs typeface="Arial" charset="0"/>
                  </a:rPr>
                  <a:t>реконструкции</a:t>
                </a:r>
                <a:endParaRPr lang="ru-RU" alt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Arial" charset="0"/>
                </a:endParaRPr>
              </a:p>
            </p:txBody>
          </p:sp>
          <p:sp>
            <p:nvSpPr>
              <p:cNvPr id="355" name="Прямоугольник 354"/>
              <p:cNvSpPr/>
              <p:nvPr/>
            </p:nvSpPr>
            <p:spPr>
              <a:xfrm>
                <a:off x="156270" y="718935"/>
                <a:ext cx="592907" cy="219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ru-RU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  <a:cs typeface="Arial" charset="0"/>
                  </a:rPr>
                  <a:t>2 </a:t>
                </a:r>
                <a:r>
                  <a:rPr lang="ru-RU" altLang="ru-RU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  <a:cs typeface="Arial" charset="0"/>
                  </a:rPr>
                  <a:t>452  </a:t>
                </a:r>
                <a:endParaRPr lang="ru-RU" alt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  <a:cs typeface="Arial" charset="0"/>
                </a:endParaRPr>
              </a:p>
            </p:txBody>
          </p:sp>
          <p:sp>
            <p:nvSpPr>
              <p:cNvPr id="356" name="Прямоугольник 355"/>
              <p:cNvSpPr/>
              <p:nvPr/>
            </p:nvSpPr>
            <p:spPr>
              <a:xfrm>
                <a:off x="3606694" y="893568"/>
                <a:ext cx="530533" cy="206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ru-RU" sz="1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itchFamily="34" charset="0"/>
                    <a:cs typeface="Arial" charset="0"/>
                  </a:rPr>
                  <a:t>всего</a:t>
                </a:r>
                <a:endParaRPr lang="ru-RU" alt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Arial" charset="0"/>
                </a:endParaRPr>
              </a:p>
            </p:txBody>
          </p:sp>
        </p:grpSp>
        <p:sp>
          <p:nvSpPr>
            <p:cNvPr id="334" name="Прямоугольник 333"/>
            <p:cNvSpPr/>
            <p:nvPr/>
          </p:nvSpPr>
          <p:spPr>
            <a:xfrm>
              <a:off x="4348747" y="995609"/>
              <a:ext cx="898431" cy="257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itchFamily="34" charset="0"/>
                  <a:cs typeface="Arial" charset="0"/>
                </a:rPr>
                <a:t>км.</a:t>
              </a:r>
              <a:endParaRPr lang="ru-RU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  <a:cs typeface="Arial" charset="0"/>
              </a:endParaRPr>
            </a:p>
          </p:txBody>
        </p:sp>
        <p:grpSp>
          <p:nvGrpSpPr>
            <p:cNvPr id="335" name="Группа 15"/>
            <p:cNvGrpSpPr/>
            <p:nvPr/>
          </p:nvGrpSpPr>
          <p:grpSpPr>
            <a:xfrm>
              <a:off x="179514" y="995607"/>
              <a:ext cx="3819389" cy="109893"/>
              <a:chOff x="179514" y="594210"/>
              <a:chExt cx="3386601" cy="113711"/>
            </a:xfrm>
          </p:grpSpPr>
          <p:sp>
            <p:nvSpPr>
              <p:cNvPr id="346" name="Прямоугольник 345"/>
              <p:cNvSpPr/>
              <p:nvPr/>
            </p:nvSpPr>
            <p:spPr bwMode="auto">
              <a:xfrm>
                <a:off x="179514" y="597030"/>
                <a:ext cx="374304" cy="11089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just" eaLnBrk="0" hangingPunct="0"/>
                <a:endParaRPr lang="ru-RU" sz="1600" dirty="0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347" name="Прямоугольник 346"/>
              <p:cNvSpPr/>
              <p:nvPr/>
            </p:nvSpPr>
            <p:spPr bwMode="auto">
              <a:xfrm>
                <a:off x="533016" y="597029"/>
                <a:ext cx="1035700" cy="11061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just" eaLnBrk="0" hangingPunct="0"/>
                <a:endParaRPr lang="ru-RU" sz="1600" dirty="0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348" name="Прямоугольник 347"/>
              <p:cNvSpPr/>
              <p:nvPr/>
            </p:nvSpPr>
            <p:spPr bwMode="auto">
              <a:xfrm>
                <a:off x="1363206" y="597030"/>
                <a:ext cx="1520562" cy="11089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9050"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just" eaLnBrk="0" hangingPunct="0"/>
                <a:endParaRPr lang="ru-RU" sz="1600" dirty="0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349" name="Прямоугольник 348"/>
              <p:cNvSpPr/>
              <p:nvPr/>
            </p:nvSpPr>
            <p:spPr bwMode="auto">
              <a:xfrm>
                <a:off x="2738110" y="594210"/>
                <a:ext cx="828005" cy="11061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just" eaLnBrk="0" hangingPunct="0"/>
                <a:endParaRPr lang="ru-RU" sz="1600" dirty="0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350" name="Прямоугольник 349"/>
              <p:cNvSpPr/>
              <p:nvPr/>
            </p:nvSpPr>
            <p:spPr bwMode="auto">
              <a:xfrm>
                <a:off x="2516291" y="597031"/>
                <a:ext cx="496486" cy="10930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just" eaLnBrk="0" hangingPunct="0"/>
                <a:endParaRPr lang="ru-RU" sz="1600" dirty="0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336" name="Прямоугольник 335"/>
            <p:cNvSpPr/>
            <p:nvPr/>
          </p:nvSpPr>
          <p:spPr>
            <a:xfrm>
              <a:off x="166062" y="782959"/>
              <a:ext cx="417972" cy="371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Arial" charset="0"/>
                </a:rPr>
                <a:t>215</a:t>
              </a:r>
              <a:endParaRPr lang="ru-RU" alt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endParaRPr>
            </a:p>
          </p:txBody>
        </p:sp>
        <p:sp>
          <p:nvSpPr>
            <p:cNvPr id="337" name="Прямоугольник 336"/>
            <p:cNvSpPr/>
            <p:nvPr/>
          </p:nvSpPr>
          <p:spPr>
            <a:xfrm>
              <a:off x="827665" y="782959"/>
              <a:ext cx="422943" cy="371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Arial" charset="0"/>
                </a:rPr>
                <a:t>700</a:t>
              </a:r>
              <a:endParaRPr lang="ru-RU" alt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endParaRPr>
            </a:p>
          </p:txBody>
        </p:sp>
        <p:sp>
          <p:nvSpPr>
            <p:cNvPr id="338" name="Прямоугольник 337"/>
            <p:cNvSpPr/>
            <p:nvPr/>
          </p:nvSpPr>
          <p:spPr>
            <a:xfrm>
              <a:off x="1944393" y="782959"/>
              <a:ext cx="416314" cy="371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Arial" charset="0"/>
                </a:rPr>
                <a:t>812</a:t>
              </a:r>
              <a:endParaRPr lang="ru-RU" alt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endParaRPr>
            </a:p>
          </p:txBody>
        </p:sp>
        <p:sp>
          <p:nvSpPr>
            <p:cNvPr id="339" name="Прямоугольник 338"/>
            <p:cNvSpPr/>
            <p:nvPr/>
          </p:nvSpPr>
          <p:spPr>
            <a:xfrm>
              <a:off x="2902362" y="782959"/>
              <a:ext cx="396692" cy="371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Arial" charset="0"/>
                </a:rPr>
                <a:t>157</a:t>
              </a:r>
              <a:endParaRPr lang="ru-RU" alt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endParaRPr>
            </a:p>
          </p:txBody>
        </p:sp>
        <p:sp>
          <p:nvSpPr>
            <p:cNvPr id="340" name="Прямоугольник 339"/>
            <p:cNvSpPr/>
            <p:nvPr/>
          </p:nvSpPr>
          <p:spPr>
            <a:xfrm>
              <a:off x="3519940" y="782959"/>
              <a:ext cx="430040" cy="287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sz="12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Arial" charset="0"/>
                </a:rPr>
                <a:t>144</a:t>
              </a:r>
              <a:endParaRPr lang="ru-RU" alt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endParaRPr>
            </a:p>
          </p:txBody>
        </p:sp>
        <p:sp>
          <p:nvSpPr>
            <p:cNvPr id="341" name="Прямоугольник 340"/>
            <p:cNvSpPr/>
            <p:nvPr/>
          </p:nvSpPr>
          <p:spPr>
            <a:xfrm>
              <a:off x="161294" y="621847"/>
              <a:ext cx="4732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2011</a:t>
              </a:r>
              <a:endParaRPr lang="ru-RU" alt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2" name="Прямоугольник 341"/>
            <p:cNvSpPr/>
            <p:nvPr/>
          </p:nvSpPr>
          <p:spPr>
            <a:xfrm>
              <a:off x="805632" y="621847"/>
              <a:ext cx="47320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2012</a:t>
              </a:r>
              <a:endParaRPr lang="ru-RU" alt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3" name="Прямоугольник 342"/>
            <p:cNvSpPr/>
            <p:nvPr/>
          </p:nvSpPr>
          <p:spPr>
            <a:xfrm>
              <a:off x="1919045" y="621847"/>
              <a:ext cx="47320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2013</a:t>
              </a:r>
              <a:endParaRPr lang="ru-RU" alt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4" name="Прямоугольник 343"/>
            <p:cNvSpPr/>
            <p:nvPr/>
          </p:nvSpPr>
          <p:spPr>
            <a:xfrm>
              <a:off x="2860790" y="621847"/>
              <a:ext cx="47320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2014</a:t>
              </a:r>
              <a:endParaRPr lang="ru-RU" alt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5" name="Прямоугольник 344"/>
            <p:cNvSpPr/>
            <p:nvPr/>
          </p:nvSpPr>
          <p:spPr>
            <a:xfrm>
              <a:off x="3504008" y="621847"/>
              <a:ext cx="47320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2015</a:t>
              </a:r>
              <a:endParaRPr lang="ru-RU" alt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57" name="Группа 23"/>
          <p:cNvGrpSpPr/>
          <p:nvPr/>
        </p:nvGrpSpPr>
        <p:grpSpPr>
          <a:xfrm>
            <a:off x="107504" y="4834128"/>
            <a:ext cx="758966" cy="504056"/>
            <a:chOff x="212327" y="4373488"/>
            <a:chExt cx="2302233" cy="904126"/>
          </a:xfrm>
        </p:grpSpPr>
        <p:pic>
          <p:nvPicPr>
            <p:cNvPr id="358" name="Picture 2" descr="E:\! WORK\For prezentations\peoples\construction_worker_25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27" y="4373488"/>
              <a:ext cx="904126" cy="90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9" name="Прямоугольник 358"/>
            <p:cNvSpPr/>
            <p:nvPr/>
          </p:nvSpPr>
          <p:spPr>
            <a:xfrm>
              <a:off x="1375756" y="4648346"/>
              <a:ext cx="1138804" cy="552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k-KZ" altLang="ru-RU" sz="1400" dirty="0" smtClean="0">
                  <a:solidFill>
                    <a:srgbClr val="FFC000"/>
                  </a:solidFill>
                  <a:latin typeface="Impact" pitchFamily="34" charset="0"/>
                  <a:cs typeface="Arial" charset="0"/>
                </a:rPr>
                <a:t>35</a:t>
              </a:r>
              <a:endParaRPr lang="ru-RU" sz="1400" dirty="0">
                <a:solidFill>
                  <a:srgbClr val="FFC000"/>
                </a:solidFill>
              </a:endParaRPr>
            </a:p>
          </p:txBody>
        </p:sp>
        <p:sp>
          <p:nvSpPr>
            <p:cNvPr id="360" name="Прямоугольник 359"/>
            <p:cNvSpPr/>
            <p:nvPr/>
          </p:nvSpPr>
          <p:spPr>
            <a:xfrm>
              <a:off x="1032369" y="4934111"/>
              <a:ext cx="1364235" cy="3435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k-KZ" altLang="ru-RU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Arial" charset="0"/>
                </a:rPr>
                <a:t>тыс. чел</a:t>
              </a:r>
              <a:endPara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61" name="Группа 26"/>
          <p:cNvGrpSpPr/>
          <p:nvPr/>
        </p:nvGrpSpPr>
        <p:grpSpPr>
          <a:xfrm>
            <a:off x="1619672" y="4931536"/>
            <a:ext cx="1040090" cy="504056"/>
            <a:chOff x="7321111" y="2551960"/>
            <a:chExt cx="1718113" cy="939523"/>
          </a:xfrm>
        </p:grpSpPr>
        <p:grpSp>
          <p:nvGrpSpPr>
            <p:cNvPr id="362" name="Группа 24"/>
            <p:cNvGrpSpPr/>
            <p:nvPr/>
          </p:nvGrpSpPr>
          <p:grpSpPr>
            <a:xfrm>
              <a:off x="7321111" y="2656015"/>
              <a:ext cx="916732" cy="719110"/>
              <a:chOff x="7167570" y="2617915"/>
              <a:chExt cx="916732" cy="719110"/>
            </a:xfrm>
          </p:grpSpPr>
          <p:sp>
            <p:nvSpPr>
              <p:cNvPr id="364" name="Прямоугольник 363"/>
              <p:cNvSpPr/>
              <p:nvPr/>
            </p:nvSpPr>
            <p:spPr>
              <a:xfrm>
                <a:off x="7281200" y="2617915"/>
                <a:ext cx="667822" cy="573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k-KZ" altLang="ru-RU" sz="1400" dirty="0" smtClean="0">
                    <a:solidFill>
                      <a:srgbClr val="FFC000"/>
                    </a:solidFill>
                    <a:latin typeface="Impact" pitchFamily="34" charset="0"/>
                    <a:cs typeface="Arial" charset="0"/>
                  </a:rPr>
                  <a:t>4.5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365" name="Прямоугольник 364"/>
              <p:cNvSpPr/>
              <p:nvPr/>
            </p:nvSpPr>
            <p:spPr>
              <a:xfrm>
                <a:off x="7167570" y="2906771"/>
                <a:ext cx="916732" cy="430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k-KZ" altLang="ru-RU" sz="9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itchFamily="34" charset="0"/>
                    <a:cs typeface="Arial" charset="0"/>
                  </a:rPr>
                  <a:t>тыс. </a:t>
                </a:r>
                <a:r>
                  <a:rPr lang="kk-KZ" altLang="ru-RU" sz="900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itchFamily="34" charset="0"/>
                    <a:cs typeface="Arial" charset="0"/>
                  </a:rPr>
                  <a:t>ед</a:t>
                </a:r>
                <a:endParaRPr lang="ru-RU" sz="9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pic>
          <p:nvPicPr>
            <p:cNvPr id="363" name="Picture 3" descr="E:\! WORK\For prezentations\transport\Vibratory_roller_25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701" y="2551960"/>
              <a:ext cx="939523" cy="939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6" name="Блок-схема: узел 365"/>
          <p:cNvSpPr/>
          <p:nvPr/>
        </p:nvSpPr>
        <p:spPr bwMode="auto">
          <a:xfrm>
            <a:off x="3221163" y="3813676"/>
            <a:ext cx="79375" cy="88900"/>
          </a:xfrm>
          <a:prstGeom prst="flowChartConnector">
            <a:avLst/>
          </a:prstGeom>
          <a:solidFill>
            <a:srgbClr val="00B050"/>
          </a:solidFill>
          <a:ln w="190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p:sp>
        <p:nvSpPr>
          <p:cNvPr id="367" name="Прямоугольник 366"/>
          <p:cNvSpPr/>
          <p:nvPr/>
        </p:nvSpPr>
        <p:spPr>
          <a:xfrm>
            <a:off x="5484648" y="3996972"/>
            <a:ext cx="3563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100" dirty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730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 км &gt; I категория 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Снижено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ДТП &gt; </a:t>
            </a:r>
            <a:r>
              <a:rPr lang="ru-RU" sz="1100" dirty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26</a:t>
            </a:r>
            <a:r>
              <a:rPr lang="ru-RU" sz="1100" dirty="0" smtClean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%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Увеличен транспортный поток: </a:t>
            </a: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cs typeface="Calibri" pitchFamily="34" charset="0"/>
            </a:endParaRPr>
          </a:p>
          <a:p>
            <a:pPr marL="171450" indent="-171450">
              <a:buClr>
                <a:schemeClr val="accent5">
                  <a:lumMod val="75000"/>
                </a:schemeClr>
              </a:buClr>
            </a:pP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         легковые-</a:t>
            </a:r>
            <a:r>
              <a:rPr lang="ru-RU" sz="1100" dirty="0" smtClean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35</a:t>
            </a:r>
            <a:r>
              <a:rPr lang="ru-RU" sz="1100" dirty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%</a:t>
            </a:r>
            <a:r>
              <a:rPr lang="ru-RU" sz="1100" dirty="0">
                <a:solidFill>
                  <a:schemeClr val="accent5"/>
                </a:solidFill>
                <a:latin typeface="Impact" pitchFamily="34" charset="0"/>
                <a:cs typeface="Calibri" pitchFamily="34" charset="0"/>
              </a:rPr>
              <a:t>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грузовые-</a:t>
            </a:r>
            <a:r>
              <a:rPr lang="ru-RU" sz="1100" dirty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20</a:t>
            </a:r>
            <a:r>
              <a:rPr lang="ru-RU" sz="1100" dirty="0" smtClean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%</a:t>
            </a:r>
          </a:p>
        </p:txBody>
      </p:sp>
      <p:graphicFrame>
        <p:nvGraphicFramePr>
          <p:cNvPr id="368" name="Group 2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736130"/>
              </p:ext>
            </p:extLst>
          </p:nvPr>
        </p:nvGraphicFramePr>
        <p:xfrm>
          <a:off x="6496025" y="872261"/>
          <a:ext cx="2540471" cy="2573235"/>
        </p:xfrm>
        <a:graphic>
          <a:graphicData uri="http://schemas.openxmlformats.org/drawingml/2006/table">
            <a:tbl>
              <a:tblPr/>
              <a:tblGrid>
                <a:gridCol w="1460351"/>
                <a:gridCol w="1080120"/>
              </a:tblGrid>
              <a:tr h="6936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Источники финансирования</a:t>
                      </a: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FFC000"/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Сумма, млн.</a:t>
                      </a:r>
                      <a:r>
                        <a:rPr lang="en-US" sz="1000" kern="1200" dirty="0" smtClean="0">
                          <a:solidFill>
                            <a:srgbClr val="FFC000"/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$</a:t>
                      </a:r>
                    </a:p>
                  </a:txBody>
                  <a:tcPr marL="36000" marR="36000" marT="18000" marB="18000" anchor="ctr" anchorCtr="1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</a:tr>
              <a:tr h="1642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РБ</a:t>
                      </a:r>
                    </a:p>
                  </a:txBody>
                  <a:tcPr marL="36000" marR="36000" marT="18000" marB="18000" anchor="ctr" anchorCtr="1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FFC000"/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775</a:t>
                      </a:r>
                    </a:p>
                  </a:txBody>
                  <a:tcPr marL="36000" marR="36000" marT="18000" marB="18000" anchor="ctr" anchorCtr="1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</a:tr>
              <a:tr h="3285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МБРР</a:t>
                      </a:r>
                    </a:p>
                  </a:txBody>
                  <a:tcPr marL="36000" marR="36000" marT="18000" marB="18000" anchor="ctr" anchorCtr="1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FFC000"/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3 193</a:t>
                      </a:r>
                    </a:p>
                  </a:txBody>
                  <a:tcPr marL="36000" marR="36000" marT="18000" marB="18000" anchor="ctr" anchorCtr="1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</a:tr>
              <a:tr h="3285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АБР</a:t>
                      </a: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FFC000"/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917</a:t>
                      </a:r>
                    </a:p>
                  </a:txBody>
                  <a:tcPr marL="36000" marR="36000" marT="18000" marB="18000" anchor="ctr" anchorCtr="1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</a:tr>
              <a:tr h="3285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ЕБРР</a:t>
                      </a: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FFC000"/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322</a:t>
                      </a:r>
                    </a:p>
                  </a:txBody>
                  <a:tcPr marL="36000" marR="36000" marT="18000" marB="18000" anchor="ctr" anchorCtr="1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</a:tr>
              <a:tr h="1642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ИБР</a:t>
                      </a: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FFC000"/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170</a:t>
                      </a:r>
                    </a:p>
                  </a:txBody>
                  <a:tcPr marL="36000" marR="36000" marT="18000" marB="18000" anchor="ctr" anchorCtr="1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</a:tr>
              <a:tr h="1642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ЯАМС</a:t>
                      </a: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FFC000"/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68</a:t>
                      </a:r>
                    </a:p>
                  </a:txBody>
                  <a:tcPr marL="36000" marR="36000" marT="18000" marB="18000" anchor="ctr" anchorCtr="1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</a:tr>
              <a:tr h="3285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ИТОГО</a:t>
                      </a: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FFC000"/>
                          </a:solidFill>
                          <a:latin typeface="Impact" pitchFamily="34" charset="0"/>
                          <a:ea typeface="MS PGothic"/>
                          <a:cs typeface="Calibri" pitchFamily="34" charset="0"/>
                        </a:rPr>
                        <a:t>5 445</a:t>
                      </a:r>
                    </a:p>
                  </a:txBody>
                  <a:tcPr marL="36000" marR="36000" marT="18000" marB="18000" anchor="ctr" anchorCtr="1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6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69" name="Группа 204"/>
          <p:cNvGrpSpPr/>
          <p:nvPr/>
        </p:nvGrpSpPr>
        <p:grpSpPr>
          <a:xfrm>
            <a:off x="188706" y="435144"/>
            <a:ext cx="2455262" cy="479495"/>
            <a:chOff x="6410106" y="6223050"/>
            <a:chExt cx="2455262" cy="485151"/>
          </a:xfrm>
        </p:grpSpPr>
        <p:sp>
          <p:nvSpPr>
            <p:cNvPr id="370" name="Rectangle 44"/>
            <p:cNvSpPr>
              <a:spLocks noChangeArrowheads="1"/>
            </p:cNvSpPr>
            <p:nvPr/>
          </p:nvSpPr>
          <p:spPr bwMode="auto">
            <a:xfrm>
              <a:off x="6813648" y="6223050"/>
              <a:ext cx="2051720" cy="485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782" tIns="144000" rIns="87782" bIns="43891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452438" indent="-127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Arial" charset="0"/>
                </a:rPr>
                <a:t>Открыто движение  в 201 5 году</a:t>
              </a:r>
              <a:endParaRPr lang="ru-RU" alt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endParaRPr>
            </a:p>
          </p:txBody>
        </p:sp>
        <p:sp>
          <p:nvSpPr>
            <p:cNvPr id="371" name="Line 45"/>
            <p:cNvSpPr>
              <a:spLocks noChangeShapeType="1"/>
            </p:cNvSpPr>
            <p:nvPr/>
          </p:nvSpPr>
          <p:spPr bwMode="auto">
            <a:xfrm>
              <a:off x="6410106" y="6522189"/>
              <a:ext cx="390525" cy="0"/>
            </a:xfrm>
            <a:prstGeom prst="line">
              <a:avLst/>
            </a:prstGeom>
            <a:noFill/>
            <a:ln w="63500">
              <a:solidFill>
                <a:srgbClr val="1F954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200" b="1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372" name="Picture 15" descr="http://swspakistan.org/wp-content/uploads/2013/04/certificates-ic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02" y="4571496"/>
            <a:ext cx="360040" cy="38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3" name="Прямоугольник 372"/>
          <p:cNvSpPr/>
          <p:nvPr/>
        </p:nvSpPr>
        <p:spPr>
          <a:xfrm>
            <a:off x="-28892" y="6404188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defTabSz="987425"/>
            <a:r>
              <a:rPr lang="ru-RU" alt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1 категория (4-х полосная) </a:t>
            </a:r>
            <a:r>
              <a:rPr lang="ru-RU" altLang="ru-RU" sz="900" dirty="0" smtClean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–</a:t>
            </a:r>
            <a:r>
              <a:rPr lang="ru-RU" altLang="ru-RU" sz="900" dirty="0" smtClean="0">
                <a:solidFill>
                  <a:srgbClr val="FFC000"/>
                </a:solidFill>
                <a:latin typeface="Impact" pitchFamily="34" charset="0"/>
              </a:rPr>
              <a:t> </a:t>
            </a:r>
            <a:r>
              <a:rPr lang="ru-RU" altLang="ru-RU" sz="900" dirty="0" smtClean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1391 км</a:t>
            </a:r>
          </a:p>
          <a:p>
            <a:pPr marL="88900" indent="-88900" defTabSz="987425"/>
            <a:r>
              <a:rPr lang="ru-RU" alt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2</a:t>
            </a:r>
            <a:r>
              <a:rPr lang="ru-RU" altLang="ru-RU" sz="900" dirty="0" smtClean="0">
                <a:solidFill>
                  <a:schemeClr val="accent5"/>
                </a:solidFill>
                <a:latin typeface="Impact" pitchFamily="34" charset="0"/>
                <a:cs typeface="Arial" charset="0"/>
              </a:rPr>
              <a:t> </a:t>
            </a:r>
            <a:r>
              <a:rPr lang="ru-RU" alt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категория (2-х полосная) </a:t>
            </a:r>
            <a:r>
              <a:rPr lang="ru-RU" altLang="ru-RU" sz="900" dirty="0" smtClean="0">
                <a:solidFill>
                  <a:schemeClr val="accent5"/>
                </a:solidFill>
                <a:latin typeface="Impact" pitchFamily="34" charset="0"/>
                <a:cs typeface="Calibri" pitchFamily="34" charset="0"/>
              </a:rPr>
              <a:t>– </a:t>
            </a:r>
            <a:r>
              <a:rPr lang="ru-RU" altLang="ru-RU" sz="900" dirty="0" smtClean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1061 км </a:t>
            </a:r>
          </a:p>
        </p:txBody>
      </p:sp>
      <p:sp>
        <p:nvSpPr>
          <p:cNvPr id="374" name="Прямоугольник 373"/>
          <p:cNvSpPr/>
          <p:nvPr/>
        </p:nvSpPr>
        <p:spPr>
          <a:xfrm>
            <a:off x="1771308" y="6404958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defTabSz="987425"/>
            <a:r>
              <a:rPr lang="ru-RU" alt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Период реализации </a:t>
            </a:r>
            <a:r>
              <a:rPr lang="ru-RU" altLang="ru-RU" sz="900" dirty="0" smtClean="0">
                <a:solidFill>
                  <a:srgbClr val="000000"/>
                </a:solidFill>
                <a:latin typeface="Impact" pitchFamily="34" charset="0"/>
              </a:rPr>
              <a:t>– </a:t>
            </a:r>
            <a:r>
              <a:rPr lang="ru-RU" altLang="ru-RU" sz="900" dirty="0" smtClean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2009-2016 г.г</a:t>
            </a:r>
            <a:r>
              <a:rPr lang="ru-RU" altLang="ru-RU" sz="900" dirty="0" smtClean="0">
                <a:solidFill>
                  <a:schemeClr val="accent5"/>
                </a:solidFill>
                <a:latin typeface="Impact" pitchFamily="34" charset="0"/>
                <a:cs typeface="Calibri" pitchFamily="34" charset="0"/>
              </a:rPr>
              <a:t>.</a:t>
            </a:r>
          </a:p>
          <a:p>
            <a:pPr marL="88900" indent="-88900" defTabSz="987425"/>
            <a:r>
              <a:rPr lang="ru-RU" alt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Стоимость проекта - </a:t>
            </a:r>
            <a:r>
              <a:rPr lang="ru-RU" altLang="ru-RU" sz="900" dirty="0" smtClean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825 млрд.тенге</a:t>
            </a:r>
            <a:r>
              <a:rPr lang="ru-RU" altLang="ru-RU" sz="900" dirty="0" smtClean="0">
                <a:solidFill>
                  <a:srgbClr val="0070C0"/>
                </a:solidFill>
                <a:latin typeface="Impact" pitchFamily="34" charset="0"/>
                <a:cs typeface="Calibri" pitchFamily="34" charset="0"/>
              </a:rPr>
              <a:t>.</a:t>
            </a:r>
            <a:endParaRPr lang="ru-RU" altLang="ru-RU" sz="900" dirty="0" smtClean="0">
              <a:solidFill>
                <a:srgbClr val="0070C0"/>
              </a:solidFill>
              <a:latin typeface="Impact" pitchFamily="34" charset="0"/>
            </a:endParaRPr>
          </a:p>
        </p:txBody>
      </p:sp>
      <p:sp>
        <p:nvSpPr>
          <p:cNvPr id="375" name="Пятиугольник 374"/>
          <p:cNvSpPr/>
          <p:nvPr/>
        </p:nvSpPr>
        <p:spPr>
          <a:xfrm>
            <a:off x="72008" y="4331196"/>
            <a:ext cx="2699792" cy="216024"/>
          </a:xfrm>
          <a:prstGeom prst="homePlat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 smtClean="0">
                <a:latin typeface="Impact" pitchFamily="34" charset="0"/>
              </a:rPr>
              <a:t>Мобилизовано</a:t>
            </a:r>
          </a:p>
        </p:txBody>
      </p:sp>
      <p:sp>
        <p:nvSpPr>
          <p:cNvPr id="376" name="Прямоугольник 375"/>
          <p:cNvSpPr/>
          <p:nvPr/>
        </p:nvSpPr>
        <p:spPr>
          <a:xfrm>
            <a:off x="1043608" y="4499488"/>
            <a:ext cx="1420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Более</a:t>
            </a:r>
            <a:r>
              <a:rPr lang="kk-KZ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 </a:t>
            </a:r>
            <a:r>
              <a:rPr lang="kk-KZ" altLang="ru-RU" sz="900" dirty="0" smtClean="0">
                <a:solidFill>
                  <a:srgbClr val="FFC000"/>
                </a:solidFill>
                <a:latin typeface="Impact" pitchFamily="34" charset="0"/>
                <a:cs typeface="Arial" charset="0"/>
              </a:rPr>
              <a:t>60</a:t>
            </a:r>
          </a:p>
          <a:p>
            <a:r>
              <a:rPr lang="kk-KZ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 </a:t>
            </a:r>
            <a:r>
              <a:rPr lang="kk-KZ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дорожно-строительных</a:t>
            </a:r>
            <a:endParaRPr lang="kk-KZ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cs typeface="Arial" charset="0"/>
            </a:endParaRPr>
          </a:p>
          <a:p>
            <a:r>
              <a:rPr lang="kk-KZ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 </a:t>
            </a:r>
            <a:r>
              <a:rPr lang="kk-KZ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компании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7" name="Полилиния 376"/>
          <p:cNvSpPr/>
          <p:nvPr/>
        </p:nvSpPr>
        <p:spPr>
          <a:xfrm>
            <a:off x="3200400" y="4024116"/>
            <a:ext cx="40482" cy="188119"/>
          </a:xfrm>
          <a:custGeom>
            <a:avLst/>
            <a:gdLst>
              <a:gd name="connsiteX0" fmla="*/ 40482 w 40482"/>
              <a:gd name="connsiteY0" fmla="*/ 0 h 188119"/>
              <a:gd name="connsiteX1" fmla="*/ 35719 w 40482"/>
              <a:gd name="connsiteY1" fmla="*/ 64294 h 188119"/>
              <a:gd name="connsiteX2" fmla="*/ 30957 w 40482"/>
              <a:gd name="connsiteY2" fmla="*/ 80963 h 188119"/>
              <a:gd name="connsiteX3" fmla="*/ 19050 w 40482"/>
              <a:gd name="connsiteY3" fmla="*/ 104775 h 188119"/>
              <a:gd name="connsiteX4" fmla="*/ 11907 w 40482"/>
              <a:gd name="connsiteY4" fmla="*/ 154781 h 188119"/>
              <a:gd name="connsiteX5" fmla="*/ 0 w 40482"/>
              <a:gd name="connsiteY5" fmla="*/ 188119 h 18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82" h="188119">
                <a:moveTo>
                  <a:pt x="40482" y="0"/>
                </a:moveTo>
                <a:cubicBezTo>
                  <a:pt x="38894" y="25400"/>
                  <a:pt x="37306" y="50800"/>
                  <a:pt x="35719" y="64294"/>
                </a:cubicBezTo>
                <a:cubicBezTo>
                  <a:pt x="34132" y="77788"/>
                  <a:pt x="33735" y="74216"/>
                  <a:pt x="30957" y="80963"/>
                </a:cubicBezTo>
                <a:cubicBezTo>
                  <a:pt x="28179" y="87710"/>
                  <a:pt x="22225" y="92472"/>
                  <a:pt x="19050" y="104775"/>
                </a:cubicBezTo>
                <a:cubicBezTo>
                  <a:pt x="15875" y="117078"/>
                  <a:pt x="15082" y="140890"/>
                  <a:pt x="11907" y="154781"/>
                </a:cubicBezTo>
                <a:cubicBezTo>
                  <a:pt x="8732" y="168672"/>
                  <a:pt x="0" y="188119"/>
                  <a:pt x="0" y="188119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" name="Полилиния 377"/>
          <p:cNvSpPr/>
          <p:nvPr/>
        </p:nvSpPr>
        <p:spPr>
          <a:xfrm>
            <a:off x="3185845" y="3910196"/>
            <a:ext cx="59531" cy="323850"/>
          </a:xfrm>
          <a:custGeom>
            <a:avLst/>
            <a:gdLst>
              <a:gd name="connsiteX0" fmla="*/ 59531 w 59531"/>
              <a:gd name="connsiteY0" fmla="*/ 0 h 323850"/>
              <a:gd name="connsiteX1" fmla="*/ 52387 w 59531"/>
              <a:gd name="connsiteY1" fmla="*/ 59531 h 323850"/>
              <a:gd name="connsiteX2" fmla="*/ 47625 w 59531"/>
              <a:gd name="connsiteY2" fmla="*/ 111919 h 323850"/>
              <a:gd name="connsiteX3" fmla="*/ 42862 w 59531"/>
              <a:gd name="connsiteY3" fmla="*/ 180975 h 323850"/>
              <a:gd name="connsiteX4" fmla="*/ 26194 w 59531"/>
              <a:gd name="connsiteY4" fmla="*/ 216694 h 323850"/>
              <a:gd name="connsiteX5" fmla="*/ 11906 w 59531"/>
              <a:gd name="connsiteY5" fmla="*/ 278606 h 323850"/>
              <a:gd name="connsiteX6" fmla="*/ 0 w 59531"/>
              <a:gd name="connsiteY6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31" h="323850">
                <a:moveTo>
                  <a:pt x="59531" y="0"/>
                </a:moveTo>
                <a:cubicBezTo>
                  <a:pt x="56951" y="20439"/>
                  <a:pt x="54371" y="40878"/>
                  <a:pt x="52387" y="59531"/>
                </a:cubicBezTo>
                <a:cubicBezTo>
                  <a:pt x="50403" y="78184"/>
                  <a:pt x="49212" y="91678"/>
                  <a:pt x="47625" y="111919"/>
                </a:cubicBezTo>
                <a:cubicBezTo>
                  <a:pt x="46038" y="132160"/>
                  <a:pt x="46434" y="163513"/>
                  <a:pt x="42862" y="180975"/>
                </a:cubicBezTo>
                <a:cubicBezTo>
                  <a:pt x="39290" y="198438"/>
                  <a:pt x="31353" y="200422"/>
                  <a:pt x="26194" y="216694"/>
                </a:cubicBezTo>
                <a:cubicBezTo>
                  <a:pt x="21035" y="232966"/>
                  <a:pt x="16272" y="260747"/>
                  <a:pt x="11906" y="278606"/>
                </a:cubicBezTo>
                <a:cubicBezTo>
                  <a:pt x="7540" y="296465"/>
                  <a:pt x="3770" y="310157"/>
                  <a:pt x="0" y="323850"/>
                </a:cubicBezTo>
              </a:path>
            </a:pathLst>
          </a:cu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9" name="Line 45"/>
          <p:cNvSpPr>
            <a:spLocks noChangeShapeType="1"/>
          </p:cNvSpPr>
          <p:nvPr/>
        </p:nvSpPr>
        <p:spPr bwMode="auto">
          <a:xfrm>
            <a:off x="193954" y="962656"/>
            <a:ext cx="39052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200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" name="Rectangle 44"/>
          <p:cNvSpPr>
            <a:spLocks noChangeArrowheads="1"/>
          </p:cNvSpPr>
          <p:nvPr/>
        </p:nvSpPr>
        <p:spPr bwMode="auto">
          <a:xfrm>
            <a:off x="600602" y="812290"/>
            <a:ext cx="2051720" cy="19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782" tIns="144000" rIns="87782" bIns="43891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52438" indent="-127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Открыто движение в 2016 году</a:t>
            </a:r>
            <a:endParaRPr lang="ru-RU" altLang="ru-RU" sz="10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381" name="Прямоугольник 380"/>
          <p:cNvSpPr/>
          <p:nvPr/>
        </p:nvSpPr>
        <p:spPr>
          <a:xfrm>
            <a:off x="6495960" y="548680"/>
            <a:ext cx="2627784" cy="3077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Источник финансирования</a:t>
            </a:r>
            <a:endParaRPr lang="ru-RU" sz="1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82" name="Стрелка вниз 381"/>
          <p:cNvSpPr/>
          <p:nvPr/>
        </p:nvSpPr>
        <p:spPr bwMode="auto">
          <a:xfrm>
            <a:off x="2411760" y="4355472"/>
            <a:ext cx="484632" cy="978408"/>
          </a:xfrm>
          <a:prstGeom prst="downArrow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just" eaLnBrk="0" hangingPunct="0"/>
            <a:endParaRPr lang="ru-RU" sz="16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83" name="Picture 2" descr="C:\Documents and Settings\kemengerov_m\Рабочий стол\Презентации\картинки\Дорогои\curved-road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609" t="12547" r="-2763" b="62495"/>
          <a:stretch>
            <a:fillRect/>
          </a:stretch>
        </p:blipFill>
        <p:spPr bwMode="auto">
          <a:xfrm>
            <a:off x="7949680" y="4239574"/>
            <a:ext cx="1086816" cy="37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4" name="Стрелка вниз 383"/>
          <p:cNvSpPr/>
          <p:nvPr/>
        </p:nvSpPr>
        <p:spPr>
          <a:xfrm>
            <a:off x="7812360" y="4175708"/>
            <a:ext cx="144016" cy="432048"/>
          </a:xfrm>
          <a:prstGeom prst="downArrow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8900000">
              <a:srgbClr val="FF0000">
                <a:alpha val="50000"/>
              </a:srgbClr>
            </a:innerShdw>
          </a:effectLst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200" b="1"/>
          </a:p>
        </p:txBody>
      </p:sp>
      <p:sp>
        <p:nvSpPr>
          <p:cNvPr id="385" name="TextBox 19"/>
          <p:cNvSpPr txBox="1">
            <a:spLocks noChangeArrowheads="1"/>
          </p:cNvSpPr>
          <p:nvPr/>
        </p:nvSpPr>
        <p:spPr bwMode="auto">
          <a:xfrm>
            <a:off x="8062292" y="4331536"/>
            <a:ext cx="216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libri" pitchFamily="34" charset="0"/>
              </a:rPr>
              <a:t>%</a:t>
            </a:r>
            <a:endParaRPr lang="ru-RU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6" name="Стрелка вниз 385"/>
          <p:cNvSpPr/>
          <p:nvPr/>
        </p:nvSpPr>
        <p:spPr>
          <a:xfrm>
            <a:off x="7941136" y="4312104"/>
            <a:ext cx="152400" cy="296416"/>
          </a:xfrm>
          <a:prstGeom prst="downArrow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8900000">
              <a:srgbClr val="FF0000">
                <a:alpha val="50000"/>
              </a:srgbClr>
            </a:innerShdw>
          </a:effectLst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200" b="1"/>
          </a:p>
        </p:txBody>
      </p:sp>
      <p:sp>
        <p:nvSpPr>
          <p:cNvPr id="387" name="Пятиугольник 386"/>
          <p:cNvSpPr/>
          <p:nvPr/>
        </p:nvSpPr>
        <p:spPr>
          <a:xfrm>
            <a:off x="2950488" y="4340232"/>
            <a:ext cx="2557616" cy="216024"/>
          </a:xfrm>
          <a:prstGeom prst="homePlat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dirty="0" smtClean="0">
                <a:latin typeface="Impact" pitchFamily="34" charset="0"/>
              </a:rPr>
              <a:t>Инвестиции по годам в   </a:t>
            </a:r>
            <a:r>
              <a:rPr lang="ru-RU" altLang="ru-RU" sz="900" dirty="0" smtClean="0">
                <a:latin typeface="Impact" pitchFamily="34" charset="0"/>
              </a:rPr>
              <a:t>млрд.  т.г.</a:t>
            </a:r>
          </a:p>
        </p:txBody>
      </p:sp>
      <p:pic>
        <p:nvPicPr>
          <p:cNvPr id="388" name="Рисунок 187" descr="domovity-all-icons-2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75658"/>
            <a:ext cx="432048" cy="3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" name="Пятиугольник 388"/>
          <p:cNvSpPr/>
          <p:nvPr/>
        </p:nvSpPr>
        <p:spPr>
          <a:xfrm>
            <a:off x="5557476" y="3708940"/>
            <a:ext cx="3312368" cy="216024"/>
          </a:xfrm>
          <a:prstGeom prst="homePlat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dirty="0" smtClean="0">
                <a:latin typeface="Impact" pitchFamily="34" charset="0"/>
              </a:rPr>
              <a:t>С начала проекта</a:t>
            </a:r>
          </a:p>
        </p:txBody>
      </p:sp>
      <p:graphicFrame>
        <p:nvGraphicFramePr>
          <p:cNvPr id="390" name="Диаграмма 389"/>
          <p:cNvGraphicFramePr/>
          <p:nvPr/>
        </p:nvGraphicFramePr>
        <p:xfrm>
          <a:off x="2915816" y="4581128"/>
          <a:ext cx="2304256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91" name="TextBox 390"/>
          <p:cNvSpPr txBox="1"/>
          <p:nvPr/>
        </p:nvSpPr>
        <p:spPr>
          <a:xfrm>
            <a:off x="3805724" y="4619334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73,5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92" name="TextBox 391"/>
          <p:cNvSpPr txBox="1"/>
          <p:nvPr/>
        </p:nvSpPr>
        <p:spPr>
          <a:xfrm>
            <a:off x="3995936" y="4816204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113,9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93" name="TextBox 392"/>
          <p:cNvSpPr txBox="1"/>
          <p:nvPr/>
        </p:nvSpPr>
        <p:spPr>
          <a:xfrm>
            <a:off x="3578177" y="5080421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123,8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94" name="TextBox 393"/>
          <p:cNvSpPr txBox="1"/>
          <p:nvPr/>
        </p:nvSpPr>
        <p:spPr>
          <a:xfrm>
            <a:off x="3031254" y="4912590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125,4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95" name="Прямоугольник 394"/>
          <p:cNvSpPr/>
          <p:nvPr/>
        </p:nvSpPr>
        <p:spPr>
          <a:xfrm>
            <a:off x="5497704" y="4683079"/>
            <a:ext cx="3779912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Создано 64 новых производств расширено 8 существующих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Транзит увеличился 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с </a:t>
            </a:r>
            <a:r>
              <a:rPr lang="ru-RU" sz="1100" dirty="0" smtClean="0">
                <a:solidFill>
                  <a:srgbClr val="4BACC6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0.2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ru-RU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млн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.</a:t>
            </a:r>
            <a:r>
              <a:rPr lang="ru-RU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тн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. до </a:t>
            </a:r>
            <a:r>
              <a:rPr lang="ru-RU" sz="1100" dirty="0" smtClean="0">
                <a:solidFill>
                  <a:srgbClr val="4BACC6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0.6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ru-RU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млн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.</a:t>
            </a:r>
            <a:r>
              <a:rPr lang="ru-RU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тн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.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</a:pPr>
            <a:endParaRPr lang="ru-RU" sz="1000" dirty="0">
              <a:solidFill>
                <a:schemeClr val="accent5"/>
              </a:solidFill>
              <a:latin typeface="Impact" pitchFamily="34" charset="0"/>
              <a:cs typeface="Calibri" pitchFamily="34" charset="0"/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3232426" y="4628802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89,3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97" name="Прямоугольник 396"/>
          <p:cNvSpPr/>
          <p:nvPr/>
        </p:nvSpPr>
        <p:spPr bwMode="auto">
          <a:xfrm>
            <a:off x="3596728" y="5892512"/>
            <a:ext cx="423956" cy="72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just" eaLnBrk="0" hangingPunct="0"/>
            <a:endParaRPr lang="ru-RU" sz="16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98" name="Прямоугольник 397"/>
          <p:cNvSpPr/>
          <p:nvPr/>
        </p:nvSpPr>
        <p:spPr>
          <a:xfrm>
            <a:off x="3635896" y="5661249"/>
            <a:ext cx="432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Arial" charset="0"/>
              </a:rPr>
              <a:t>356</a:t>
            </a:r>
            <a:endParaRPr lang="ru-RU" altLang="ru-RU" sz="12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399" name="Прямоугольник 398"/>
          <p:cNvSpPr/>
          <p:nvPr/>
        </p:nvSpPr>
        <p:spPr>
          <a:xfrm>
            <a:off x="3635896" y="5517232"/>
            <a:ext cx="4732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201</a:t>
            </a:r>
            <a:r>
              <a:rPr lang="ru-RU" alt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ru-RU" alt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0" name="Блок-схема: узел 399"/>
          <p:cNvSpPr/>
          <p:nvPr/>
        </p:nvSpPr>
        <p:spPr bwMode="auto">
          <a:xfrm>
            <a:off x="3628529" y="3663310"/>
            <a:ext cx="79375" cy="88900"/>
          </a:xfrm>
          <a:prstGeom prst="flowChartConnector">
            <a:avLst/>
          </a:prstGeom>
          <a:solidFill>
            <a:srgbClr val="00B050"/>
          </a:solidFill>
          <a:ln w="190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p:pic>
        <p:nvPicPr>
          <p:cNvPr id="40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93064" y="5782404"/>
            <a:ext cx="1470640" cy="1008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402" name="Прямоугольник 401"/>
          <p:cNvSpPr/>
          <p:nvPr/>
        </p:nvSpPr>
        <p:spPr>
          <a:xfrm>
            <a:off x="5117584" y="5733256"/>
            <a:ext cx="2160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defTabSz="987425"/>
            <a:r>
              <a:rPr lang="ru-RU" alt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    Планируется создать </a:t>
            </a:r>
            <a:r>
              <a:rPr lang="ru-RU" altLang="ru-RU" sz="1200" dirty="0" smtClean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60</a:t>
            </a:r>
            <a:r>
              <a:rPr lang="ru-RU" alt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 комплексов придорожного обслуживания  </a:t>
            </a:r>
            <a:r>
              <a:rPr lang="ru-RU" altLang="ru-RU" sz="1200" dirty="0" smtClean="0">
                <a:solidFill>
                  <a:srgbClr val="FFC000"/>
                </a:solidFill>
                <a:latin typeface="Impact" pitchFamily="34" charset="0"/>
                <a:cs typeface="Calibri" pitchFamily="34" charset="0"/>
              </a:rPr>
              <a:t>(кемпинг, мотели, АЗС, СТО, пункт питания и торговли)</a:t>
            </a:r>
          </a:p>
        </p:txBody>
      </p:sp>
      <p:sp>
        <p:nvSpPr>
          <p:cNvPr id="403" name="Пятиугольник 402"/>
          <p:cNvSpPr/>
          <p:nvPr/>
        </p:nvSpPr>
        <p:spPr>
          <a:xfrm>
            <a:off x="5299700" y="5445224"/>
            <a:ext cx="3085124" cy="288032"/>
          </a:xfrm>
          <a:prstGeom prst="homePlat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 smtClean="0">
                <a:latin typeface="Impact" pitchFamily="34" charset="0"/>
              </a:rPr>
              <a:t>Строительство объектов сервиса                                               </a:t>
            </a:r>
          </a:p>
        </p:txBody>
      </p:sp>
      <p:sp>
        <p:nvSpPr>
          <p:cNvPr id="404" name="Полилиния 403"/>
          <p:cNvSpPr/>
          <p:nvPr/>
        </p:nvSpPr>
        <p:spPr>
          <a:xfrm>
            <a:off x="3376613" y="3806825"/>
            <a:ext cx="61912" cy="26194"/>
          </a:xfrm>
          <a:custGeom>
            <a:avLst/>
            <a:gdLst>
              <a:gd name="connsiteX0" fmla="*/ 61912 w 61912"/>
              <a:gd name="connsiteY0" fmla="*/ 0 h 26194"/>
              <a:gd name="connsiteX1" fmla="*/ 0 w 61912"/>
              <a:gd name="connsiteY1" fmla="*/ 26194 h 2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2" h="26194">
                <a:moveTo>
                  <a:pt x="61912" y="0"/>
                </a:moveTo>
                <a:lnTo>
                  <a:pt x="0" y="26194"/>
                </a:lnTo>
              </a:path>
            </a:pathLst>
          </a:cu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5" name="Полилиния 404"/>
          <p:cNvSpPr/>
          <p:nvPr/>
        </p:nvSpPr>
        <p:spPr>
          <a:xfrm>
            <a:off x="3297362" y="3601844"/>
            <a:ext cx="1023938" cy="261938"/>
          </a:xfrm>
          <a:custGeom>
            <a:avLst/>
            <a:gdLst>
              <a:gd name="connsiteX0" fmla="*/ 1024054 w 1024054"/>
              <a:gd name="connsiteY0" fmla="*/ 0 h 262053"/>
              <a:gd name="connsiteX1" fmla="*/ 778727 w 1024054"/>
              <a:gd name="connsiteY1" fmla="*/ 44605 h 262053"/>
              <a:gd name="connsiteX2" fmla="*/ 633761 w 1024054"/>
              <a:gd name="connsiteY2" fmla="*/ 33454 h 262053"/>
              <a:gd name="connsiteX3" fmla="*/ 499947 w 1024054"/>
              <a:gd name="connsiteY3" fmla="*/ 66908 h 262053"/>
              <a:gd name="connsiteX4" fmla="*/ 354981 w 1024054"/>
              <a:gd name="connsiteY4" fmla="*/ 100361 h 262053"/>
              <a:gd name="connsiteX5" fmla="*/ 265771 w 1024054"/>
              <a:gd name="connsiteY5" fmla="*/ 144966 h 262053"/>
              <a:gd name="connsiteX6" fmla="*/ 187713 w 1024054"/>
              <a:gd name="connsiteY6" fmla="*/ 167269 h 262053"/>
              <a:gd name="connsiteX7" fmla="*/ 143108 w 1024054"/>
              <a:gd name="connsiteY7" fmla="*/ 211874 h 262053"/>
              <a:gd name="connsiteX8" fmla="*/ 20444 w 1024054"/>
              <a:gd name="connsiteY8" fmla="*/ 256478 h 262053"/>
              <a:gd name="connsiteX9" fmla="*/ 20444 w 1024054"/>
              <a:gd name="connsiteY9" fmla="*/ 245327 h 26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4054" h="262053">
                <a:moveTo>
                  <a:pt x="1024054" y="0"/>
                </a:moveTo>
                <a:cubicBezTo>
                  <a:pt x="933915" y="19514"/>
                  <a:pt x="843776" y="39029"/>
                  <a:pt x="778727" y="44605"/>
                </a:cubicBezTo>
                <a:cubicBezTo>
                  <a:pt x="713678" y="50181"/>
                  <a:pt x="680224" y="29737"/>
                  <a:pt x="633761" y="33454"/>
                </a:cubicBezTo>
                <a:cubicBezTo>
                  <a:pt x="587298" y="37171"/>
                  <a:pt x="499947" y="66908"/>
                  <a:pt x="499947" y="66908"/>
                </a:cubicBezTo>
                <a:cubicBezTo>
                  <a:pt x="453484" y="78059"/>
                  <a:pt x="394010" y="87351"/>
                  <a:pt x="354981" y="100361"/>
                </a:cubicBezTo>
                <a:cubicBezTo>
                  <a:pt x="315952" y="113371"/>
                  <a:pt x="293649" y="133815"/>
                  <a:pt x="265771" y="144966"/>
                </a:cubicBezTo>
                <a:cubicBezTo>
                  <a:pt x="237893" y="156117"/>
                  <a:pt x="208157" y="156118"/>
                  <a:pt x="187713" y="167269"/>
                </a:cubicBezTo>
                <a:cubicBezTo>
                  <a:pt x="167269" y="178420"/>
                  <a:pt x="170986" y="197006"/>
                  <a:pt x="143108" y="211874"/>
                </a:cubicBezTo>
                <a:cubicBezTo>
                  <a:pt x="115230" y="226742"/>
                  <a:pt x="40888" y="250903"/>
                  <a:pt x="20444" y="256478"/>
                </a:cubicBezTo>
                <a:cubicBezTo>
                  <a:pt x="0" y="262053"/>
                  <a:pt x="10222" y="253690"/>
                  <a:pt x="20444" y="245327"/>
                </a:cubicBezTo>
              </a:path>
            </a:pathLst>
          </a:cu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1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 descr="C:\Users\Max\Desktop\f681aaf605175ff6b8d860af435b24e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38376"/>
            <a:ext cx="8496944" cy="62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61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116632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ПРИГРАНИЧНОЕ СОТРУДНИЧЕСТВО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9752" y="44157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СЭЗ</a:t>
            </a:r>
            <a:r>
              <a:rPr lang="ru-RU" b="1" dirty="0">
                <a:solidFill>
                  <a:srgbClr val="FFC000"/>
                </a:solidFill>
                <a:latin typeface="Cambria" pitchFamily="18" charset="0"/>
              </a:rPr>
              <a:t> «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Хоргос-Восточные</a:t>
            </a:r>
            <a:r>
              <a:rPr lang="ru-RU" b="1" dirty="0">
                <a:solidFill>
                  <a:srgbClr val="FFC000"/>
                </a:solidFill>
                <a:latin typeface="Cambria" pitchFamily="18" charset="0"/>
              </a:rPr>
              <a:t>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Ворота»</a:t>
            </a:r>
          </a:p>
          <a:p>
            <a:endParaRPr lang="ru-RU" dirty="0"/>
          </a:p>
        </p:txBody>
      </p:sp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6522" y="952453"/>
            <a:ext cx="7214932" cy="3462961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5" y="4415414"/>
            <a:ext cx="864165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9525" algn="just" eaLnBrk="1" hangingPunct="1">
              <a:defRPr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эксплуатации с июля 2016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года.</a:t>
            </a:r>
          </a:p>
          <a:p>
            <a:pPr indent="-9525" algn="just" eaLnBrk="1" hangingPunct="1">
              <a:defRPr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Зарегистрировано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около 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70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участников.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indent="-9525" algn="just" eaLnBrk="1" hangingPunct="1">
              <a:defRPr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Объем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заявленных инвестиций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150 </a:t>
            </a:r>
            <a:r>
              <a:rPr lang="ru-RU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млрд.тг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(инвестировано 30 млрд.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тг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.).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Достигнута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договоренность о выделении китайской стороной 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600 млн. долл.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для развития СЭЗ, из них 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100 млн.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– для логистической зоны и 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500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– для индустриальной зоны.</a:t>
            </a:r>
          </a:p>
        </p:txBody>
      </p:sp>
    </p:spTree>
    <p:extLst>
      <p:ext uri="{BB962C8B-B14F-4D97-AF65-F5344CB8AC3E}">
        <p14:creationId xmlns:p14="http://schemas.microsoft.com/office/powerpoint/2010/main" val="269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54061" y="260648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3064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ФУНКЦИОНАЛЬНОЕ ПЛАНИРОВАНИЕ ТЕРРИТОРИИ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МЦПС «ХОРГОС»</a:t>
            </a:r>
          </a:p>
        </p:txBody>
      </p:sp>
      <p:pic>
        <p:nvPicPr>
          <p:cNvPr id="6" name="Picture 2" descr="C:\Users\Rakhmetov_ZH\Desktop\фон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1501" r="1046"/>
          <a:stretch/>
        </p:blipFill>
        <p:spPr bwMode="auto">
          <a:xfrm>
            <a:off x="325393" y="1059906"/>
            <a:ext cx="8493213" cy="501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86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234888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F: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913" y="644052"/>
            <a:ext cx="2920989" cy="164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F:\6c5840e8ad28f4e4612dd279cc7e536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1752" y="639165"/>
            <a:ext cx="2651186" cy="169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F:\c58953ca7c14a77733ceec1e4a8acb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666345" y="648629"/>
            <a:ext cx="3265267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12388" y="2320091"/>
            <a:ext cx="86458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Официальный визит Главы государства в Японию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(6-9 ноября 2016 г.,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гг.Токио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Хиросима)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2774" y="2996952"/>
            <a:ext cx="59754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ходе визита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Принято заявление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расширенном стратегическом партнерстве в век процветания Азии»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Главе Государства присвоено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звание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«Особо почетного гражданина города Хиросима»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Главе Государства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присвоено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звание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Почетного доктора инженерных наук Университета Токай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Токио);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Присуждена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Специальная премия культуры мира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от имени Фонда мира Гои;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Новому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сорту хризантем присвоено имя –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«Президент Назарбаев».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770023" y="3212643"/>
            <a:ext cx="20882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ПОДПИСАНО:</a:t>
            </a:r>
          </a:p>
          <a:p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двусторонних документов на сумму 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млрд. долл. США.</a:t>
            </a:r>
          </a:p>
        </p:txBody>
      </p:sp>
    </p:spTree>
    <p:extLst>
      <p:ext uri="{BB962C8B-B14F-4D97-AF65-F5344CB8AC3E}">
        <p14:creationId xmlns:p14="http://schemas.microsoft.com/office/powerpoint/2010/main" val="40665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00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000" y="228565"/>
            <a:ext cx="8640960" cy="3817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КАЗАХСТАН - СЕРДЦЕ ЕВРАЗИИ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115" y="228565"/>
            <a:ext cx="1372307" cy="1277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8" y="228565"/>
            <a:ext cx="1393184" cy="10037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50" y="1199287"/>
            <a:ext cx="5715000" cy="3619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45" y="4825233"/>
            <a:ext cx="1409009" cy="1412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3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234888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73863122"/>
              </p:ext>
            </p:extLst>
          </p:nvPr>
        </p:nvGraphicFramePr>
        <p:xfrm>
          <a:off x="323528" y="588325"/>
          <a:ext cx="8424936" cy="5432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D:\9623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5936" y="2814789"/>
            <a:ext cx="1071570" cy="1071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895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234888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 КОРЕЯ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388" y="2320091"/>
            <a:ext cx="8645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k-KZ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визит Главы государства в Республику Корея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(9-11 ноября 2016 г.,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г.Сеул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850" y="3249111"/>
            <a:ext cx="436295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Принята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Совместная декларация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дальнейшем углублении отношений 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стратегического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партнерства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ПОДПИСАНО: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67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коммерческих документов на сумму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640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млн. долл. США.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60032" y="2994579"/>
            <a:ext cx="38623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ходе визита состоялись встречи Президента РК: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Президентом Республики Корея Пак Кын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Хе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экс-президентом Республики Корея Ли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Мён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Баком,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«КАПИТАНАМИ»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южнокорейского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бизнеса,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университете 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«ЁНСЕЙ»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присвоение почетной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докторской степени в области философии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400" dirty="0"/>
          </a:p>
        </p:txBody>
      </p:sp>
      <p:pic>
        <p:nvPicPr>
          <p:cNvPr id="11" name="Picture 3" descr="F:\84869ef3d8b9e5611b493bb79c350f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6092" y="824543"/>
            <a:ext cx="2497624" cy="1823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F:\19e0b4db6a956ec6846a257f8295e0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89" y="830032"/>
            <a:ext cx="2850879" cy="1490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F:\e363fa52d9fe77ae46c70005f278915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1813" y="588325"/>
            <a:ext cx="3071834" cy="2047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234888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 КОРЕЯ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885026292"/>
              </p:ext>
            </p:extLst>
          </p:nvPr>
        </p:nvGraphicFramePr>
        <p:xfrm>
          <a:off x="323528" y="588325"/>
          <a:ext cx="8424936" cy="5432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Рисунок 14" descr="C:\Users\A77D2~1.AID\AppData\Local\Temp\Rar$DIa0.349\south_korea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2718212"/>
            <a:ext cx="1296144" cy="122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26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234888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МОНГОЛИЯ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864022740"/>
              </p:ext>
            </p:extLst>
          </p:nvPr>
        </p:nvGraphicFramePr>
        <p:xfrm>
          <a:off x="323528" y="588325"/>
          <a:ext cx="8424936" cy="5432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 descr="D:\9636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1920" y="2718212"/>
            <a:ext cx="1333952" cy="1333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96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РАКЕТНО-ЯДЕРНАЯ ПРОГРАММА КНДР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53473"/>
            <a:ext cx="4513283" cy="2893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84883" y="836712"/>
            <a:ext cx="29755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2017 Г. СЕВЕРНАЯ КОРЕЯ ОСУЩЕСТВИЛА:</a:t>
            </a:r>
          </a:p>
          <a:p>
            <a:r>
              <a:rPr lang="ru-RU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ЗАПУСКОВ БАЛЛИСТИЧЕСКИХ РАКЕТ </a:t>
            </a:r>
            <a:r>
              <a:rPr lang="ru-RU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НИХ УДАЧНЫХ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27867" y="3900250"/>
            <a:ext cx="28325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КНДР БЫЛО ОСУЩЕСТВЛЕНО: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ЯДЕРНЫХ ИСПЫТАНИЙ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4437113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КНДР ЕДИНСТВЕННАЯ СТРАНА КОТОРАЯ ПРОВОДИТ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ЯДЕРНЫЕ ИСПЫТАНИЯ В 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XXI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ВЕКЕ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236296" y="4761256"/>
            <a:ext cx="695687" cy="695687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82713"/>
            <a:ext cx="997868" cy="56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234888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ЮЖНАЯ АЗИЯ И СРЕДНИЙ ВОСТОК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15165"/>
            <a:ext cx="4008848" cy="4008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5354"/>
            <a:ext cx="3733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520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ТУРЕЦКАЯ РЕСПУБЛИКА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494" y="3481159"/>
            <a:ext cx="3060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Товарооборот за январь сентябрь 2017 г. – </a:t>
            </a:r>
          </a:p>
          <a:p>
            <a:pPr algn="just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1,3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млрд. долл. США</a:t>
            </a:r>
          </a:p>
          <a:p>
            <a:pPr algn="just"/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дипломатическим отношениям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РК-ТР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22853" y="898652"/>
            <a:ext cx="4977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млрд. долл. США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приток прямых инвестиций в Казахстан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6126076"/>
            <a:ext cx="2088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*данные за 2005-2017 года</a:t>
            </a:r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98" y="2708920"/>
            <a:ext cx="5011518" cy="2711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72015" y="2466904"/>
            <a:ext cx="3060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1831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совместных предприятий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972"/>
            <a:ext cx="2381250" cy="1590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77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ВИЗИТЫ НА ВЫСШЕМ УРОВНЕ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5" y="805055"/>
            <a:ext cx="3816424" cy="2421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8363" y="3236379"/>
            <a:ext cx="4322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Подписаны: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21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коммерческих документов на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сумму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590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млн. долл. США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Совместная экономическая программа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Новая Синергия 2017-2020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Меморандум по вопросу строительства и эксплуатации автомобильной дороги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«БАКАД»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0659" y="1384996"/>
            <a:ext cx="4299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ОФИЦИАЛЬНЫЙ ВИЗИТ ГЛАВЫ ГОСУДАРСТВА В ТУРЦИЮ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 августа 2016 г. )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68" y="3229111"/>
            <a:ext cx="3909772" cy="2839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15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ИСЛАМСКАЯ РЕСПУБЛИКА ИРАН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230579475"/>
              </p:ext>
            </p:extLst>
          </p:nvPr>
        </p:nvGraphicFramePr>
        <p:xfrm>
          <a:off x="-324544" y="764704"/>
          <a:ext cx="520824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3501878323"/>
              </p:ext>
            </p:extLst>
          </p:nvPr>
        </p:nvGraphicFramePr>
        <p:xfrm>
          <a:off x="539552" y="4941168"/>
          <a:ext cx="8136904" cy="102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51520" y="4471303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«СЕВЕР-ЮГ»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21531" y="3162571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Товарооборот за январь сентябрь 2017 г. – </a:t>
            </a:r>
          </a:p>
          <a:p>
            <a:pPr algn="just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331,2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долл. США</a:t>
            </a:r>
            <a:endParaRPr lang="ru-RU" dirty="0"/>
          </a:p>
        </p:txBody>
      </p:sp>
      <p:pic>
        <p:nvPicPr>
          <p:cNvPr id="33" name="Рисунок 32" descr="Картинки по запросу фото визита президента казахстана в иран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09864"/>
            <a:ext cx="3384376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8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ВИЗИТЫ НА ВЫСШЕМ УРОВНЕ</a:t>
            </a:r>
          </a:p>
        </p:txBody>
      </p:sp>
      <p:pic>
        <p:nvPicPr>
          <p:cNvPr id="9" name="Рисунок 8" descr="Картинки по запросу фото визита президента казахстана в ира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659701"/>
            <a:ext cx="3204356" cy="1787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38352" y="2447601"/>
            <a:ext cx="3397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Официальный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Главы государства в Исламскую Республику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Иран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11-12 апреля 2016 г.)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2988" y="3633707"/>
            <a:ext cx="244827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двусторонних документов 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общую сумму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1,1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млрд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4926" y="2447601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Главы государства с Президентом Ирана </a:t>
            </a:r>
            <a:r>
              <a:rPr lang="kk-KZ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Х.Рухани в рамках Саммита ОИС по науке и технологиям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k-KZ" sz="1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k-KZ" sz="14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сентября 2017 г</a:t>
            </a:r>
            <a:r>
              <a:rPr lang="kk-KZ" sz="1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Астана)</a:t>
            </a:r>
            <a:endParaRPr lang="ru-RU" sz="14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17" name="Рисунок 16" descr="http://www.akorda.kz/upload/anounces/75de7bd2059c9f4dea94cda0462e45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81" y="597806"/>
            <a:ext cx="3685213" cy="1886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79911" y="3586542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/>
            <a:r>
              <a:rPr lang="kk-KZ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Обсудили: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Возобновление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SWAP-операций по нефти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ение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поставкам казахстанского урана в Иран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Углублени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взаимодействия по использованию железной дороги «Казахстан-Туркменистан-Иран»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казахстанских компаний в различных проектах в Иране в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рамках 5-летней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по развитию нефтегазового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сектора Ирана.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95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5586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0" y="1789206"/>
            <a:ext cx="5218724" cy="2664296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4400" y="332656"/>
            <a:ext cx="861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4885" y="1196752"/>
            <a:ext cx="37475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4,47 млрд. человек</a:t>
            </a:r>
          </a:p>
          <a:p>
            <a:pPr algn="ctr"/>
            <a:endParaRPr lang="ru-RU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44,5 млн. кв. км.</a:t>
            </a:r>
          </a:p>
          <a:p>
            <a:pPr algn="ctr"/>
            <a:endParaRPr lang="ru-RU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Около 34% Мирового ВВП</a:t>
            </a:r>
          </a:p>
          <a:p>
            <a:pPr algn="ctr"/>
            <a:endParaRPr lang="ru-RU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 выпускаемой в мире продукции</a:t>
            </a:r>
          </a:p>
          <a:p>
            <a:pPr algn="ctr"/>
            <a:endParaRPr lang="ru-RU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50 стран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29" y="263242"/>
            <a:ext cx="1428728" cy="11852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311205"/>
            <a:ext cx="274610" cy="2746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89" y="451343"/>
            <a:ext cx="832832" cy="425183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4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 ИНДИЯ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E:\фото Назарбаев Моди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3573016"/>
            <a:ext cx="3384376" cy="2068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E:\фото Назарбаев Моди 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960" y="705056"/>
            <a:ext cx="4575696" cy="2435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1173095"/>
            <a:ext cx="39604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Главы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</a:t>
            </a: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Премьер-Министром Индии </a:t>
            </a: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Н.Моди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рамках ШОС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k-KZ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 июня 2017 </a:t>
            </a:r>
            <a:r>
              <a:rPr lang="kk-KZ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г., Астана)</a:t>
            </a:r>
            <a:endParaRPr lang="ru-RU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928" y="3282295"/>
            <a:ext cx="47721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 algn="just"/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Обсудили: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Сотрудничеству  в области транспорта, транзита и логистики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в космической сфере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военно-технического сотрудничества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в области цифровых технологий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сотрудничества в области здравоохранения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Просьбу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индийской стороны по оказанию поддержки Индии в Международном Союзе Юристов</a:t>
            </a:r>
            <a:r>
              <a:rPr lang="kk-KZ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26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00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000" y="184523"/>
            <a:ext cx="8640960" cy="3817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ИСЛАМСКАЯ РЕСПУБЛИКА АФГАНИСТАН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935401"/>
            <a:ext cx="41735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Мирное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урегулирование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межафганского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конфликта; </a:t>
            </a:r>
          </a:p>
          <a:p>
            <a:pPr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гуманитарно-экономической и военно-технической помощи; </a:t>
            </a:r>
          </a:p>
          <a:p>
            <a:pPr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Стамбульский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 по Афганистану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торгово-экономической сфере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47618"/>
            <a:ext cx="4215506" cy="1577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-157135" y="3775041"/>
            <a:ext cx="6288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Афганистан, 2017 (общее население; нуждающиеся в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помощи)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43595"/>
            <a:ext cx="2680305" cy="292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642992" y="3851550"/>
            <a:ext cx="30963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2017 году, порядка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9.3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миллиона людей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нуждаются в гуманитарной помощи в Афганистане. Около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миллиона людей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имеют ограниченный доступ / не имеют доступа к базовым услугам здравоохранения.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63104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направления: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47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ВИЗИТЫ НА ВЫСШЕМ УРОВНЕ</a:t>
            </a:r>
          </a:p>
        </p:txBody>
      </p:sp>
      <p:pic>
        <p:nvPicPr>
          <p:cNvPr id="12" name="Рисунок 11" descr="C:\Users\b.dzhankulov\Desktop\афган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3799"/>
            <a:ext cx="4433570" cy="2695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07" y="3342920"/>
            <a:ext cx="3373582" cy="2247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572000" y="980728"/>
            <a:ext cx="43204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Главы государства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Президентом </a:t>
            </a: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Афганистана М.А.Гани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рамках</a:t>
            </a: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ОИС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k-KZ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 сентября </a:t>
            </a:r>
            <a:r>
              <a:rPr lang="kk-KZ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</a:t>
            </a:r>
            <a:r>
              <a:rPr lang="kk-KZ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г., Астана)</a:t>
            </a:r>
            <a:endParaRPr lang="ru-RU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19" y="3356403"/>
            <a:ext cx="44382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 algn="just"/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Обсудили: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области транспорта, сельского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хозяйства, транзита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логистики</a:t>
            </a:r>
            <a:r>
              <a:rPr lang="kk-KZ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Образовательную программу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РК для граждан Афганистана;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ситуация в ИРА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16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269875" algn="just"/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ИСЛАМСКАЯ РЕСПУБЛИКА ПАКИСТАН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6325" y="1074299"/>
            <a:ext cx="39604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Главы государства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Премьер-Министром Пакистана </a:t>
            </a: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Н.Шарифом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рамках ШОС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k-KZ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 июня 2017 </a:t>
            </a:r>
            <a:r>
              <a:rPr lang="kk-KZ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г., Астана)</a:t>
            </a:r>
            <a:endParaRPr lang="ru-RU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C:\Users\b.dzhankulov\Desktop\пак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20"/>
            <a:ext cx="3815080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60341" y="2852936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 algn="just"/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Обсудили: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Сотрудничеству  в области транспорта, транзита и логистики</a:t>
            </a:r>
            <a:r>
              <a:rPr lang="kk-KZ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lvl="0" algn="just"/>
            <a:endParaRPr lang="kk-KZ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Дорожную карту сотрудничества РК-ИРП.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25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00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76" y="1916832"/>
            <a:ext cx="5178281" cy="291877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8716" y="339728"/>
            <a:ext cx="7543800" cy="71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АРАБСКИЕ СТРАНЫ И АФРИКА</a:t>
            </a:r>
            <a:endParaRPr lang="ru-RU" sz="2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2931234" cy="3476446"/>
          </a:xfrm>
        </p:spPr>
      </p:pic>
    </p:spTree>
    <p:extLst>
      <p:ext uri="{BB962C8B-B14F-4D97-AF65-F5344CB8AC3E}">
        <p14:creationId xmlns:p14="http://schemas.microsoft.com/office/powerpoint/2010/main" val="337725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520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АРАБСКИЕ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545" y="3717032"/>
            <a:ext cx="3407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рамках визита подписано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коммерческих документов на сумму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200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долл. США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2015" y="2466904"/>
            <a:ext cx="3060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совместных предприятий 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66904"/>
            <a:ext cx="4578809" cy="3434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993845" y="908720"/>
            <a:ext cx="4610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ОФИЦИАЛЬНЫЙ ВИЗИТ ГЛАВЫ ГОСУДАРСТВА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САУДОВСКУЮ АРАВИЮ</a:t>
            </a:r>
          </a:p>
          <a:p>
            <a:pPr algn="ctr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(25 октября 2017 г. )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85961"/>
            <a:ext cx="2381250" cy="1590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536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520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АРАБСКИЕ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6126076"/>
            <a:ext cx="2088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*данные за 2005-2017 года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72015" y="2442813"/>
            <a:ext cx="30603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млрд. долл. США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приток прямых инвестиций в Казахстан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16340" y="971945"/>
            <a:ext cx="4438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ОФИЦИАЛЬНЫЙ ВИЗИТ ГЛАВЫ ГОСУДАРСТВА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ОАЭ</a:t>
            </a:r>
          </a:p>
          <a:p>
            <a:pPr algn="ctr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(15-16 января 2017 г. )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1" y="748909"/>
            <a:ext cx="2597728" cy="1298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5" y="2636912"/>
            <a:ext cx="5259644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58911" y="3819449"/>
            <a:ext cx="3060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Товарооборот за январь сентябрь 2017 г. – </a:t>
            </a:r>
          </a:p>
          <a:p>
            <a:pPr algn="just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419,6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долл. США</a:t>
            </a:r>
          </a:p>
          <a:p>
            <a:pPr algn="just"/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дипломатическим отношениям РК и ОАЭ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90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51520" y="116632"/>
            <a:ext cx="8640960" cy="792088"/>
          </a:xfrm>
        </p:spPr>
        <p:txBody>
          <a:bodyPr>
            <a:noAutofit/>
          </a:bodyPr>
          <a:lstStyle/>
          <a:p>
            <a:pPr algn="ctr"/>
            <a:r>
              <a:rPr lang="ru-RU" b="1" spc="-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ТОРГОВО-ЭКОНОМИЧЕСКОЕ И ИНВЕСТИЦИОННОЕ СОТРУДНИЧЕСТВО С АРАБСКИМИ СТРАНАМИ</a:t>
            </a:r>
            <a:endParaRPr lang="ru-RU" b="1" spc="-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530618309"/>
              </p:ext>
            </p:extLst>
          </p:nvPr>
        </p:nvGraphicFramePr>
        <p:xfrm>
          <a:off x="276767" y="3490755"/>
          <a:ext cx="432048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38340336"/>
              </p:ext>
            </p:extLst>
          </p:nvPr>
        </p:nvGraphicFramePr>
        <p:xfrm>
          <a:off x="482437" y="3861048"/>
          <a:ext cx="1512168" cy="152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45470511"/>
              </p:ext>
            </p:extLst>
          </p:nvPr>
        </p:nvGraphicFramePr>
        <p:xfrm>
          <a:off x="3887416" y="1340768"/>
          <a:ext cx="5256584" cy="3775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1520" y="6117318"/>
            <a:ext cx="19740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*данные за </a:t>
            </a:r>
            <a:r>
              <a:rPr lang="ru-RU" sz="1200" dirty="0" smtClean="0"/>
              <a:t>1993-2017 </a:t>
            </a:r>
            <a:r>
              <a:rPr lang="ru-RU" sz="1200" dirty="0"/>
              <a:t>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108555"/>
            <a:ext cx="3444768" cy="203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520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АРАБСКИЕ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9883" y="1234854"/>
            <a:ext cx="4936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ОФИЦИАЛЬНЫЙ ВИЗИТ КОРОЛЯ ИОРДАНИИ АБДАЛЛЫ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БЕН АЛЬ-ХУСЕЙНА В КАЗАХСТАН </a:t>
            </a:r>
          </a:p>
          <a:p>
            <a:pPr lvl="0" algn="ctr"/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(31 октября 2017 г.)</a:t>
            </a:r>
            <a:endParaRPr lang="ru-RU" sz="1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74273"/>
            <a:ext cx="4087811" cy="2211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07" y="2996952"/>
            <a:ext cx="3981323" cy="2558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3567" y="3356992"/>
            <a:ext cx="3536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ВРУЧЕНИЕ КОРОЛЮ ИОРДАНИИ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«ПРЕМИИ НАЗАРБАЕВА ЗА ВКЛАД В МИР БЕЗ ЯДЕРНОГО ОРУЖИЯ И ГЛОБАЛЬНУЮ БЕЗОПАСНОСТЬ»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66" y="4834320"/>
            <a:ext cx="1127149" cy="75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66278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0000" intensity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" y="24430"/>
            <a:ext cx="8805327" cy="6035318"/>
          </a:xfrm>
          <a:prstGeom prst="rect">
            <a:avLst/>
          </a:prstGeom>
          <a:effectLst>
            <a:softEdge rad="850900"/>
          </a:effectLst>
        </p:spPr>
      </p:pic>
      <p:sp>
        <p:nvSpPr>
          <p:cNvPr id="5" name="TextBox 4"/>
          <p:cNvSpPr txBox="1"/>
          <p:nvPr/>
        </p:nvSpPr>
        <p:spPr>
          <a:xfrm>
            <a:off x="251520" y="11520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АФРИКА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1" y="910591"/>
            <a:ext cx="25922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Казахстаном установлены </a:t>
            </a:r>
          </a:p>
          <a:p>
            <a:pPr algn="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дипломатические </a:t>
            </a:r>
          </a:p>
          <a:p>
            <a:pPr algn="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отношения с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3" y="849035"/>
            <a:ext cx="10801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странами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АФРИКИ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831506"/>
            <a:ext cx="1419422" cy="1019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5" t="8843" r="38878" b="68150"/>
          <a:stretch/>
        </p:blipFill>
        <p:spPr>
          <a:xfrm>
            <a:off x="4163580" y="2590592"/>
            <a:ext cx="828092" cy="92010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20" y="3481512"/>
            <a:ext cx="1130365" cy="653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54" y="3481512"/>
            <a:ext cx="1130365" cy="6534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39" y="3510695"/>
            <a:ext cx="1101161" cy="6535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9992" y="2585401"/>
            <a:ext cx="288032" cy="155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292320" y="2414051"/>
            <a:ext cx="21602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 имеет свои представительства в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странах континента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0692" y="408113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ЕГИПЕТ</a:t>
            </a:r>
            <a:endParaRPr lang="ru-RU" sz="1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75956" y="4121560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ЮАР</a:t>
            </a:r>
            <a:endParaRPr lang="ru-RU" sz="1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61220" y="4081130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ЭФИОПИЯ</a:t>
            </a:r>
            <a:endParaRPr lang="ru-RU" sz="1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9371" y="4581128"/>
            <a:ext cx="2916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Товарооборот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январь сентябрь 2017 г. – </a:t>
            </a:r>
          </a:p>
          <a:p>
            <a:pPr algn="just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233,5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долл. США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02299" y="711748"/>
            <a:ext cx="19442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Население Африки более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млрд. человек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72299" y="4262500"/>
            <a:ext cx="369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9570" y="4682124"/>
            <a:ext cx="235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Является наблюдателем в </a:t>
            </a:r>
            <a:r>
              <a:rPr lang="ru-RU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Африканском союзе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60" y="5076011"/>
            <a:ext cx="1413930" cy="1041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64" y="3341826"/>
            <a:ext cx="1410287" cy="141028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44039" y="2168133"/>
            <a:ext cx="2356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Африка - континент 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свободный от ядерного 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оружия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88" y="274869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370681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ПРЕДСЕДАТЕЛЬСТВО КАЗАХСТАНА В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СОВЕТЕ БЕЗОПАСНОСТИ ООН (2017-2018 ГГ.)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21201"/>
            <a:ext cx="3822205" cy="2352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8" y="66442"/>
            <a:ext cx="1316364" cy="1316364"/>
          </a:xfrm>
          <a:prstGeom prst="ellipse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84334"/>
            <a:ext cx="2376264" cy="15598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6326" y="1638287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ИЮНЯ 2016 Г. В ШТАБ-КВАРТИРЕ ООН В             НЬЮ-ЙОРКЕ КАЗАХСТАН ИЗБРАН </a:t>
            </a:r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ГОЛОСАМИ </a:t>
            </a: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СТРАН-ЧЛЕНОВ ООН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44891"/>
            <a:ext cx="3825653" cy="2149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78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520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АФРИКА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60166394"/>
              </p:ext>
            </p:extLst>
          </p:nvPr>
        </p:nvGraphicFramePr>
        <p:xfrm>
          <a:off x="539552" y="541256"/>
          <a:ext cx="806489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845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0" y="259314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ЮГО-ВОСТОЧНАЯ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АЗИЯ И ОКЕАНИЯ 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14" y="1192154"/>
            <a:ext cx="5472332" cy="463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3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259314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АСЕАН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r="18374" b="37343"/>
          <a:stretch/>
        </p:blipFill>
        <p:spPr>
          <a:xfrm>
            <a:off x="6561719" y="2697331"/>
            <a:ext cx="1800200" cy="11988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67896"/>
            <a:ext cx="2736304" cy="52577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2633575"/>
            <a:ext cx="2152817" cy="1251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1426" y="879250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</a:p>
          <a:p>
            <a:pPr algn="ctr"/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629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чел. населения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6170" y="1248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$2,4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млрд.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ВВП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3613" y="1248581"/>
            <a:ext cx="2448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6%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Экономический рост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25772" y="4509120"/>
            <a:ext cx="45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ОБОЮДНЫЙ ИНТЕРЕС В СОЗДАНИИ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ЗОНЫ СВОБОДНОЙ ТОРГОВЛИ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ЕАЭС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02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25931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 СИНГАПУР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8" y="895332"/>
            <a:ext cx="4061778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3356992"/>
            <a:ext cx="3816424" cy="2544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63223" y="4395570"/>
            <a:ext cx="295232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Потенциал ЗСТ с Сингапуром оценивается в 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3,9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млрд. долл. США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3343604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Первый раунд переговоров по созданию зоны свободной торговли</a:t>
            </a:r>
          </a:p>
          <a:p>
            <a:pPr algn="ctr"/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</a:rPr>
              <a:t>(28-31 августа 2017 г., Сингапур)</a:t>
            </a:r>
            <a:endParaRPr lang="ru-RU" sz="14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7254" y="895332"/>
            <a:ext cx="3204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Старший государственный министр торговли и промышленности Сингапура Ко По Кун дважды посещал Казахстан в 2017 году 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0276" y="2437926"/>
            <a:ext cx="3826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Визит Старшего государственного министра торговли и промышленности Сингапура Ко По Куна в рамках ЭКСПО-2017</a:t>
            </a:r>
          </a:p>
          <a:p>
            <a:pPr algn="ctr"/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</a:rPr>
              <a:t>(25 июля 2017 г., Астана)</a:t>
            </a:r>
            <a:endParaRPr lang="ru-RU" sz="14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983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25931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МАЛАЙЗИЯ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92730"/>
            <a:ext cx="4680360" cy="2972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2453258" cy="1226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762859" y="1052736"/>
            <a:ext cx="4553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Реализуются двусторонние проекты в нефтегазовой, сельскохозяйственной и  строительной сферах на сумму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млрд. долл. США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0360" y="3520385"/>
            <a:ext cx="30917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лет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дипломатическим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отношениям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Казахстана-Малайзии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42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666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 ИНДОНЕЗИЯ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925050"/>
            <a:ext cx="42148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Главы государства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Вице-Президентом Индонезии Ю.Каллой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рамках</a:t>
            </a: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ОИС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k-KZ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 сентября </a:t>
            </a:r>
            <a:r>
              <a:rPr lang="kk-KZ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</a:t>
            </a:r>
            <a:r>
              <a:rPr lang="kk-KZ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г., Астана)</a:t>
            </a:r>
            <a:endParaRPr lang="ru-RU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576" y="3648303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 algn="just"/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Обсудили: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области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хозяйства, транзита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логистики</a:t>
            </a:r>
            <a:r>
              <a:rPr lang="kk-KZ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indent="268288"/>
            <a:r>
              <a:rPr lang="kk-KZ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Договорились: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Взаимодействовать в привлечении индонезийских финансовых институтов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работу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«Международного финансового центра Астана».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36" y="705435"/>
            <a:ext cx="4084881" cy="2723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56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63867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СОЦИАЛИСТИЧЕСКАЯ РЕСПУБЛИКА ВЬЕТНАМ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892" y="3339094"/>
            <a:ext cx="3546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Товарооборот за январь-октябрь 2017 г. </a:t>
            </a:r>
            <a:r>
              <a:rPr lang="kk-KZ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достиг </a:t>
            </a:r>
          </a:p>
          <a:p>
            <a:pPr algn="just"/>
            <a:r>
              <a:rPr lang="kk-KZ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457</a:t>
            </a:r>
            <a:r>
              <a:rPr lang="kk-KZ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млн. долл. США.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836362"/>
            <a:ext cx="3312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2017 г. состоялась первая в истории транспортировка  казахстанской пшеницы во Вьетнам объемом </a:t>
            </a:r>
          </a:p>
          <a:p>
            <a:pPr algn="just"/>
            <a:r>
              <a:rPr lang="ru-RU" sz="3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720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онн 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68643"/>
            <a:ext cx="3617519" cy="2411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81202"/>
            <a:ext cx="876015" cy="876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01"/>
          <a:stretch/>
        </p:blipFill>
        <p:spPr>
          <a:xfrm>
            <a:off x="317085" y="5338565"/>
            <a:ext cx="4276010" cy="6300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1660" y="4613529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ТРАНСПОРТНЫЙ КОРИДОР</a:t>
            </a:r>
          </a:p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«КАЗАХСТАН-ЛЯНЬЮНЬГАН (КНР)-ВЬЕТНАМ»</a:t>
            </a:r>
            <a:endParaRPr lang="ru-RU" sz="2000" b="1" dirty="0">
              <a:solidFill>
                <a:srgbClr val="FFC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t="64005" r="38017" b="22966"/>
          <a:stretch/>
        </p:blipFill>
        <p:spPr>
          <a:xfrm>
            <a:off x="4572000" y="5396742"/>
            <a:ext cx="3923902" cy="6058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48277" y="3477593"/>
            <a:ext cx="3012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лет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дипломатическим отношениям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РК-СРВ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0" y="220445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КОРОЛЕВСТВО ТАИЛАНД</a:t>
            </a:r>
          </a:p>
        </p:txBody>
      </p:sp>
      <p:pic>
        <p:nvPicPr>
          <p:cNvPr id="4" name="Рисунок 3" descr="F:\таи 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742" y="3321958"/>
            <a:ext cx="2574975" cy="2270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F:\таи 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4205" y="899410"/>
            <a:ext cx="2671787" cy="2252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F:\таи 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1695" y="908719"/>
            <a:ext cx="2602754" cy="2261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96333" y="5553361"/>
            <a:ext cx="2903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 Принцессы Таиланда </a:t>
            </a:r>
            <a:r>
              <a:rPr lang="kk-KZ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</a:p>
          <a:p>
            <a:pPr algn="ctr"/>
            <a:r>
              <a:rPr lang="kk-KZ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 Апрель </a:t>
            </a:r>
            <a:r>
              <a:rPr lang="kk-KZ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г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Алматы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4385" y="3152076"/>
            <a:ext cx="4078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 Министра туризма Таиланда в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Июль 2017 г., Астана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8082" y="3757555"/>
            <a:ext cx="37391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Товарооборот за январь-октябрь 2017 г. – </a:t>
            </a:r>
          </a:p>
          <a:p>
            <a:pPr algn="just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79,4</a:t>
            </a:r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долл. США</a:t>
            </a:r>
          </a:p>
          <a:p>
            <a:pPr algn="just"/>
            <a:endParaRPr lang="ru-RU" sz="20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дипломатическим отношениям РК-КТ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554" y="943878"/>
            <a:ext cx="252535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Ежегодный поток казахстанских туристов в Таиланд - около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человек.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6127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9" name="object 5"/>
          <p:cNvSpPr>
            <a:spLocks noChangeArrowheads="1"/>
          </p:cNvSpPr>
          <p:nvPr/>
        </p:nvSpPr>
        <p:spPr bwMode="auto">
          <a:xfrm>
            <a:off x="856319" y="2585888"/>
            <a:ext cx="1208087" cy="108656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u="sng">
              <a:solidFill>
                <a:prstClr val="black"/>
              </a:solidFill>
              <a:latin typeface="Lucida Sans Unicode" pitchFamily="34" charset="0"/>
            </a:endParaRPr>
          </a:p>
        </p:txBody>
      </p:sp>
      <p:pic>
        <p:nvPicPr>
          <p:cNvPr id="20" name="Picture 6" descr="D:\depositphotos_39175963-Kazakhstan-flag-glossy-butt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0113" y="2304130"/>
            <a:ext cx="1714512" cy="17145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46889" y="260648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МНОГОСТОРОННИЕ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НА АЗИАТСКОМ НАПРАВЛЕНИИ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14" descr="C:\Users\k.kabasheva\Desktop\Отчет а ДВАП\эмблема ШО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57" y="2585888"/>
            <a:ext cx="1055350" cy="105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C:\Users\k.kabasheva\Desktop\Logo cic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31" y="2617210"/>
            <a:ext cx="964299" cy="108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F:\ТС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730" y="2587315"/>
            <a:ext cx="173355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4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1516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10" descr="C:\Users\k.kabasheva\Desktop\Logo ci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2058"/>
            <a:ext cx="964299" cy="108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C:\Users\k.kabasheva\Desktop\Отчет а ДВАП\СМИД СВМ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76" y="1519375"/>
            <a:ext cx="3979236" cy="2040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3705" y="476057"/>
            <a:ext cx="8648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СОВЕЩАНИЕ ПО МЕРАМ ДОВЕРИЯ В АЗИИ (СВМДА)</a:t>
            </a:r>
          </a:p>
        </p:txBody>
      </p:sp>
      <p:pic>
        <p:nvPicPr>
          <p:cNvPr id="1026" name="Picture 2" descr="C:\Users\k.kabasheva\Desktop\фотографии\_68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1" y="1440447"/>
            <a:ext cx="3131659" cy="2198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9548" y="3467779"/>
            <a:ext cx="329308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Церемония 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вручения Исполнительному секретарю СВМДА юбилейной медали </a:t>
            </a:r>
            <a:endParaRPr lang="ru-RU" sz="1400" b="1" dirty="0" smtClean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ru-RU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лет дипломатической службе Республики Казахстан</a:t>
            </a:r>
            <a:r>
              <a:rPr lang="ru-RU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1265" y="3447435"/>
            <a:ext cx="3979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Неформальная встреча Министров иностранных дел стран-участниц СВМДА</a:t>
            </a:r>
          </a:p>
          <a:p>
            <a:pPr algn="ctr"/>
            <a:r>
              <a:rPr lang="ru-RU" sz="1200" i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 </a:t>
            </a:r>
            <a:r>
              <a:rPr lang="ru-RU" sz="1200" i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</a:t>
            </a:r>
            <a:r>
              <a:rPr lang="ru-RU" sz="1200" i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г., </a:t>
            </a:r>
            <a:r>
              <a:rPr lang="ru-RU" sz="1200" i="1" dirty="0" err="1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г.Нью</a:t>
            </a:r>
            <a:r>
              <a:rPr lang="ru-RU" sz="1200" i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-Йорк)</a:t>
            </a:r>
            <a:endParaRPr lang="ru-RU" sz="1200" i="1" dirty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16" y="4821346"/>
            <a:ext cx="8648771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 eaLnBrk="0" fontAlgn="base" hangingPunct="0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Подписан Протокол о сотрудничестве между Секретариатам 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СВМДА и РАТС </a:t>
            </a:r>
            <a:r>
              <a:rPr lang="ru-RU" sz="16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ШОС</a:t>
            </a:r>
            <a:r>
              <a:rPr lang="ru-RU" sz="16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lvl="0" indent="-285750" algn="just" eaLnBrk="0" fontAlgn="base" hangingPunct="0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Принято Заявление Министров иностранных дел СВМДА по случаю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</a:t>
            </a:r>
            <a:r>
              <a:rPr lang="ru-RU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летия</a:t>
            </a:r>
            <a:r>
              <a:rPr lang="ru-RU" sz="16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Форума</a:t>
            </a:r>
            <a:r>
              <a:rPr lang="ru-RU" sz="16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069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1" y="184460"/>
            <a:ext cx="4032448" cy="5870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90" y="3390728"/>
            <a:ext cx="3897330" cy="223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802831" y="2784022"/>
            <a:ext cx="3912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47-я сессия Генеральной Ассамблеи ООН</a:t>
            </a:r>
          </a:p>
          <a:p>
            <a:pPr algn="ctr"/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 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октября 1992 г.,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Нью-Йорк) </a:t>
            </a:r>
            <a:endParaRPr lang="ru-RU" sz="14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  <a14:imgEffect>
                      <a14:colorTemperature colorTemp="7616"/>
                    </a14:imgEffect>
                    <a14:imgEffect>
                      <a14:saturation sat="157000"/>
                    </a14:imgEffect>
                    <a14:imgEffect>
                      <a14:brightnessContrast bright="9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90" y="184460"/>
            <a:ext cx="3897330" cy="2633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10799978" rev="0"/>
            </a:camera>
            <a:lightRig rig="threePt" dir="t"/>
          </a:scene3d>
        </p:spPr>
      </p:pic>
      <p:sp>
        <p:nvSpPr>
          <p:cNvPr id="23" name="TextBox 22"/>
          <p:cNvSpPr txBox="1"/>
          <p:nvPr/>
        </p:nvSpPr>
        <p:spPr>
          <a:xfrm>
            <a:off x="4814190" y="5568056"/>
            <a:ext cx="3912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Открытые дебаты СБ ООН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 января 2017 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г.,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Нью-Йорк) </a:t>
            </a:r>
            <a:endParaRPr lang="ru-RU" sz="14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85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16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16" y="218313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УЧАСТИЕ ГЛАВЫ ГОСУДАРСТВА В 1-ОМ САММИТЕ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ОИС ПО НАУКЕ И ТЕХНОЛОГИЯМ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0-11 сентября 2017 г. </a:t>
            </a:r>
            <a:r>
              <a:rPr lang="ru-RU" sz="14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г.Астана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  <a:endParaRPr lang="ru-RU" sz="14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object 5"/>
          <p:cNvSpPr>
            <a:spLocks noChangeArrowheads="1"/>
          </p:cNvSpPr>
          <p:nvPr/>
        </p:nvSpPr>
        <p:spPr bwMode="auto">
          <a:xfrm>
            <a:off x="285440" y="116395"/>
            <a:ext cx="1208087" cy="108656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u="sng">
              <a:solidFill>
                <a:prstClr val="black"/>
              </a:solidFill>
              <a:latin typeface="Lucida Sans Unicode" pitchFamily="34" charset="0"/>
            </a:endParaRPr>
          </a:p>
        </p:txBody>
      </p:sp>
      <p:pic>
        <p:nvPicPr>
          <p:cNvPr id="10" name="Picture 2" descr="G:\фото с Президент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47" y="1246132"/>
            <a:ext cx="4572000" cy="2179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Содержимое 3" descr="Главы государств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440" y="3757861"/>
            <a:ext cx="4507466" cy="233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четверенная стрелка 12"/>
          <p:cNvSpPr/>
          <p:nvPr/>
        </p:nvSpPr>
        <p:spPr>
          <a:xfrm>
            <a:off x="1732913" y="2083300"/>
            <a:ext cx="900000" cy="900000"/>
          </a:xfrm>
          <a:prstGeom prst="quad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00" u="sng" dirty="0">
              <a:solidFill>
                <a:srgbClr val="FFC000"/>
              </a:solidFill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743555" y="2163968"/>
            <a:ext cx="1428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u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14 делегации на уровне глав государств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336396" y="2140316"/>
            <a:ext cx="12858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u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СМИ, международные институты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397100" y="3056438"/>
            <a:ext cx="15716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u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Научные деятели стран-членов ОИС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1493527" y="1463290"/>
            <a:ext cx="1378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u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83 зарубежные делегации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43792" y="3523201"/>
            <a:ext cx="406564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Саммита ОИС: 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«Наука, Технологии, Инновации и Модернизация Исламского мира</a:t>
            </a:r>
            <a:r>
              <a:rPr lang="ru-RU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69875" algn="just">
              <a:defRPr/>
            </a:pPr>
            <a:r>
              <a:rPr lang="ru-RU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Итоговые 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документы: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Астанинская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декларация;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ОИС по развитию науки, технологий и инноваций до 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года.</a:t>
            </a:r>
          </a:p>
          <a:p>
            <a:endParaRPr lang="ru-RU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402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46889" y="26064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ИСЛАМСКАЯ ОРГАНИЗАЦИЯ ПО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ПРОДОВОЛЬСТВЕННОЙ БЕЗОПАСНОСТИ (ИОПБ)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bject 5"/>
          <p:cNvSpPr>
            <a:spLocks noChangeArrowheads="1"/>
          </p:cNvSpPr>
          <p:nvPr/>
        </p:nvSpPr>
        <p:spPr bwMode="auto">
          <a:xfrm>
            <a:off x="395536" y="141493"/>
            <a:ext cx="1208087" cy="108656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u="sng">
              <a:solidFill>
                <a:prstClr val="black"/>
              </a:solidFill>
              <a:latin typeface="Lucida Sans Unicode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484784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kk-KZ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сегодняшний день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Исламской организации по продовольственной безопасности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подписан 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государствами из 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государств-членов ОИС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7369" y="3429000"/>
            <a:ext cx="40324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Ратификация Устава ИОПБ проведена 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kk-KZ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государствами: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Казахстан,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Нигер, Буркина-Фасо, Кувейт, Афганистан, </a:t>
            </a:r>
            <a:r>
              <a:rPr lang="kk-KZ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Гамбия,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Палестина и Бангладеш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Устав ИОПБ вступает в полную юридическую силу после ратификации десятью государствами.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3425857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Членство в Организации дает Республике Казахстан прямые выгоды по расширению потенциала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экспорта, развитию сельскохозяйственной инфраструктуры, привлечению прямых инвестиций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1480617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 является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постоянным членом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Исполнительного Совета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ИОПБ. 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59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171" name="AutoShape 2" descr="http://www.istpravda.ru/upload/medialibrary/e67/e67a227ee24e6f540feccae9b42506e2.jpg"/>
          <p:cNvSpPr>
            <a:spLocks noChangeAspect="1" noChangeArrowheads="1"/>
          </p:cNvSpPr>
          <p:nvPr/>
        </p:nvSpPr>
        <p:spPr bwMode="auto">
          <a:xfrm>
            <a:off x="45339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u="sng">
              <a:solidFill>
                <a:srgbClr val="1D528D"/>
              </a:solidFill>
              <a:latin typeface="Lucida Sans Unicode" pitchFamily="34" charset="0"/>
            </a:endParaRPr>
          </a:p>
        </p:txBody>
      </p:sp>
      <p:sp>
        <p:nvSpPr>
          <p:cNvPr id="7172" name="AutoShape 4" descr="http://www.istpravda.ru/upload/medialibrary/e67/e67a227ee24e6f540feccae9b42506e2.jpg"/>
          <p:cNvSpPr>
            <a:spLocks noChangeAspect="1" noChangeArrowheads="1"/>
          </p:cNvSpPr>
          <p:nvPr/>
        </p:nvSpPr>
        <p:spPr bwMode="auto">
          <a:xfrm>
            <a:off x="45339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u="sng">
              <a:solidFill>
                <a:srgbClr val="1D528D"/>
              </a:solidFill>
              <a:latin typeface="Lucida Sans Unicode" pitchFamily="34" charset="0"/>
            </a:endParaRPr>
          </a:p>
        </p:txBody>
      </p:sp>
      <p:sp>
        <p:nvSpPr>
          <p:cNvPr id="7173" name="AutoShape 6" descr="http://www.istpravda.ru/upload/medialibrary/e67/e67a227ee24e6f540feccae9b42506e2.jpg"/>
          <p:cNvSpPr>
            <a:spLocks noChangeAspect="1" noChangeArrowheads="1"/>
          </p:cNvSpPr>
          <p:nvPr/>
        </p:nvSpPr>
        <p:spPr bwMode="auto">
          <a:xfrm>
            <a:off x="45339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u="sng">
              <a:solidFill>
                <a:srgbClr val="1D528D"/>
              </a:solidFill>
              <a:latin typeface="Lucida Sans Unicode" pitchFamily="34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082730" y="4137260"/>
            <a:ext cx="5568180" cy="202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942" tIns="42971" rIns="85942" bIns="42971" anchor="ctr" anchorCtr="1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u="sng" dirty="0" smtClean="0">
              <a:solidFill>
                <a:srgbClr val="1D528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СГГ ШОС о завершении процедуры приема Индии в члены ШОС и предоставлении ей статуса государства-члена ШОС</a:t>
            </a:r>
            <a:r>
              <a:rPr lang="ru-RU" sz="1400" b="1" i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400" b="1" dirty="0" smtClean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СГГ ШОС о завершении процедуры приема Пакистана в члены ШОС и предоставлении ему статуса государства-члена ШОС</a:t>
            </a:r>
            <a:r>
              <a:rPr lang="ru-RU" sz="1400" b="1" i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400" b="1" dirty="0" smtClean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СГГ ШОС о долевых взносах государств-членов ШОС в связи с предоставлением Индии и Пакистану статуса государства-члена ШОС; 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kk-KZ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Конвенция ШОС по противодействию экстремизму.</a:t>
            </a:r>
            <a:endParaRPr lang="ru-RU" sz="1400" b="1" dirty="0" smtClean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266944" y="291174"/>
            <a:ext cx="862553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ЗАСЕДАНИЯ СОВЕТА  ГЛАВ ГОСУДАРСТВ-ЧЛЕНОВ ШОС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(8-9 июня 2017 г., </a:t>
            </a:r>
            <a:r>
              <a:rPr lang="ru-RU" sz="14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г.Астана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 </a:t>
            </a:r>
            <a:endParaRPr lang="ru-RU" sz="14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7180" name="Text Box 7"/>
          <p:cNvSpPr txBox="1">
            <a:spLocks noChangeArrowheads="1"/>
          </p:cNvSpPr>
          <p:nvPr/>
        </p:nvSpPr>
        <p:spPr bwMode="auto">
          <a:xfrm>
            <a:off x="266944" y="3103503"/>
            <a:ext cx="2836941" cy="12124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85942" tIns="42971" rIns="85942" bIns="42971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Подписаны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13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документов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, наиболее важные среди них :</a:t>
            </a:r>
          </a:p>
        </p:txBody>
      </p:sp>
      <p:pic>
        <p:nvPicPr>
          <p:cNvPr id="17" name="Picture 17" descr="F:\для отчета\СГГ Индия и Пакиста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9710" y="1211202"/>
            <a:ext cx="5335789" cy="292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4" descr="C:\Users\k.kabasheva\Desktop\Отчет а ДВАП\эмблема ШО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001"/>
            <a:ext cx="1055350" cy="105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3439" y="1738003"/>
            <a:ext cx="2463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Обретение статуса государств-членов Организации – </a:t>
            </a:r>
          </a:p>
          <a:p>
            <a:pPr algn="ctr"/>
            <a:r>
              <a:rPr lang="ru-RU" altLang="zh-CN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Индии </a:t>
            </a:r>
            <a:r>
              <a:rPr lang="ru-RU" altLang="zh-CN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и </a:t>
            </a:r>
            <a:r>
              <a:rPr lang="ru-RU" altLang="zh-CN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Пакистана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nga" pitchFamily="34" charset="0"/>
            </a:endParaRPr>
          </a:p>
          <a:p>
            <a:pPr algn="just"/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755576" y="4507761"/>
            <a:ext cx="1542910" cy="163497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4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1516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95" name="AutoShape 2" descr="http://www.istpravda.ru/upload/medialibrary/e67/e67a227ee24e6f540feccae9b42506e2.jpg"/>
          <p:cNvSpPr>
            <a:spLocks noChangeAspect="1" noChangeArrowheads="1"/>
          </p:cNvSpPr>
          <p:nvPr/>
        </p:nvSpPr>
        <p:spPr bwMode="auto">
          <a:xfrm>
            <a:off x="45339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u="sng">
              <a:solidFill>
                <a:srgbClr val="1D528D"/>
              </a:solidFill>
              <a:latin typeface="Lucida Sans Unicode" pitchFamily="34" charset="0"/>
            </a:endParaRPr>
          </a:p>
        </p:txBody>
      </p:sp>
      <p:sp>
        <p:nvSpPr>
          <p:cNvPr id="8196" name="AutoShape 4" descr="http://www.istpravda.ru/upload/medialibrary/e67/e67a227ee24e6f540feccae9b42506e2.jpg"/>
          <p:cNvSpPr>
            <a:spLocks noChangeAspect="1" noChangeArrowheads="1"/>
          </p:cNvSpPr>
          <p:nvPr/>
        </p:nvSpPr>
        <p:spPr bwMode="auto">
          <a:xfrm>
            <a:off x="45339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u="sng">
              <a:solidFill>
                <a:srgbClr val="1D528D"/>
              </a:solidFill>
              <a:latin typeface="Lucida Sans Unicode" pitchFamily="34" charset="0"/>
            </a:endParaRPr>
          </a:p>
        </p:txBody>
      </p:sp>
      <p:sp>
        <p:nvSpPr>
          <p:cNvPr id="8197" name="AutoShape 6" descr="http://www.istpravda.ru/upload/medialibrary/e67/e67a227ee24e6f540feccae9b42506e2.jpg"/>
          <p:cNvSpPr>
            <a:spLocks noChangeAspect="1" noChangeArrowheads="1"/>
          </p:cNvSpPr>
          <p:nvPr/>
        </p:nvSpPr>
        <p:spPr bwMode="auto">
          <a:xfrm>
            <a:off x="45339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u="sng">
              <a:solidFill>
                <a:srgbClr val="1D528D"/>
              </a:solidFill>
              <a:latin typeface="Lucida Sans Unicode" pitchFamily="34" charset="0"/>
            </a:endParaRPr>
          </a:p>
        </p:txBody>
      </p:sp>
      <p:sp>
        <p:nvSpPr>
          <p:cNvPr id="8200" name="TextBox 8"/>
          <p:cNvSpPr txBox="1">
            <a:spLocks noChangeArrowheads="1"/>
          </p:cNvSpPr>
          <p:nvPr/>
        </p:nvSpPr>
        <p:spPr bwMode="auto">
          <a:xfrm>
            <a:off x="251516" y="174273"/>
            <a:ext cx="8640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ЗАСЕДАНИЯ СОВЕТА ГЛАВ-ПРАВИТЕЛЬСТВ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ГОСУДАРСТВ-ЧЛЕНОВ ШОС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(30 ноября – 1 декабря 2017 г., </a:t>
            </a:r>
            <a:r>
              <a:rPr lang="ru-RU" sz="12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г.Сочи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8202" name="Text Box 7"/>
          <p:cNvSpPr txBox="1">
            <a:spLocks noChangeArrowheads="1"/>
          </p:cNvSpPr>
          <p:nvPr/>
        </p:nvSpPr>
        <p:spPr bwMode="auto">
          <a:xfrm>
            <a:off x="252968" y="4282604"/>
            <a:ext cx="8640960" cy="190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942" tIns="42971" rIns="85942" bIns="42971" anchor="ctr" anchorCtr="1"/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</a:pPr>
            <a:r>
              <a:rPr lang="kk-KZ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kk-KZ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итогам СГП ШОС </a:t>
            </a:r>
            <a:r>
              <a:rPr lang="kk-KZ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ПОДПИСАНО: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kk-KZ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Совместное </a:t>
            </a:r>
            <a:r>
              <a:rPr lang="kk-KZ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коммюнике,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Соглашение о порядке формирования и исполнения бюджета </a:t>
            </a: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ШОС:</a:t>
            </a:r>
            <a:r>
              <a:rPr lang="kk-KZ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400" b="1" dirty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Отчете Секретариата ШОС о ходе реализации Программы многостороннего торгово-экономического сотрудничества государств-членов </a:t>
            </a: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ШОС; </a:t>
            </a:r>
            <a:endParaRPr lang="ru-RU" sz="1400" b="1" dirty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Финансовом отчете ШОС по исполнению бюджета ШОС за 2016 </a:t>
            </a: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год;</a:t>
            </a:r>
            <a:endParaRPr lang="ru-RU" sz="1400" b="1" dirty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авансовых платежах государств-членов ШОС в Фонд оборотных средств </a:t>
            </a: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ШОС;</a:t>
            </a:r>
            <a:endParaRPr lang="ru-RU" sz="1400" b="1" dirty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бюджете ШОС на 2018 </a:t>
            </a: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год;</a:t>
            </a:r>
            <a:endParaRPr lang="ru-RU" sz="1400" b="1" dirty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штатном расписании Секретариата </a:t>
            </a: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ШОС;</a:t>
            </a:r>
            <a:endParaRPr lang="ru-RU" sz="1400" b="1" dirty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штатном расписании Исполкома РАТС </a:t>
            </a: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ШОС.</a:t>
            </a:r>
            <a:endParaRPr lang="ru-RU" sz="1100" dirty="0">
              <a:solidFill>
                <a:srgbClr val="1D528D"/>
              </a:solidFill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1100" dirty="0">
              <a:solidFill>
                <a:srgbClr val="1D528D"/>
              </a:solidFill>
            </a:endParaRPr>
          </a:p>
        </p:txBody>
      </p:sp>
      <p:pic>
        <p:nvPicPr>
          <p:cNvPr id="13" name="Picture 2" descr="F:\для отчета\СГП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4" y="1148764"/>
            <a:ext cx="6984772" cy="3070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:\Users\k.kabasheva\Desktop\Отчет а ДВАП\эмблема ШО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338"/>
            <a:ext cx="1055350" cy="105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2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51516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319" name="Рисунок 10" descr="C:\Users\k.besenov\Desktop\Informal Meeting of Turkic Council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67629"/>
            <a:ext cx="4212369" cy="278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F:\ТС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7840" r="25232" b="11041"/>
          <a:stretch/>
        </p:blipFill>
        <p:spPr bwMode="auto">
          <a:xfrm>
            <a:off x="323528" y="116632"/>
            <a:ext cx="86409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Прямоугольник 1"/>
          <p:cNvSpPr>
            <a:spLocks noChangeArrowheads="1"/>
          </p:cNvSpPr>
          <p:nvPr/>
        </p:nvSpPr>
        <p:spPr bwMode="auto">
          <a:xfrm>
            <a:off x="683568" y="294240"/>
            <a:ext cx="79539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СОВЕТ СОТРУДНИЧЕСТВА ТЮРКОЯЗЫЧНЫХ ГОСУДАРСТВ (ССТГ)</a:t>
            </a:r>
            <a:endParaRPr lang="ru-RU" sz="1400" b="1" dirty="0">
              <a:solidFill>
                <a:srgbClr val="1D528D"/>
              </a:solidFill>
              <a:latin typeface="Arial" charset="0"/>
            </a:endParaRPr>
          </a:p>
        </p:txBody>
      </p:sp>
      <p:pic>
        <p:nvPicPr>
          <p:cNvPr id="13321" name="Рисунок 10" descr="C:\Users\k.besenov\Desktop\ССТГ-ОИ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067629"/>
            <a:ext cx="3777462" cy="2736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20072" y="4563117"/>
            <a:ext cx="3332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Данный документ даст возможность в дальнейшем Тюркскому совету получить 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статус наблюдателя </a:t>
            </a:r>
            <a:r>
              <a:rPr lang="ru-RU" sz="16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ОИС.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9257" y="3645024"/>
            <a:ext cx="3678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Подписание Меморандума о взаимопонимании между </a:t>
            </a:r>
            <a:r>
              <a:rPr lang="ru-RU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ССТГ и </a:t>
            </a:r>
            <a:r>
              <a:rPr lang="ru-RU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ОИС</a:t>
            </a:r>
            <a:endParaRPr lang="ru-RU" sz="1400" b="1" dirty="0" smtClean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sz="1200" i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(10-11 </a:t>
            </a:r>
            <a:r>
              <a:rPr lang="ru-RU" sz="1200" i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2017 </a:t>
            </a:r>
            <a:r>
              <a:rPr lang="ru-RU" sz="1200" i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г., </a:t>
            </a:r>
            <a:r>
              <a:rPr lang="ru-RU" sz="1200" i="1" dirty="0" err="1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г.Астана</a:t>
            </a:r>
            <a:r>
              <a:rPr lang="ru-RU" sz="1200" i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1100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409" y="3708225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министров иностранных дел государств-членов </a:t>
            </a: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ССТГ </a:t>
            </a:r>
          </a:p>
          <a:p>
            <a:pPr lvl="0" algn="ctr"/>
            <a:r>
              <a:rPr lang="ru-RU" sz="1200" i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(21 </a:t>
            </a:r>
            <a:r>
              <a:rPr lang="ru-RU" sz="1200" i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2017 </a:t>
            </a:r>
            <a:r>
              <a:rPr lang="ru-RU" sz="1200" i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г., </a:t>
            </a:r>
            <a:r>
              <a:rPr lang="ru-RU" sz="1200" i="1" dirty="0" err="1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г.Нью</a:t>
            </a:r>
            <a:r>
              <a:rPr lang="ru-RU" sz="1200" i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-Йорк) </a:t>
            </a:r>
            <a:endParaRPr lang="ru-RU" sz="1200" i="1" dirty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522" y="4563117"/>
            <a:ext cx="4104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Обсуждены 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проведения 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6-го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Саммита ССТГ;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Утверждена 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кандидатура Посла </a:t>
            </a:r>
            <a:r>
              <a:rPr lang="ru-RU" sz="1400" b="1" dirty="0" err="1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Б.Амреева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должность нового </a:t>
            </a:r>
            <a:r>
              <a:rPr lang="ru-RU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Генерального секретаря ССТТ </a:t>
            </a:r>
            <a:r>
              <a:rPr lang="ru-RU" sz="1400" b="1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Казахстана</a:t>
            </a:r>
            <a:r>
              <a:rPr lang="ru-RU" sz="1400" b="1" dirty="0" smtClean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6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332656"/>
            <a:ext cx="8640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МЕЖПАРЛАМЕНТСКАЯ ДИПЛОМАТИЯ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594859884"/>
              </p:ext>
            </p:extLst>
          </p:nvPr>
        </p:nvGraphicFramePr>
        <p:xfrm>
          <a:off x="395536" y="908720"/>
          <a:ext cx="835292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83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332656"/>
            <a:ext cx="8640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МЕЖПАРЛАМЕНТСКАЯ ДИПЛОМАТИЯ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1008"/>
            <a:ext cx="2943228" cy="2225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3347360" cy="2231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362001"/>
            <a:ext cx="2512047" cy="1668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3501008"/>
            <a:ext cx="3747791" cy="1713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96" y="4255840"/>
            <a:ext cx="3886912" cy="121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332656"/>
            <a:ext cx="8640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МЕЖПАРЛАМЕНТСКАЯ ДИПЛОМАТИЯ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11" y="2906200"/>
            <a:ext cx="2576661" cy="1934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764" y="3143882"/>
            <a:ext cx="2878662" cy="1920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F:\9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856" y="1844824"/>
            <a:ext cx="2578735" cy="350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F:\10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80708" y="1835934"/>
            <a:ext cx="2637790" cy="3510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7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2765979"/>
            <a:ext cx="8640960" cy="584775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11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1516" y="116632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20888"/>
            <a:ext cx="9144000" cy="1944216"/>
          </a:xfrm>
        </p:spPr>
        <p:txBody>
          <a:bodyPr>
            <a:noAutofit/>
          </a:bodyPr>
          <a:lstStyle/>
          <a:p>
            <a:pPr marR="76200" algn="ctr">
              <a:lnSpc>
                <a:spcPct val="100000"/>
              </a:lnSpc>
            </a:pPr>
            <a:r>
              <a:rPr lang="ru-RU" sz="2000" b="1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/>
            </a:r>
            <a:br>
              <a:rPr lang="ru-RU" sz="2000" b="1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ru-RU" sz="2000" b="1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«ПРАВИТЕЛЬСТВЕННЫЙ ЧАС» В МАЖИЛИСЕ ПАРЛАМЕНТА РК </a:t>
            </a:r>
            <a:br>
              <a:rPr lang="ru-RU" sz="2000" b="1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ru-RU" sz="2000" b="1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НА ТЕМУ: «О ВНЕШНЕЙ ПОЛИТИКЕ КАЗАХСТАНА </a:t>
            </a:r>
            <a:br>
              <a:rPr lang="ru-RU" sz="2000" b="1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ru-RU" sz="2000" b="1" kern="1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НА АЗИАТСКОМ НАПРАВЛЕНИИ» </a:t>
            </a:r>
            <a:r>
              <a:rPr lang="ru-RU" sz="2000" b="1" kern="1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/>
            </a:r>
            <a:br>
              <a:rPr lang="ru-RU" sz="2000" b="1" kern="1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</a:br>
            <a:endParaRPr lang="ru-RU" sz="2000" b="1" kern="100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11" y="191864"/>
            <a:ext cx="2009775" cy="2009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714" y="5157192"/>
            <a:ext cx="1492564" cy="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127" name="Рисунок 1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16" y="107802"/>
            <a:ext cx="6024240" cy="6024240"/>
          </a:xfrm>
          <a:prstGeom prst="ellipse">
            <a:avLst/>
          </a:prstGeom>
          <a:ln>
            <a:noFill/>
          </a:ln>
          <a:effectLst>
            <a:softEdge rad="723900"/>
          </a:effectLst>
        </p:spPr>
      </p:pic>
      <p:sp>
        <p:nvSpPr>
          <p:cNvPr id="2" name="TextBox 1"/>
          <p:cNvSpPr txBox="1"/>
          <p:nvPr/>
        </p:nvSpPr>
        <p:spPr>
          <a:xfrm>
            <a:off x="245949" y="220513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ПРОДВИЖЕНИЕ ИНИЦИАТИВ ГЛАВЫ ГОСУДАРСТВА</a:t>
            </a:r>
            <a:endParaRPr lang="ru-RU" dirty="0"/>
          </a:p>
        </p:txBody>
      </p:sp>
      <p:grpSp>
        <p:nvGrpSpPr>
          <p:cNvPr id="103" name="Группа 102"/>
          <p:cNvGrpSpPr/>
          <p:nvPr/>
        </p:nvGrpSpPr>
        <p:grpSpPr>
          <a:xfrm>
            <a:off x="272808" y="3071528"/>
            <a:ext cx="4247901" cy="1788133"/>
            <a:chOff x="467829" y="3191403"/>
            <a:chExt cx="4247901" cy="1502913"/>
          </a:xfrm>
        </p:grpSpPr>
        <p:sp>
          <p:nvSpPr>
            <p:cNvPr id="104" name="Полилиния 103"/>
            <p:cNvSpPr/>
            <p:nvPr/>
          </p:nvSpPr>
          <p:spPr>
            <a:xfrm>
              <a:off x="2591780" y="3812441"/>
              <a:ext cx="1502912" cy="26083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0418"/>
                  </a:lnTo>
                  <a:lnTo>
                    <a:pt x="1502912" y="130418"/>
                  </a:lnTo>
                  <a:lnTo>
                    <a:pt x="1502912" y="26083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5" name="Полилиния 104"/>
            <p:cNvSpPr/>
            <p:nvPr/>
          </p:nvSpPr>
          <p:spPr>
            <a:xfrm>
              <a:off x="2546060" y="3812441"/>
              <a:ext cx="91440" cy="26083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6083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6" name="Полилиния 105"/>
            <p:cNvSpPr/>
            <p:nvPr/>
          </p:nvSpPr>
          <p:spPr>
            <a:xfrm>
              <a:off x="1088867" y="3812441"/>
              <a:ext cx="1502912" cy="26083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502912" y="0"/>
                  </a:moveTo>
                  <a:lnTo>
                    <a:pt x="1502912" y="130418"/>
                  </a:lnTo>
                  <a:lnTo>
                    <a:pt x="0" y="130418"/>
                  </a:lnTo>
                  <a:lnTo>
                    <a:pt x="0" y="26083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7" name="Дуга 106"/>
            <p:cNvSpPr/>
            <p:nvPr/>
          </p:nvSpPr>
          <p:spPr>
            <a:xfrm>
              <a:off x="2281260" y="3191403"/>
              <a:ext cx="621038" cy="621038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8" name="Дуга 107"/>
            <p:cNvSpPr/>
            <p:nvPr/>
          </p:nvSpPr>
          <p:spPr>
            <a:xfrm>
              <a:off x="2281260" y="3191403"/>
              <a:ext cx="621038" cy="621038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9" name="Полилиния 108"/>
            <p:cNvSpPr/>
            <p:nvPr/>
          </p:nvSpPr>
          <p:spPr>
            <a:xfrm>
              <a:off x="1970741" y="3303190"/>
              <a:ext cx="1242076" cy="397464"/>
            </a:xfrm>
            <a:custGeom>
              <a:avLst/>
              <a:gdLst>
                <a:gd name="connsiteX0" fmla="*/ 0 w 1242076"/>
                <a:gd name="connsiteY0" fmla="*/ 0 h 397464"/>
                <a:gd name="connsiteX1" fmla="*/ 1242076 w 1242076"/>
                <a:gd name="connsiteY1" fmla="*/ 0 h 397464"/>
                <a:gd name="connsiteX2" fmla="*/ 1242076 w 1242076"/>
                <a:gd name="connsiteY2" fmla="*/ 397464 h 397464"/>
                <a:gd name="connsiteX3" fmla="*/ 0 w 1242076"/>
                <a:gd name="connsiteY3" fmla="*/ 397464 h 397464"/>
                <a:gd name="connsiteX4" fmla="*/ 0 w 1242076"/>
                <a:gd name="connsiteY4" fmla="*/ 0 h 39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6" h="397464">
                  <a:moveTo>
                    <a:pt x="0" y="0"/>
                  </a:moveTo>
                  <a:lnTo>
                    <a:pt x="1242076" y="0"/>
                  </a:lnTo>
                  <a:lnTo>
                    <a:pt x="1242076" y="397464"/>
                  </a:lnTo>
                  <a:lnTo>
                    <a:pt x="0" y="39746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9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Достижение мира, свободного от ядерного оружия, к столетию ООН в </a:t>
              </a:r>
              <a:r>
                <a:rPr lang="ru-RU" altLang="ru-RU" sz="900" b="1" kern="12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2045 году</a:t>
              </a:r>
              <a:endParaRPr lang="ru-RU" sz="900" kern="1200" dirty="0"/>
            </a:p>
          </p:txBody>
        </p:sp>
        <p:sp>
          <p:nvSpPr>
            <p:cNvPr id="110" name="Дуга 109"/>
            <p:cNvSpPr/>
            <p:nvPr/>
          </p:nvSpPr>
          <p:spPr>
            <a:xfrm>
              <a:off x="778348" y="4073278"/>
              <a:ext cx="621038" cy="621038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1" name="Дуга 110"/>
            <p:cNvSpPr/>
            <p:nvPr/>
          </p:nvSpPr>
          <p:spPr>
            <a:xfrm>
              <a:off x="778348" y="4073278"/>
              <a:ext cx="621038" cy="621038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2" name="Полилиния 111"/>
            <p:cNvSpPr/>
            <p:nvPr/>
          </p:nvSpPr>
          <p:spPr>
            <a:xfrm>
              <a:off x="467829" y="4185064"/>
              <a:ext cx="1242076" cy="397464"/>
            </a:xfrm>
            <a:custGeom>
              <a:avLst/>
              <a:gdLst>
                <a:gd name="connsiteX0" fmla="*/ 0 w 1242076"/>
                <a:gd name="connsiteY0" fmla="*/ 0 h 397464"/>
                <a:gd name="connsiteX1" fmla="*/ 1242076 w 1242076"/>
                <a:gd name="connsiteY1" fmla="*/ 0 h 397464"/>
                <a:gd name="connsiteX2" fmla="*/ 1242076 w 1242076"/>
                <a:gd name="connsiteY2" fmla="*/ 397464 h 397464"/>
                <a:gd name="connsiteX3" fmla="*/ 0 w 1242076"/>
                <a:gd name="connsiteY3" fmla="*/ 397464 h 397464"/>
                <a:gd name="connsiteX4" fmla="*/ 0 w 1242076"/>
                <a:gd name="connsiteY4" fmla="*/ 0 h 39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6" h="397464">
                  <a:moveTo>
                    <a:pt x="0" y="0"/>
                  </a:moveTo>
                  <a:lnTo>
                    <a:pt x="1242076" y="0"/>
                  </a:lnTo>
                  <a:lnTo>
                    <a:pt x="1242076" y="397464"/>
                  </a:lnTo>
                  <a:lnTo>
                    <a:pt x="0" y="39746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1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Комитет СБ ООН 1718 (КНДР)</a:t>
              </a:r>
              <a:endParaRPr lang="ru-RU" sz="1100" kern="1200" dirty="0"/>
            </a:p>
          </p:txBody>
        </p:sp>
        <p:sp>
          <p:nvSpPr>
            <p:cNvPr id="113" name="Дуга 112"/>
            <p:cNvSpPr/>
            <p:nvPr/>
          </p:nvSpPr>
          <p:spPr>
            <a:xfrm>
              <a:off x="2281260" y="4073278"/>
              <a:ext cx="621038" cy="621038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4" name="Дуга 113"/>
            <p:cNvSpPr/>
            <p:nvPr/>
          </p:nvSpPr>
          <p:spPr>
            <a:xfrm>
              <a:off x="2281260" y="4073278"/>
              <a:ext cx="621038" cy="621038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5" name="Полилиния 114"/>
            <p:cNvSpPr/>
            <p:nvPr/>
          </p:nvSpPr>
          <p:spPr>
            <a:xfrm>
              <a:off x="1970741" y="4185064"/>
              <a:ext cx="1242076" cy="397464"/>
            </a:xfrm>
            <a:custGeom>
              <a:avLst/>
              <a:gdLst>
                <a:gd name="connsiteX0" fmla="*/ 0 w 1242076"/>
                <a:gd name="connsiteY0" fmla="*/ 0 h 397464"/>
                <a:gd name="connsiteX1" fmla="*/ 1242076 w 1242076"/>
                <a:gd name="connsiteY1" fmla="*/ 0 h 397464"/>
                <a:gd name="connsiteX2" fmla="*/ 1242076 w 1242076"/>
                <a:gd name="connsiteY2" fmla="*/ 397464 h 397464"/>
                <a:gd name="connsiteX3" fmla="*/ 0 w 1242076"/>
                <a:gd name="connsiteY3" fmla="*/ 397464 h 397464"/>
                <a:gd name="connsiteX4" fmla="*/ 0 w 1242076"/>
                <a:gd name="connsiteY4" fmla="*/ 0 h 39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6" h="397464">
                  <a:moveTo>
                    <a:pt x="0" y="0"/>
                  </a:moveTo>
                  <a:lnTo>
                    <a:pt x="1242076" y="0"/>
                  </a:lnTo>
                  <a:lnTo>
                    <a:pt x="1242076" y="397464"/>
                  </a:lnTo>
                  <a:lnTo>
                    <a:pt x="0" y="39746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1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Комитет СБ ООН 2231 (Иран)</a:t>
              </a:r>
              <a:endParaRPr lang="ru-RU" sz="1100" kern="1200" dirty="0"/>
            </a:p>
          </p:txBody>
        </p:sp>
        <p:sp>
          <p:nvSpPr>
            <p:cNvPr id="116" name="Дуга 115"/>
            <p:cNvSpPr/>
            <p:nvPr/>
          </p:nvSpPr>
          <p:spPr>
            <a:xfrm>
              <a:off x="3784173" y="4073278"/>
              <a:ext cx="621038" cy="621038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7" name="Дуга 116"/>
            <p:cNvSpPr/>
            <p:nvPr/>
          </p:nvSpPr>
          <p:spPr>
            <a:xfrm>
              <a:off x="3784173" y="4073278"/>
              <a:ext cx="621038" cy="621038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8" name="Полилиния 117"/>
            <p:cNvSpPr/>
            <p:nvPr/>
          </p:nvSpPr>
          <p:spPr>
            <a:xfrm>
              <a:off x="3473654" y="4185064"/>
              <a:ext cx="1242076" cy="397464"/>
            </a:xfrm>
            <a:custGeom>
              <a:avLst/>
              <a:gdLst>
                <a:gd name="connsiteX0" fmla="*/ 0 w 1242076"/>
                <a:gd name="connsiteY0" fmla="*/ 0 h 397464"/>
                <a:gd name="connsiteX1" fmla="*/ 1242076 w 1242076"/>
                <a:gd name="connsiteY1" fmla="*/ 0 h 397464"/>
                <a:gd name="connsiteX2" fmla="*/ 1242076 w 1242076"/>
                <a:gd name="connsiteY2" fmla="*/ 397464 h 397464"/>
                <a:gd name="connsiteX3" fmla="*/ 0 w 1242076"/>
                <a:gd name="connsiteY3" fmla="*/ 397464 h 397464"/>
                <a:gd name="connsiteX4" fmla="*/ 0 w 1242076"/>
                <a:gd name="connsiteY4" fmla="*/ 0 h 39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6" h="397464">
                  <a:moveTo>
                    <a:pt x="0" y="0"/>
                  </a:moveTo>
                  <a:lnTo>
                    <a:pt x="1242076" y="0"/>
                  </a:lnTo>
                  <a:lnTo>
                    <a:pt x="1242076" y="397464"/>
                  </a:lnTo>
                  <a:lnTo>
                    <a:pt x="0" y="39746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0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Комитет СБ ООН 1540 (нераспространение ОМУ) </a:t>
              </a:r>
              <a:endParaRPr lang="ru-RU" sz="1000" kern="1200" dirty="0"/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4516747" y="1062331"/>
            <a:ext cx="4246423" cy="2324965"/>
            <a:chOff x="1167529" y="661810"/>
            <a:chExt cx="4246423" cy="2324965"/>
          </a:xfrm>
        </p:grpSpPr>
        <p:sp>
          <p:nvSpPr>
            <p:cNvPr id="91" name="Полилиния 90"/>
            <p:cNvSpPr/>
            <p:nvPr/>
          </p:nvSpPr>
          <p:spPr>
            <a:xfrm>
              <a:off x="3290741" y="1622539"/>
              <a:ext cx="1162482" cy="40350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01753"/>
                  </a:lnTo>
                  <a:lnTo>
                    <a:pt x="1162482" y="201753"/>
                  </a:lnTo>
                  <a:lnTo>
                    <a:pt x="1162482" y="40350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2" name="Полилиния 91"/>
            <p:cNvSpPr/>
            <p:nvPr/>
          </p:nvSpPr>
          <p:spPr>
            <a:xfrm>
              <a:off x="2128258" y="1622539"/>
              <a:ext cx="1162482" cy="40350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62482" y="0"/>
                  </a:moveTo>
                  <a:lnTo>
                    <a:pt x="1162482" y="201753"/>
                  </a:lnTo>
                  <a:lnTo>
                    <a:pt x="0" y="201753"/>
                  </a:lnTo>
                  <a:lnTo>
                    <a:pt x="0" y="40350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3" name="Дуга 92"/>
            <p:cNvSpPr/>
            <p:nvPr/>
          </p:nvSpPr>
          <p:spPr>
            <a:xfrm>
              <a:off x="2810376" y="661810"/>
              <a:ext cx="960729" cy="96072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Дуга 93"/>
            <p:cNvSpPr/>
            <p:nvPr/>
          </p:nvSpPr>
          <p:spPr>
            <a:xfrm>
              <a:off x="2810376" y="661810"/>
              <a:ext cx="960729" cy="960729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5" name="Полилиния 94"/>
            <p:cNvSpPr/>
            <p:nvPr/>
          </p:nvSpPr>
          <p:spPr>
            <a:xfrm>
              <a:off x="2330011" y="834741"/>
              <a:ext cx="1921458" cy="614866"/>
            </a:xfrm>
            <a:custGeom>
              <a:avLst/>
              <a:gdLst>
                <a:gd name="connsiteX0" fmla="*/ 0 w 1921458"/>
                <a:gd name="connsiteY0" fmla="*/ 0 h 614866"/>
                <a:gd name="connsiteX1" fmla="*/ 1921458 w 1921458"/>
                <a:gd name="connsiteY1" fmla="*/ 0 h 614866"/>
                <a:gd name="connsiteX2" fmla="*/ 1921458 w 1921458"/>
                <a:gd name="connsiteY2" fmla="*/ 614866 h 614866"/>
                <a:gd name="connsiteX3" fmla="*/ 0 w 1921458"/>
                <a:gd name="connsiteY3" fmla="*/ 614866 h 614866"/>
                <a:gd name="connsiteX4" fmla="*/ 0 w 1921458"/>
                <a:gd name="connsiteY4" fmla="*/ 0 h 61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1458" h="614866">
                  <a:moveTo>
                    <a:pt x="0" y="0"/>
                  </a:moveTo>
                  <a:lnTo>
                    <a:pt x="1921458" y="0"/>
                  </a:lnTo>
                  <a:lnTo>
                    <a:pt x="1921458" y="614866"/>
                  </a:lnTo>
                  <a:lnTo>
                    <a:pt x="0" y="61486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altLang="ru-RU" sz="1200" b="1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200" b="1" kern="12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Генеральная Ассамблея ООН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dirty="0">
                <a:solidFill>
                  <a:srgbClr val="FFC000"/>
                </a:solidFill>
              </a:endParaRPr>
            </a:p>
          </p:txBody>
        </p:sp>
        <p:sp>
          <p:nvSpPr>
            <p:cNvPr id="96" name="Дуга 95"/>
            <p:cNvSpPr/>
            <p:nvPr/>
          </p:nvSpPr>
          <p:spPr>
            <a:xfrm>
              <a:off x="1647893" y="2026046"/>
              <a:ext cx="960729" cy="96072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7" name="Дуга 96"/>
            <p:cNvSpPr/>
            <p:nvPr/>
          </p:nvSpPr>
          <p:spPr>
            <a:xfrm>
              <a:off x="1647893" y="2026046"/>
              <a:ext cx="960729" cy="960729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8" name="Полилиния 97"/>
            <p:cNvSpPr/>
            <p:nvPr/>
          </p:nvSpPr>
          <p:spPr>
            <a:xfrm>
              <a:off x="1167529" y="2198977"/>
              <a:ext cx="1921458" cy="614866"/>
            </a:xfrm>
            <a:custGeom>
              <a:avLst/>
              <a:gdLst>
                <a:gd name="connsiteX0" fmla="*/ 0 w 1921458"/>
                <a:gd name="connsiteY0" fmla="*/ 0 h 614866"/>
                <a:gd name="connsiteX1" fmla="*/ 1921458 w 1921458"/>
                <a:gd name="connsiteY1" fmla="*/ 0 h 614866"/>
                <a:gd name="connsiteX2" fmla="*/ 1921458 w 1921458"/>
                <a:gd name="connsiteY2" fmla="*/ 614866 h 614866"/>
                <a:gd name="connsiteX3" fmla="*/ 0 w 1921458"/>
                <a:gd name="connsiteY3" fmla="*/ 614866 h 614866"/>
                <a:gd name="connsiteX4" fmla="*/ 0 w 1921458"/>
                <a:gd name="connsiteY4" fmla="*/ 0 h 61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1458" h="614866">
                  <a:moveTo>
                    <a:pt x="0" y="0"/>
                  </a:moveTo>
                  <a:lnTo>
                    <a:pt x="1921458" y="0"/>
                  </a:lnTo>
                  <a:lnTo>
                    <a:pt x="1921458" y="614866"/>
                  </a:lnTo>
                  <a:lnTo>
                    <a:pt x="0" y="61486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1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Выделение </a:t>
              </a:r>
              <a:r>
                <a:rPr lang="ru-RU" altLang="ru-RU" sz="1100" b="1" kern="12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одного процента </a:t>
              </a:r>
              <a:r>
                <a:rPr lang="ru-RU" altLang="ru-RU" sz="11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от оборонного бюджета стран-членов ООН на устойчивое развитие</a:t>
              </a:r>
              <a:endParaRPr lang="ru-RU" sz="1100" kern="1200" dirty="0"/>
            </a:p>
          </p:txBody>
        </p:sp>
        <p:sp>
          <p:nvSpPr>
            <p:cNvPr id="99" name="Дуга 98"/>
            <p:cNvSpPr/>
            <p:nvPr/>
          </p:nvSpPr>
          <p:spPr>
            <a:xfrm>
              <a:off x="3972858" y="2026046"/>
              <a:ext cx="960729" cy="96072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0" name="Дуга 99"/>
            <p:cNvSpPr/>
            <p:nvPr/>
          </p:nvSpPr>
          <p:spPr>
            <a:xfrm>
              <a:off x="3972858" y="2026046"/>
              <a:ext cx="960729" cy="960729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1" name="Полилиния 100"/>
            <p:cNvSpPr/>
            <p:nvPr/>
          </p:nvSpPr>
          <p:spPr>
            <a:xfrm>
              <a:off x="3492494" y="2198977"/>
              <a:ext cx="1921458" cy="614866"/>
            </a:xfrm>
            <a:custGeom>
              <a:avLst/>
              <a:gdLst>
                <a:gd name="connsiteX0" fmla="*/ 0 w 1921458"/>
                <a:gd name="connsiteY0" fmla="*/ 0 h 614866"/>
                <a:gd name="connsiteX1" fmla="*/ 1921458 w 1921458"/>
                <a:gd name="connsiteY1" fmla="*/ 0 h 614866"/>
                <a:gd name="connsiteX2" fmla="*/ 1921458 w 1921458"/>
                <a:gd name="connsiteY2" fmla="*/ 614866 h 614866"/>
                <a:gd name="connsiteX3" fmla="*/ 0 w 1921458"/>
                <a:gd name="connsiteY3" fmla="*/ 614866 h 614866"/>
                <a:gd name="connsiteX4" fmla="*/ 0 w 1921458"/>
                <a:gd name="connsiteY4" fmla="*/ 0 h 61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1458" h="614866">
                  <a:moveTo>
                    <a:pt x="0" y="0"/>
                  </a:moveTo>
                  <a:lnTo>
                    <a:pt x="1921458" y="0"/>
                  </a:lnTo>
                  <a:lnTo>
                    <a:pt x="1921458" y="614866"/>
                  </a:lnTo>
                  <a:lnTo>
                    <a:pt x="0" y="61486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Международная конференция ООН по подтверждению </a:t>
              </a:r>
              <a:r>
                <a:rPr lang="ru-RU" sz="1100" b="1" kern="12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базовых принципов </a:t>
              </a:r>
              <a:r>
                <a:rPr lang="ru-RU" sz="11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международного права</a:t>
              </a:r>
              <a:endParaRPr lang="ru-RU" sz="1100" kern="1200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318528" y="857235"/>
            <a:ext cx="4247901" cy="1502913"/>
            <a:chOff x="2988109" y="593921"/>
            <a:chExt cx="4247901" cy="1502913"/>
          </a:xfrm>
        </p:grpSpPr>
        <p:sp>
          <p:nvSpPr>
            <p:cNvPr id="75" name="Полилиния 74"/>
            <p:cNvSpPr/>
            <p:nvPr/>
          </p:nvSpPr>
          <p:spPr>
            <a:xfrm>
              <a:off x="5112060" y="1214959"/>
              <a:ext cx="1502912" cy="26083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0418"/>
                  </a:lnTo>
                  <a:lnTo>
                    <a:pt x="1502912" y="130418"/>
                  </a:lnTo>
                  <a:lnTo>
                    <a:pt x="1502912" y="26083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6" name="Полилиния 75"/>
            <p:cNvSpPr/>
            <p:nvPr/>
          </p:nvSpPr>
          <p:spPr>
            <a:xfrm>
              <a:off x="5066340" y="1214959"/>
              <a:ext cx="91440" cy="26083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6083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7" name="Полилиния 76"/>
            <p:cNvSpPr/>
            <p:nvPr/>
          </p:nvSpPr>
          <p:spPr>
            <a:xfrm>
              <a:off x="3609147" y="1214959"/>
              <a:ext cx="1502912" cy="26083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502912" y="0"/>
                  </a:moveTo>
                  <a:lnTo>
                    <a:pt x="1502912" y="130418"/>
                  </a:lnTo>
                  <a:lnTo>
                    <a:pt x="0" y="130418"/>
                  </a:lnTo>
                  <a:lnTo>
                    <a:pt x="0" y="26083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8" name="Дуга 77"/>
            <p:cNvSpPr/>
            <p:nvPr/>
          </p:nvSpPr>
          <p:spPr>
            <a:xfrm>
              <a:off x="4801540" y="593921"/>
              <a:ext cx="621038" cy="621038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Дуга 78"/>
            <p:cNvSpPr/>
            <p:nvPr/>
          </p:nvSpPr>
          <p:spPr>
            <a:xfrm>
              <a:off x="4801540" y="593921"/>
              <a:ext cx="621038" cy="621038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0" name="Полилиния 79"/>
            <p:cNvSpPr/>
            <p:nvPr/>
          </p:nvSpPr>
          <p:spPr>
            <a:xfrm>
              <a:off x="4491021" y="705708"/>
              <a:ext cx="1242076" cy="397464"/>
            </a:xfrm>
            <a:custGeom>
              <a:avLst/>
              <a:gdLst>
                <a:gd name="connsiteX0" fmla="*/ 0 w 1242076"/>
                <a:gd name="connsiteY0" fmla="*/ 0 h 397464"/>
                <a:gd name="connsiteX1" fmla="*/ 1242076 w 1242076"/>
                <a:gd name="connsiteY1" fmla="*/ 0 h 397464"/>
                <a:gd name="connsiteX2" fmla="*/ 1242076 w 1242076"/>
                <a:gd name="connsiteY2" fmla="*/ 397464 h 397464"/>
                <a:gd name="connsiteX3" fmla="*/ 0 w 1242076"/>
                <a:gd name="connsiteY3" fmla="*/ 397464 h 397464"/>
                <a:gd name="connsiteX4" fmla="*/ 0 w 1242076"/>
                <a:gd name="connsiteY4" fmla="*/ 0 h 39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6" h="397464">
                  <a:moveTo>
                    <a:pt x="0" y="0"/>
                  </a:moveTo>
                  <a:lnTo>
                    <a:pt x="1242076" y="0"/>
                  </a:lnTo>
                  <a:lnTo>
                    <a:pt x="1242076" y="397464"/>
                  </a:lnTo>
                  <a:lnTo>
                    <a:pt x="0" y="39746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9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Создание </a:t>
              </a:r>
              <a:r>
                <a:rPr lang="ru-RU" altLang="ru-RU" sz="900" b="1" kern="12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Глобальной антитеррористической коалиции</a:t>
              </a:r>
              <a:r>
                <a:rPr lang="ru-RU" altLang="ru-RU" sz="9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 (сети) под эгидой ООН (</a:t>
              </a:r>
              <a:r>
                <a:rPr lang="ru-RU" altLang="ru-RU" sz="900" b="1" kern="1200" dirty="0" err="1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ГАКс</a:t>
              </a:r>
              <a:r>
                <a:rPr lang="ru-RU" altLang="ru-RU" sz="9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 ООН)</a:t>
              </a:r>
              <a:endParaRPr lang="ru-RU" sz="900" kern="1200" dirty="0"/>
            </a:p>
          </p:txBody>
        </p:sp>
        <p:sp>
          <p:nvSpPr>
            <p:cNvPr id="81" name="Дуга 80"/>
            <p:cNvSpPr/>
            <p:nvPr/>
          </p:nvSpPr>
          <p:spPr>
            <a:xfrm>
              <a:off x="3298628" y="1475796"/>
              <a:ext cx="621038" cy="621038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2" name="Дуга 81"/>
            <p:cNvSpPr/>
            <p:nvPr/>
          </p:nvSpPr>
          <p:spPr>
            <a:xfrm>
              <a:off x="3298628" y="1475796"/>
              <a:ext cx="621038" cy="621038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3" name="Полилиния 82"/>
            <p:cNvSpPr/>
            <p:nvPr/>
          </p:nvSpPr>
          <p:spPr>
            <a:xfrm>
              <a:off x="2988109" y="1587582"/>
              <a:ext cx="1242076" cy="397464"/>
            </a:xfrm>
            <a:custGeom>
              <a:avLst/>
              <a:gdLst>
                <a:gd name="connsiteX0" fmla="*/ 0 w 1242076"/>
                <a:gd name="connsiteY0" fmla="*/ 0 h 397464"/>
                <a:gd name="connsiteX1" fmla="*/ 1242076 w 1242076"/>
                <a:gd name="connsiteY1" fmla="*/ 0 h 397464"/>
                <a:gd name="connsiteX2" fmla="*/ 1242076 w 1242076"/>
                <a:gd name="connsiteY2" fmla="*/ 397464 h 397464"/>
                <a:gd name="connsiteX3" fmla="*/ 0 w 1242076"/>
                <a:gd name="connsiteY3" fmla="*/ 397464 h 397464"/>
                <a:gd name="connsiteX4" fmla="*/ 0 w 1242076"/>
                <a:gd name="connsiteY4" fmla="*/ 0 h 39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6" h="397464">
                  <a:moveTo>
                    <a:pt x="0" y="0"/>
                  </a:moveTo>
                  <a:lnTo>
                    <a:pt x="1242076" y="0"/>
                  </a:lnTo>
                  <a:lnTo>
                    <a:pt x="1242076" y="397464"/>
                  </a:lnTo>
                  <a:lnTo>
                    <a:pt x="0" y="39746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8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Комитет СБ ООН 1988 (Афганистан/Талибан)</a:t>
              </a:r>
              <a:endParaRPr lang="ru-RU" sz="800" kern="1200" dirty="0"/>
            </a:p>
          </p:txBody>
        </p:sp>
        <p:sp>
          <p:nvSpPr>
            <p:cNvPr id="84" name="Дуга 83"/>
            <p:cNvSpPr/>
            <p:nvPr/>
          </p:nvSpPr>
          <p:spPr>
            <a:xfrm>
              <a:off x="4801540" y="1475796"/>
              <a:ext cx="621038" cy="621038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5" name="Дуга 84"/>
            <p:cNvSpPr/>
            <p:nvPr/>
          </p:nvSpPr>
          <p:spPr>
            <a:xfrm>
              <a:off x="4801540" y="1475796"/>
              <a:ext cx="621038" cy="621038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6" name="Полилиния 85"/>
            <p:cNvSpPr/>
            <p:nvPr/>
          </p:nvSpPr>
          <p:spPr>
            <a:xfrm>
              <a:off x="4491021" y="1587582"/>
              <a:ext cx="1242076" cy="397464"/>
            </a:xfrm>
            <a:custGeom>
              <a:avLst/>
              <a:gdLst>
                <a:gd name="connsiteX0" fmla="*/ 0 w 1242076"/>
                <a:gd name="connsiteY0" fmla="*/ 0 h 397464"/>
                <a:gd name="connsiteX1" fmla="*/ 1242076 w 1242076"/>
                <a:gd name="connsiteY1" fmla="*/ 0 h 397464"/>
                <a:gd name="connsiteX2" fmla="*/ 1242076 w 1242076"/>
                <a:gd name="connsiteY2" fmla="*/ 397464 h 397464"/>
                <a:gd name="connsiteX3" fmla="*/ 0 w 1242076"/>
                <a:gd name="connsiteY3" fmla="*/ 397464 h 397464"/>
                <a:gd name="connsiteX4" fmla="*/ 0 w 1242076"/>
                <a:gd name="connsiteY4" fmla="*/ 0 h 39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6" h="397464">
                  <a:moveTo>
                    <a:pt x="0" y="0"/>
                  </a:moveTo>
                  <a:lnTo>
                    <a:pt x="1242076" y="0"/>
                  </a:lnTo>
                  <a:lnTo>
                    <a:pt x="1242076" y="397464"/>
                  </a:lnTo>
                  <a:lnTo>
                    <a:pt x="0" y="39746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8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Комитет СБ ООН 1267/1989/2253 (ИГИЛ/ДАИШ и Аль-Каида)</a:t>
              </a:r>
              <a:endParaRPr lang="ru-RU" sz="800" kern="1200" dirty="0"/>
            </a:p>
          </p:txBody>
        </p:sp>
        <p:sp>
          <p:nvSpPr>
            <p:cNvPr id="87" name="Дуга 86"/>
            <p:cNvSpPr/>
            <p:nvPr/>
          </p:nvSpPr>
          <p:spPr>
            <a:xfrm>
              <a:off x="6304453" y="1475796"/>
              <a:ext cx="621038" cy="621038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8" name="Дуга 87"/>
            <p:cNvSpPr/>
            <p:nvPr/>
          </p:nvSpPr>
          <p:spPr>
            <a:xfrm>
              <a:off x="6304453" y="1475796"/>
              <a:ext cx="621038" cy="621038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9" name="Полилиния 88"/>
            <p:cNvSpPr/>
            <p:nvPr/>
          </p:nvSpPr>
          <p:spPr>
            <a:xfrm>
              <a:off x="5993934" y="1587582"/>
              <a:ext cx="1242076" cy="397464"/>
            </a:xfrm>
            <a:custGeom>
              <a:avLst/>
              <a:gdLst>
                <a:gd name="connsiteX0" fmla="*/ 0 w 1242076"/>
                <a:gd name="connsiteY0" fmla="*/ 0 h 397464"/>
                <a:gd name="connsiteX1" fmla="*/ 1242076 w 1242076"/>
                <a:gd name="connsiteY1" fmla="*/ 0 h 397464"/>
                <a:gd name="connsiteX2" fmla="*/ 1242076 w 1242076"/>
                <a:gd name="connsiteY2" fmla="*/ 397464 h 397464"/>
                <a:gd name="connsiteX3" fmla="*/ 0 w 1242076"/>
                <a:gd name="connsiteY3" fmla="*/ 397464 h 397464"/>
                <a:gd name="connsiteX4" fmla="*/ 0 w 1242076"/>
                <a:gd name="connsiteY4" fmla="*/ 0 h 39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6" h="397464">
                  <a:moveTo>
                    <a:pt x="0" y="0"/>
                  </a:moveTo>
                  <a:lnTo>
                    <a:pt x="1242076" y="0"/>
                  </a:lnTo>
                  <a:lnTo>
                    <a:pt x="1242076" y="397464"/>
                  </a:lnTo>
                  <a:lnTo>
                    <a:pt x="0" y="39746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8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Контртеррористический комитет ООН (КТК ООН)</a:t>
              </a:r>
              <a:endParaRPr lang="ru-RU" sz="800" kern="1200" dirty="0"/>
            </a:p>
          </p:txBody>
        </p:sp>
      </p:grpSp>
      <p:grpSp>
        <p:nvGrpSpPr>
          <p:cNvPr id="119" name="Группа 118"/>
          <p:cNvGrpSpPr/>
          <p:nvPr/>
        </p:nvGrpSpPr>
        <p:grpSpPr>
          <a:xfrm>
            <a:off x="5786216" y="3410823"/>
            <a:ext cx="2016224" cy="2492423"/>
            <a:chOff x="5515794" y="1458941"/>
            <a:chExt cx="2504896" cy="3030925"/>
          </a:xfrm>
        </p:grpSpPr>
        <p:sp>
          <p:nvSpPr>
            <p:cNvPr id="120" name="Полилиния 119"/>
            <p:cNvSpPr/>
            <p:nvPr/>
          </p:nvSpPr>
          <p:spPr>
            <a:xfrm>
              <a:off x="6722524" y="2711389"/>
              <a:ext cx="91440" cy="52602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52602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1" name="Дуга 120"/>
            <p:cNvSpPr/>
            <p:nvPr/>
          </p:nvSpPr>
          <p:spPr>
            <a:xfrm>
              <a:off x="6142020" y="1458941"/>
              <a:ext cx="1252448" cy="1252448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2" name="Дуга 121"/>
            <p:cNvSpPr/>
            <p:nvPr/>
          </p:nvSpPr>
          <p:spPr>
            <a:xfrm>
              <a:off x="6142020" y="1458941"/>
              <a:ext cx="1252448" cy="1252448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3" name="Полилиния 122"/>
            <p:cNvSpPr/>
            <p:nvPr/>
          </p:nvSpPr>
          <p:spPr>
            <a:xfrm>
              <a:off x="5515794" y="1684382"/>
              <a:ext cx="2504896" cy="801567"/>
            </a:xfrm>
            <a:custGeom>
              <a:avLst/>
              <a:gdLst>
                <a:gd name="connsiteX0" fmla="*/ 0 w 2504897"/>
                <a:gd name="connsiteY0" fmla="*/ 0 h 801567"/>
                <a:gd name="connsiteX1" fmla="*/ 2504897 w 2504897"/>
                <a:gd name="connsiteY1" fmla="*/ 0 h 801567"/>
                <a:gd name="connsiteX2" fmla="*/ 2504897 w 2504897"/>
                <a:gd name="connsiteY2" fmla="*/ 801567 h 801567"/>
                <a:gd name="connsiteX3" fmla="*/ 0 w 2504897"/>
                <a:gd name="connsiteY3" fmla="*/ 801567 h 801567"/>
                <a:gd name="connsiteX4" fmla="*/ 0 w 2504897"/>
                <a:gd name="connsiteY4" fmla="*/ 0 h 80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4897" h="801567">
                  <a:moveTo>
                    <a:pt x="0" y="0"/>
                  </a:moveTo>
                  <a:lnTo>
                    <a:pt x="2504897" y="0"/>
                  </a:lnTo>
                  <a:lnTo>
                    <a:pt x="2504897" y="801567"/>
                  </a:lnTo>
                  <a:lnTo>
                    <a:pt x="0" y="80156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Центр ООН </a:t>
              </a:r>
              <a:r>
                <a:rPr lang="ru-RU" sz="12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 развитию зеленых технологий и инвестиционных проектов под эгидой ООН</a:t>
              </a:r>
              <a:endParaRPr lang="ru-RU" sz="1200" kern="1200" dirty="0"/>
            </a:p>
          </p:txBody>
        </p:sp>
        <p:sp>
          <p:nvSpPr>
            <p:cNvPr id="124" name="Дуга 123"/>
            <p:cNvSpPr/>
            <p:nvPr/>
          </p:nvSpPr>
          <p:spPr>
            <a:xfrm>
              <a:off x="6142020" y="3237418"/>
              <a:ext cx="1252448" cy="1252448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5" name="Дуга 124"/>
            <p:cNvSpPr/>
            <p:nvPr/>
          </p:nvSpPr>
          <p:spPr>
            <a:xfrm>
              <a:off x="6142020" y="3237418"/>
              <a:ext cx="1252448" cy="1252448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6" name="Полилиния 125"/>
            <p:cNvSpPr/>
            <p:nvPr/>
          </p:nvSpPr>
          <p:spPr>
            <a:xfrm>
              <a:off x="5515794" y="3462857"/>
              <a:ext cx="2504896" cy="801567"/>
            </a:xfrm>
            <a:custGeom>
              <a:avLst/>
              <a:gdLst>
                <a:gd name="connsiteX0" fmla="*/ 0 w 2504897"/>
                <a:gd name="connsiteY0" fmla="*/ 0 h 801567"/>
                <a:gd name="connsiteX1" fmla="*/ 2504897 w 2504897"/>
                <a:gd name="connsiteY1" fmla="*/ 0 h 801567"/>
                <a:gd name="connsiteX2" fmla="*/ 2504897 w 2504897"/>
                <a:gd name="connsiteY2" fmla="*/ 801567 h 801567"/>
                <a:gd name="connsiteX3" fmla="*/ 0 w 2504897"/>
                <a:gd name="connsiteY3" fmla="*/ 801567 h 801567"/>
                <a:gd name="connsiteX4" fmla="*/ 0 w 2504897"/>
                <a:gd name="connsiteY4" fmla="*/ 0 h 80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4897" h="801567">
                  <a:moveTo>
                    <a:pt x="0" y="0"/>
                  </a:moveTo>
                  <a:lnTo>
                    <a:pt x="2504897" y="0"/>
                  </a:lnTo>
                  <a:lnTo>
                    <a:pt x="2504897" y="801567"/>
                  </a:lnTo>
                  <a:lnTo>
                    <a:pt x="0" y="80156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2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ПРООН, ЮНИДО, Инициатива «Устойчивая энергия для всех» SE4ALL</a:t>
              </a:r>
              <a:endParaRPr lang="ru-RU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63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15200"/>
            <a:ext cx="8640960" cy="6009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5949" y="220513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РАБОТЕ КАЗАХСТАНА В СБ ООН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95" y="780460"/>
            <a:ext cx="4012991" cy="2671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2" y="3611559"/>
            <a:ext cx="3982145" cy="2239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40386" y="946942"/>
            <a:ext cx="3328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 принял участие в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заседаниях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 ООН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0386" y="2011926"/>
            <a:ext cx="3328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Принято более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резолюций СБ ООН и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заявления председателя СБ ООН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9729" y="3854214"/>
            <a:ext cx="3901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 в составе СБ ООН совершили визиты в Колумбию, Гаити, Афганистан, районы озера Чад в Центральной Африке и Сахель в Западной Африке, Эфиопию, Малайзию и Сингапур.</a:t>
            </a:r>
          </a:p>
        </p:txBody>
      </p:sp>
    </p:spTree>
    <p:extLst>
      <p:ext uri="{BB962C8B-B14F-4D97-AF65-F5344CB8AC3E}">
        <p14:creationId xmlns:p14="http://schemas.microsoft.com/office/powerpoint/2010/main" val="39060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13637</TotalTime>
  <Words>4121</Words>
  <Application>Microsoft Office PowerPoint</Application>
  <PresentationFormat>Экран (4:3)</PresentationFormat>
  <Paragraphs>708</Paragraphs>
  <Slides>79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93" baseType="lpstr">
      <vt:lpstr>MS PGothic</vt:lpstr>
      <vt:lpstr>SimSun</vt:lpstr>
      <vt:lpstr>Aharoni</vt:lpstr>
      <vt:lpstr>Arial</vt:lpstr>
      <vt:lpstr>Arial Black</vt:lpstr>
      <vt:lpstr>Calibri</vt:lpstr>
      <vt:lpstr>Calibri Light</vt:lpstr>
      <vt:lpstr>Cambria</vt:lpstr>
      <vt:lpstr>Impact</vt:lpstr>
      <vt:lpstr>Kalinga</vt:lpstr>
      <vt:lpstr>Lucida Sans Unicode</vt:lpstr>
      <vt:lpstr>Times New Roman</vt:lpstr>
      <vt:lpstr>Wingdings</vt:lpstr>
      <vt:lpstr>Ретро</vt:lpstr>
      <vt:lpstr>ВЫСТУПЛЕНИЕ  МИНИСТРА ИНОСТРАННЫХ ДЕЛ РК К.К. АБДРАХМАНОВА  НА «ПРАВИТЕЛЬСТВЕННОМ ЧАСЕ» В МАЖИЛИСЕ ПАРЛАМЕНТА РК  НА ТЕМУ: «О ВНЕШНЕЙ ПОЛИТИКЕ КАЗАХСТАНА  НА АЗИАТСКОМ НАПРАВЛЕНИИ»  </vt:lpstr>
      <vt:lpstr>Презентация PowerPoint</vt:lpstr>
      <vt:lpstr>Презентация PowerPoint</vt:lpstr>
      <vt:lpstr>КАЗАХСТАН - СЕРДЦЕ ЕВРАЗИИ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СИРИЙСКИЙ КОНФЛИКТ В ЦИФРАХ</vt:lpstr>
      <vt:lpstr>АСТАНИНСКИЙ ПРОЦЕСС ПО СИРИИ</vt:lpstr>
      <vt:lpstr>АСТАНИНСКИЙ ПРОЦЕСС ПО СИРИИ</vt:lpstr>
      <vt:lpstr>РОЛЬ АСТАНЫ В СИРИЙСКОМ УРЕГУЛИРОВАНИИ</vt:lpstr>
      <vt:lpstr>РОЛЬ АСТАНЫ В СИРИЙСКОМ УРЕГУЛИРОВАНИИ</vt:lpstr>
      <vt:lpstr>АЛМАТИНСКИЕ РАУНДЫ ПЕРЕГОВОРОВ ИРАНА И «ШЕСТЕРКИ»</vt:lpstr>
      <vt:lpstr>БОЛЬШАЯ АЗИЯ</vt:lpstr>
      <vt:lpstr>БОЛЬШАЯ АЗИЯ</vt:lpstr>
      <vt:lpstr>ВНЕШНЕЭКОНОМИЧЕСКАЯ ПОЛИТИКА КАЗАХСТАНА</vt:lpstr>
      <vt:lpstr>ИНСТИТУЦИОНАЛЬНАЯ ТРАНСФОРМАЦИЯ:  ВНЕШНИЕ ИНСТРУМЕНТЫ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ИСЛАМСКАЯ РЕСПУБЛИКА АФГАНИСТАН</vt:lpstr>
      <vt:lpstr>Презентация PowerPoint</vt:lpstr>
      <vt:lpstr>Презентация PowerPoint</vt:lpstr>
      <vt:lpstr> АРАБСКИЕ СТРАНЫ И АФРИКА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«ПРАВИТЕЛЬСТВЕННЫЙ ЧАС» В МАЖИЛИСЕ ПАРЛАМЕНТА РК  НА ТЕМУ: «О ВНЕШНЕЙ ПОЛИТИКЕ КАЗАХСТАНА  НА АЗИАТСКОМ НАПРАВЛЕНИИ» 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за первое полугодие и план работы на второе полугодие 2016 года</dc:title>
  <dc:creator>a.tinikeyeva</dc:creator>
  <cp:lastModifiedBy>Касенова Мадина</cp:lastModifiedBy>
  <cp:revision>1029</cp:revision>
  <cp:lastPrinted>2017-12-20T12:30:24Z</cp:lastPrinted>
  <dcterms:created xsi:type="dcterms:W3CDTF">2016-07-19T09:57:57Z</dcterms:created>
  <dcterms:modified xsi:type="dcterms:W3CDTF">2018-01-12T04:42:42Z</dcterms:modified>
</cp:coreProperties>
</file>