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6" r:id="rId2"/>
    <p:sldId id="301" r:id="rId3"/>
    <p:sldId id="302" r:id="rId4"/>
    <p:sldId id="303" r:id="rId5"/>
    <p:sldId id="334" r:id="rId6"/>
    <p:sldId id="335" r:id="rId7"/>
    <p:sldId id="337" r:id="rId8"/>
    <p:sldId id="308" r:id="rId9"/>
    <p:sldId id="304" r:id="rId10"/>
    <p:sldId id="309" r:id="rId11"/>
    <p:sldId id="338" r:id="rId12"/>
    <p:sldId id="318" r:id="rId13"/>
    <p:sldId id="344" r:id="rId14"/>
    <p:sldId id="345" r:id="rId15"/>
    <p:sldId id="347" r:id="rId16"/>
    <p:sldId id="350" r:id="rId17"/>
    <p:sldId id="348" r:id="rId18"/>
    <p:sldId id="312" r:id="rId19"/>
    <p:sldId id="339" r:id="rId20"/>
    <p:sldId id="360" r:id="rId21"/>
    <p:sldId id="359" r:id="rId22"/>
    <p:sldId id="313" r:id="rId23"/>
    <p:sldId id="314" r:id="rId24"/>
    <p:sldId id="315" r:id="rId25"/>
    <p:sldId id="354" r:id="rId26"/>
    <p:sldId id="353" r:id="rId27"/>
    <p:sldId id="324" r:id="rId28"/>
    <p:sldId id="351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2B2B2"/>
    <a:srgbClr val="EAEAEA"/>
    <a:srgbClr val="99CC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6305" autoAdjust="0"/>
  </p:normalViewPr>
  <p:slideViewPr>
    <p:cSldViewPr>
      <p:cViewPr varScale="1">
        <p:scale>
          <a:sx n="70" d="100"/>
          <a:sy n="70" d="100"/>
        </p:scale>
        <p:origin x="686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</a:rPr>
              <a:t>Руководители рабочей группы законопроекта</a:t>
            </a:r>
            <a:endParaRPr lang="ru-RU" sz="1000" b="1" dirty="0">
              <a:solidFill>
                <a:schemeClr val="tx2">
                  <a:lumMod val="7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сессия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Абдрахманов С.А.</c:v>
                </c:pt>
                <c:pt idx="1">
                  <c:v>Жумадильдаева Н.В.</c:v>
                </c:pt>
                <c:pt idx="2">
                  <c:v>Ким Р.У.</c:v>
                </c:pt>
                <c:pt idx="3">
                  <c:v>Микаелян Н.Г.</c:v>
                </c:pt>
                <c:pt idx="4">
                  <c:v>Мурадов А.С.</c:v>
                </c:pt>
                <c:pt idx="5">
                  <c:v>Тимощенко Ю.Е.</c:v>
                </c:pt>
                <c:pt idx="6">
                  <c:v>Хахазов Ш.Х.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1">
                  <c:v>2</c:v>
                </c:pt>
                <c:pt idx="2">
                  <c:v>1</c:v>
                </c:pt>
                <c:pt idx="5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сессия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Абдрахманов С.А.</c:v>
                </c:pt>
                <c:pt idx="1">
                  <c:v>Жумадильдаева Н.В.</c:v>
                </c:pt>
                <c:pt idx="2">
                  <c:v>Ким Р.У.</c:v>
                </c:pt>
                <c:pt idx="3">
                  <c:v>Микаелян Н.Г.</c:v>
                </c:pt>
                <c:pt idx="4">
                  <c:v>Мурадов А.С.</c:v>
                </c:pt>
                <c:pt idx="5">
                  <c:v>Тимощенко Ю.Е.</c:v>
                </c:pt>
                <c:pt idx="6">
                  <c:v>Хахазов Ш.Х.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5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сессия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Абдрахманов С.А.</c:v>
                </c:pt>
                <c:pt idx="1">
                  <c:v>Жумадильдаева Н.В.</c:v>
                </c:pt>
                <c:pt idx="2">
                  <c:v>Ким Р.У.</c:v>
                </c:pt>
                <c:pt idx="3">
                  <c:v>Микаелян Н.Г.</c:v>
                </c:pt>
                <c:pt idx="4">
                  <c:v>Мурадов А.С.</c:v>
                </c:pt>
                <c:pt idx="5">
                  <c:v>Тимощенко Ю.Е.</c:v>
                </c:pt>
                <c:pt idx="6">
                  <c:v>Хахазов Ш.Х.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4</c:v>
                </c:pt>
                <c:pt idx="1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110976"/>
        <c:axId val="133112656"/>
        <c:axId val="0"/>
      </c:bar3DChart>
      <c:catAx>
        <c:axId val="13311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112656"/>
        <c:crosses val="autoZero"/>
        <c:auto val="1"/>
        <c:lblAlgn val="ctr"/>
        <c:lblOffset val="100"/>
        <c:noMultiLvlLbl val="0"/>
      </c:catAx>
      <c:valAx>
        <c:axId val="1331126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3110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996722449326148"/>
          <c:y val="0.86814031894215493"/>
          <c:w val="0.49576890135281398"/>
          <c:h val="6.60522198511757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сми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4"/>
              <c:layout>
                <c:manualLayout>
                  <c:x val="4.5439119023997186E-2"/>
                  <c:y val="-1.689977891878688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Абдрахманов С.А.</c:v>
                </c:pt>
                <c:pt idx="1">
                  <c:v>Божко В.К.</c:v>
                </c:pt>
                <c:pt idx="2">
                  <c:v>Жумадильдаева Н.В.</c:v>
                </c:pt>
                <c:pt idx="3">
                  <c:v>Ким Р.У.</c:v>
                </c:pt>
                <c:pt idx="4">
                  <c:v>Микаелян Н.Г.</c:v>
                </c:pt>
                <c:pt idx="5">
                  <c:v>Мурадов А.С.</c:v>
                </c:pt>
                <c:pt idx="6">
                  <c:v>Нурумов Ш.У.</c:v>
                </c:pt>
                <c:pt idx="7">
                  <c:v>Тимощенко Ю.Е.</c:v>
                </c:pt>
                <c:pt idx="8">
                  <c:v>Хахазов Ш.Х.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50</c:v>
                </c:pt>
                <c:pt idx="1">
                  <c:v>150</c:v>
                </c:pt>
                <c:pt idx="2">
                  <c:v>17</c:v>
                </c:pt>
                <c:pt idx="3">
                  <c:v>20</c:v>
                </c:pt>
                <c:pt idx="4">
                  <c:v>7</c:v>
                </c:pt>
                <c:pt idx="5">
                  <c:v>13</c:v>
                </c:pt>
                <c:pt idx="6">
                  <c:v>14</c:v>
                </c:pt>
                <c:pt idx="7">
                  <c:v>16</c:v>
                </c:pt>
                <c:pt idx="8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F73DEE-88D3-4D34-B8BA-502506231DC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E5FF031-A9DB-44E3-99E5-78675A5ED566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2">
                  <a:lumMod val="75000"/>
                </a:schemeClr>
              </a:solidFill>
            </a:rPr>
            <a:t>1 </a:t>
          </a:r>
          <a:r>
            <a:rPr lang="ru-RU" sz="1200" dirty="0" smtClean="0">
              <a:solidFill>
                <a:schemeClr val="tx2">
                  <a:lumMod val="75000"/>
                </a:schemeClr>
              </a:solidFill>
            </a:rPr>
            <a:t>сессия</a:t>
          </a:r>
          <a:endParaRPr lang="ru-RU" sz="1200" dirty="0">
            <a:solidFill>
              <a:schemeClr val="tx2">
                <a:lumMod val="75000"/>
              </a:schemeClr>
            </a:solidFill>
          </a:endParaRPr>
        </a:p>
      </dgm:t>
    </dgm:pt>
    <dgm:pt modelId="{304F8E27-AF59-412D-A4AC-DC5B07C6BE74}" type="parTrans" cxnId="{8B19E524-3828-4E73-AF72-136E3AEDD1EF}">
      <dgm:prSet/>
      <dgm:spPr/>
      <dgm:t>
        <a:bodyPr/>
        <a:lstStyle/>
        <a:p>
          <a:endParaRPr lang="ru-RU"/>
        </a:p>
      </dgm:t>
    </dgm:pt>
    <dgm:pt modelId="{BAA6FC2A-D570-4ADD-B1C8-1C1F37D54C56}" type="sibTrans" cxnId="{8B19E524-3828-4E73-AF72-136E3AEDD1EF}">
      <dgm:prSet/>
      <dgm:spPr/>
      <dgm:t>
        <a:bodyPr/>
        <a:lstStyle/>
        <a:p>
          <a:endParaRPr lang="ru-RU"/>
        </a:p>
      </dgm:t>
    </dgm:pt>
    <dgm:pt modelId="{1392CABB-D6E0-4F0F-A263-1E0DCB164556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2">
                  <a:lumMod val="75000"/>
                </a:schemeClr>
              </a:solidFill>
            </a:rPr>
            <a:t>2 </a:t>
          </a:r>
          <a:r>
            <a:rPr lang="ru-RU" sz="1200" dirty="0" smtClean="0">
              <a:solidFill>
                <a:schemeClr val="tx2">
                  <a:lumMod val="75000"/>
                </a:schemeClr>
              </a:solidFill>
            </a:rPr>
            <a:t>сессия</a:t>
          </a:r>
          <a:endParaRPr lang="ru-RU" sz="1200" dirty="0">
            <a:solidFill>
              <a:schemeClr val="tx2">
                <a:lumMod val="75000"/>
              </a:schemeClr>
            </a:solidFill>
          </a:endParaRPr>
        </a:p>
      </dgm:t>
    </dgm:pt>
    <dgm:pt modelId="{B946F65E-7396-4CA1-8233-A542BB048BE9}" type="parTrans" cxnId="{87788574-E542-497B-BAC9-A939468A524B}">
      <dgm:prSet/>
      <dgm:spPr/>
      <dgm:t>
        <a:bodyPr/>
        <a:lstStyle/>
        <a:p>
          <a:endParaRPr lang="ru-RU"/>
        </a:p>
      </dgm:t>
    </dgm:pt>
    <dgm:pt modelId="{286119C5-7BEB-4D91-8FFC-8FB1A8E0E498}" type="sibTrans" cxnId="{87788574-E542-497B-BAC9-A939468A524B}">
      <dgm:prSet/>
      <dgm:spPr/>
      <dgm:t>
        <a:bodyPr/>
        <a:lstStyle/>
        <a:p>
          <a:endParaRPr lang="ru-RU"/>
        </a:p>
      </dgm:t>
    </dgm:pt>
    <dgm:pt modelId="{475D00BB-F6B1-4790-BD57-C53B1B701BA8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2">
                  <a:lumMod val="75000"/>
                </a:schemeClr>
              </a:solidFill>
            </a:rPr>
            <a:t>3 </a:t>
          </a:r>
          <a:r>
            <a:rPr lang="ru-RU" sz="1200" dirty="0" smtClean="0">
              <a:solidFill>
                <a:schemeClr val="tx2">
                  <a:lumMod val="75000"/>
                </a:schemeClr>
              </a:solidFill>
            </a:rPr>
            <a:t>сессия</a:t>
          </a:r>
          <a:endParaRPr lang="ru-RU" sz="1200" dirty="0">
            <a:solidFill>
              <a:schemeClr val="tx2">
                <a:lumMod val="75000"/>
              </a:schemeClr>
            </a:solidFill>
          </a:endParaRPr>
        </a:p>
      </dgm:t>
    </dgm:pt>
    <dgm:pt modelId="{12337F10-D687-459E-A147-29A7F749B26C}" type="parTrans" cxnId="{DB6BB253-A67F-4F2F-906D-50477EB09CC9}">
      <dgm:prSet/>
      <dgm:spPr/>
      <dgm:t>
        <a:bodyPr/>
        <a:lstStyle/>
        <a:p>
          <a:endParaRPr lang="ru-RU"/>
        </a:p>
      </dgm:t>
    </dgm:pt>
    <dgm:pt modelId="{282A07F4-42FB-4B01-A42D-F81904C82CCD}" type="sibTrans" cxnId="{DB6BB253-A67F-4F2F-906D-50477EB09CC9}">
      <dgm:prSet/>
      <dgm:spPr/>
      <dgm:t>
        <a:bodyPr/>
        <a:lstStyle/>
        <a:p>
          <a:endParaRPr lang="ru-RU"/>
        </a:p>
      </dgm:t>
    </dgm:pt>
    <dgm:pt modelId="{D8A72E75-F7A5-4936-A9D7-9641343433B3}" type="pres">
      <dgm:prSet presAssocID="{E4F73DEE-88D3-4D34-B8BA-502506231DCC}" presName="arrowDiagram" presStyleCnt="0">
        <dgm:presLayoutVars>
          <dgm:chMax val="5"/>
          <dgm:dir/>
          <dgm:resizeHandles val="exact"/>
        </dgm:presLayoutVars>
      </dgm:prSet>
      <dgm:spPr/>
    </dgm:pt>
    <dgm:pt modelId="{C1C1B6B2-4FE9-43F8-ACAF-D0448BAD5EB1}" type="pres">
      <dgm:prSet presAssocID="{E4F73DEE-88D3-4D34-B8BA-502506231DCC}" presName="arrow" presStyleLbl="bgShp" presStyleIdx="0" presStyleCnt="1" custAng="20915655" custScaleX="65976" custScaleY="79709" custLinFactNeighborX="294" custLinFactNeighborY="2195"/>
      <dgm:spPr/>
    </dgm:pt>
    <dgm:pt modelId="{12E7DBE9-B470-45C3-8943-40577D65951E}" type="pres">
      <dgm:prSet presAssocID="{E4F73DEE-88D3-4D34-B8BA-502506231DCC}" presName="arrowDiagram3" presStyleCnt="0"/>
      <dgm:spPr/>
    </dgm:pt>
    <dgm:pt modelId="{53EDAF12-3112-48B6-8311-08F17E48C9F0}" type="pres">
      <dgm:prSet presAssocID="{9E5FF031-A9DB-44E3-99E5-78675A5ED566}" presName="bullet3a" presStyleLbl="node1" presStyleIdx="0" presStyleCnt="3"/>
      <dgm:spPr/>
    </dgm:pt>
    <dgm:pt modelId="{10F0C518-E925-4D54-B354-9CD76D508BF3}" type="pres">
      <dgm:prSet presAssocID="{9E5FF031-A9DB-44E3-99E5-78675A5ED566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D8CBFF-DC04-435A-989F-E4CE46176C9C}" type="pres">
      <dgm:prSet presAssocID="{1392CABB-D6E0-4F0F-A263-1E0DCB164556}" presName="bullet3b" presStyleLbl="node1" presStyleIdx="1" presStyleCnt="3"/>
      <dgm:spPr/>
    </dgm:pt>
    <dgm:pt modelId="{B7B3A0AE-15A0-4C5F-90BE-22CFCB57A8BE}" type="pres">
      <dgm:prSet presAssocID="{1392CABB-D6E0-4F0F-A263-1E0DCB164556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FE4E4-98B1-4825-B70B-1106FAD41FDC}" type="pres">
      <dgm:prSet presAssocID="{475D00BB-F6B1-4790-BD57-C53B1B701BA8}" presName="bullet3c" presStyleLbl="node1" presStyleIdx="2" presStyleCnt="3"/>
      <dgm:spPr/>
    </dgm:pt>
    <dgm:pt modelId="{BC6A3673-D732-450B-81A8-E8DE74A19D70}" type="pres">
      <dgm:prSet presAssocID="{475D00BB-F6B1-4790-BD57-C53B1B701BA8}" presName="textBox3c" presStyleLbl="revTx" presStyleIdx="2" presStyleCnt="3" custLinFactNeighborX="-14108" custLinFactNeighborY="7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DDD107-9448-4A78-A793-F461D2225C59}" type="presOf" srcId="{9E5FF031-A9DB-44E3-99E5-78675A5ED566}" destId="{10F0C518-E925-4D54-B354-9CD76D508BF3}" srcOrd="0" destOrd="0" presId="urn:microsoft.com/office/officeart/2005/8/layout/arrow2"/>
    <dgm:cxn modelId="{1851E55E-B5F9-4F7E-97C2-DBAEF91D6D3B}" type="presOf" srcId="{1392CABB-D6E0-4F0F-A263-1E0DCB164556}" destId="{B7B3A0AE-15A0-4C5F-90BE-22CFCB57A8BE}" srcOrd="0" destOrd="0" presId="urn:microsoft.com/office/officeart/2005/8/layout/arrow2"/>
    <dgm:cxn modelId="{8B19E524-3828-4E73-AF72-136E3AEDD1EF}" srcId="{E4F73DEE-88D3-4D34-B8BA-502506231DCC}" destId="{9E5FF031-A9DB-44E3-99E5-78675A5ED566}" srcOrd="0" destOrd="0" parTransId="{304F8E27-AF59-412D-A4AC-DC5B07C6BE74}" sibTransId="{BAA6FC2A-D570-4ADD-B1C8-1C1F37D54C56}"/>
    <dgm:cxn modelId="{AAAF90AF-A61A-45D3-98E2-24C2D6CF8CDA}" type="presOf" srcId="{E4F73DEE-88D3-4D34-B8BA-502506231DCC}" destId="{D8A72E75-F7A5-4936-A9D7-9641343433B3}" srcOrd="0" destOrd="0" presId="urn:microsoft.com/office/officeart/2005/8/layout/arrow2"/>
    <dgm:cxn modelId="{1AA9DBDB-D69B-4A82-BBD0-B355E61E4C82}" type="presOf" srcId="{475D00BB-F6B1-4790-BD57-C53B1B701BA8}" destId="{BC6A3673-D732-450B-81A8-E8DE74A19D70}" srcOrd="0" destOrd="0" presId="urn:microsoft.com/office/officeart/2005/8/layout/arrow2"/>
    <dgm:cxn modelId="{DB6BB253-A67F-4F2F-906D-50477EB09CC9}" srcId="{E4F73DEE-88D3-4D34-B8BA-502506231DCC}" destId="{475D00BB-F6B1-4790-BD57-C53B1B701BA8}" srcOrd="2" destOrd="0" parTransId="{12337F10-D687-459E-A147-29A7F749B26C}" sibTransId="{282A07F4-42FB-4B01-A42D-F81904C82CCD}"/>
    <dgm:cxn modelId="{87788574-E542-497B-BAC9-A939468A524B}" srcId="{E4F73DEE-88D3-4D34-B8BA-502506231DCC}" destId="{1392CABB-D6E0-4F0F-A263-1E0DCB164556}" srcOrd="1" destOrd="0" parTransId="{B946F65E-7396-4CA1-8233-A542BB048BE9}" sibTransId="{286119C5-7BEB-4D91-8FFC-8FB1A8E0E498}"/>
    <dgm:cxn modelId="{98AD45BD-356C-43A1-9DD5-91501F839E04}" type="presParOf" srcId="{D8A72E75-F7A5-4936-A9D7-9641343433B3}" destId="{C1C1B6B2-4FE9-43F8-ACAF-D0448BAD5EB1}" srcOrd="0" destOrd="0" presId="urn:microsoft.com/office/officeart/2005/8/layout/arrow2"/>
    <dgm:cxn modelId="{F8C11C73-3B14-4637-A74E-A8CF1B63A5A0}" type="presParOf" srcId="{D8A72E75-F7A5-4936-A9D7-9641343433B3}" destId="{12E7DBE9-B470-45C3-8943-40577D65951E}" srcOrd="1" destOrd="0" presId="urn:microsoft.com/office/officeart/2005/8/layout/arrow2"/>
    <dgm:cxn modelId="{A10A82DB-A0D2-46B3-B744-781C80175B79}" type="presParOf" srcId="{12E7DBE9-B470-45C3-8943-40577D65951E}" destId="{53EDAF12-3112-48B6-8311-08F17E48C9F0}" srcOrd="0" destOrd="0" presId="urn:microsoft.com/office/officeart/2005/8/layout/arrow2"/>
    <dgm:cxn modelId="{A6401DA2-CF50-4FDA-A53C-7EFEC1955EBC}" type="presParOf" srcId="{12E7DBE9-B470-45C3-8943-40577D65951E}" destId="{10F0C518-E925-4D54-B354-9CD76D508BF3}" srcOrd="1" destOrd="0" presId="urn:microsoft.com/office/officeart/2005/8/layout/arrow2"/>
    <dgm:cxn modelId="{2ED1064D-4F28-4F93-9F3B-F27C13A160A5}" type="presParOf" srcId="{12E7DBE9-B470-45C3-8943-40577D65951E}" destId="{C6D8CBFF-DC04-435A-989F-E4CE46176C9C}" srcOrd="2" destOrd="0" presId="urn:microsoft.com/office/officeart/2005/8/layout/arrow2"/>
    <dgm:cxn modelId="{3687749A-4D90-4DF5-93F6-C9924710E2EC}" type="presParOf" srcId="{12E7DBE9-B470-45C3-8943-40577D65951E}" destId="{B7B3A0AE-15A0-4C5F-90BE-22CFCB57A8BE}" srcOrd="3" destOrd="0" presId="urn:microsoft.com/office/officeart/2005/8/layout/arrow2"/>
    <dgm:cxn modelId="{B0285D1E-B7A8-49E5-9461-18CE6AECED63}" type="presParOf" srcId="{12E7DBE9-B470-45C3-8943-40577D65951E}" destId="{10EFE4E4-98B1-4825-B70B-1106FAD41FDC}" srcOrd="4" destOrd="0" presId="urn:microsoft.com/office/officeart/2005/8/layout/arrow2"/>
    <dgm:cxn modelId="{3F20F272-975F-4FEF-8609-5A7864BBB025}" type="presParOf" srcId="{12E7DBE9-B470-45C3-8943-40577D65951E}" destId="{BC6A3673-D732-450B-81A8-E8DE74A19D70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B4D76D-EDF9-4D9B-B590-087F223094C9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F52812-7E1F-460C-BD03-3AE402007493}">
      <dgm:prSet phldrT="[Текст]" custT="1"/>
      <dgm:spPr/>
      <dgm:t>
        <a:bodyPr/>
        <a:lstStyle/>
        <a:p>
          <a:r>
            <a:rPr lang="ru-RU" sz="1100" dirty="0" smtClean="0"/>
            <a:t>1 </a:t>
          </a:r>
          <a:r>
            <a:rPr lang="ru-RU" sz="1100" b="1" dirty="0" smtClean="0"/>
            <a:t>сессия</a:t>
          </a:r>
          <a:endParaRPr lang="ru-RU" sz="1100" b="1" dirty="0"/>
        </a:p>
      </dgm:t>
    </dgm:pt>
    <dgm:pt modelId="{1833FE4A-24E0-45AA-92FF-6EACA0745A0D}" type="parTrans" cxnId="{5D245641-22FE-4A46-9BF3-7A9985225ABA}">
      <dgm:prSet/>
      <dgm:spPr/>
      <dgm:t>
        <a:bodyPr/>
        <a:lstStyle/>
        <a:p>
          <a:endParaRPr lang="ru-RU" sz="1100"/>
        </a:p>
      </dgm:t>
    </dgm:pt>
    <dgm:pt modelId="{727900BA-AA7F-450B-AEE2-9E4606201621}" type="sibTrans" cxnId="{5D245641-22FE-4A46-9BF3-7A9985225ABA}">
      <dgm:prSet custT="1"/>
      <dgm:spPr/>
      <dgm:t>
        <a:bodyPr/>
        <a:lstStyle/>
        <a:p>
          <a:endParaRPr lang="ru-RU" sz="1100"/>
        </a:p>
      </dgm:t>
    </dgm:pt>
    <dgm:pt modelId="{FAB935FB-4BD8-4F41-BD4E-6600B71117DF}">
      <dgm:prSet phldrT="[Текст]" custT="1"/>
      <dgm:spPr/>
      <dgm:t>
        <a:bodyPr/>
        <a:lstStyle/>
        <a:p>
          <a:r>
            <a:rPr lang="ru-RU" sz="1100" b="1" dirty="0" smtClean="0"/>
            <a:t> 2 сессия</a:t>
          </a:r>
          <a:endParaRPr lang="ru-RU" sz="1100" b="1" dirty="0"/>
        </a:p>
      </dgm:t>
    </dgm:pt>
    <dgm:pt modelId="{8D496BE7-9321-4494-BA8A-EDE367D46DA8}" type="parTrans" cxnId="{B6C4DF29-404E-4A45-B0C0-6DEE7E72AFB6}">
      <dgm:prSet/>
      <dgm:spPr/>
      <dgm:t>
        <a:bodyPr/>
        <a:lstStyle/>
        <a:p>
          <a:endParaRPr lang="ru-RU" sz="1100"/>
        </a:p>
      </dgm:t>
    </dgm:pt>
    <dgm:pt modelId="{3ABB3178-1555-4C8C-A4C2-6F7E7EB92DC9}" type="sibTrans" cxnId="{B6C4DF29-404E-4A45-B0C0-6DEE7E72AFB6}">
      <dgm:prSet custT="1"/>
      <dgm:spPr/>
      <dgm:t>
        <a:bodyPr/>
        <a:lstStyle/>
        <a:p>
          <a:endParaRPr lang="ru-RU" sz="1100"/>
        </a:p>
      </dgm:t>
    </dgm:pt>
    <dgm:pt modelId="{31EFA5CC-9729-4E95-AA39-B6CFBDA08664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100" b="1" dirty="0" smtClean="0"/>
            <a:t>40</a:t>
          </a:r>
          <a:r>
            <a:rPr lang="ru-RU" sz="1100" dirty="0" smtClean="0"/>
            <a:t> поправок</a:t>
          </a:r>
          <a:endParaRPr lang="ru-RU" sz="1100" dirty="0"/>
        </a:p>
      </dgm:t>
    </dgm:pt>
    <dgm:pt modelId="{1DD90D6F-FF00-4AAF-89A5-70664EA26240}" type="parTrans" cxnId="{971245F1-8328-46A0-B8D7-F89F0C1FDF48}">
      <dgm:prSet/>
      <dgm:spPr/>
      <dgm:t>
        <a:bodyPr/>
        <a:lstStyle/>
        <a:p>
          <a:endParaRPr lang="ru-RU" sz="1100"/>
        </a:p>
      </dgm:t>
    </dgm:pt>
    <dgm:pt modelId="{5955FC13-16EB-44EF-8FBB-644157B66636}" type="sibTrans" cxnId="{971245F1-8328-46A0-B8D7-F89F0C1FDF48}">
      <dgm:prSet/>
      <dgm:spPr/>
      <dgm:t>
        <a:bodyPr/>
        <a:lstStyle/>
        <a:p>
          <a:endParaRPr lang="ru-RU" sz="1100"/>
        </a:p>
      </dgm:t>
    </dgm:pt>
    <dgm:pt modelId="{31777691-B1D8-49F7-A0D0-8DA2898405EB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100" b="1" dirty="0" smtClean="0"/>
            <a:t>875</a:t>
          </a:r>
          <a:r>
            <a:rPr lang="ru-RU" sz="1100" dirty="0" smtClean="0"/>
            <a:t> поправок</a:t>
          </a:r>
          <a:endParaRPr lang="ru-RU" sz="1100" dirty="0"/>
        </a:p>
      </dgm:t>
    </dgm:pt>
    <dgm:pt modelId="{2080B2FA-402B-4833-8566-B6A744A2011D}" type="parTrans" cxnId="{5B8D7521-2271-47CF-9889-7CF14DE7AAF5}">
      <dgm:prSet/>
      <dgm:spPr/>
      <dgm:t>
        <a:bodyPr/>
        <a:lstStyle/>
        <a:p>
          <a:endParaRPr lang="ru-RU" sz="1100"/>
        </a:p>
      </dgm:t>
    </dgm:pt>
    <dgm:pt modelId="{3EF02F10-C5E4-49E9-BCB9-1C3A774F2115}" type="sibTrans" cxnId="{5B8D7521-2271-47CF-9889-7CF14DE7AAF5}">
      <dgm:prSet/>
      <dgm:spPr/>
      <dgm:t>
        <a:bodyPr/>
        <a:lstStyle/>
        <a:p>
          <a:endParaRPr lang="ru-RU" sz="1100"/>
        </a:p>
      </dgm:t>
    </dgm:pt>
    <dgm:pt modelId="{B37A67DB-DBAB-4D3C-95B9-C0AC7212CBDD}">
      <dgm:prSet phldrT="[Текст]" custT="1"/>
      <dgm:spPr/>
      <dgm:t>
        <a:bodyPr/>
        <a:lstStyle/>
        <a:p>
          <a:r>
            <a:rPr lang="ru-RU" sz="1100" b="1" dirty="0" smtClean="0"/>
            <a:t>3 сессия</a:t>
          </a:r>
          <a:endParaRPr lang="ru-RU" sz="1100" b="1" dirty="0"/>
        </a:p>
      </dgm:t>
    </dgm:pt>
    <dgm:pt modelId="{7BD17A59-1BDA-4920-A8E2-7329AB8622DE}" type="parTrans" cxnId="{EDDED02E-1E0E-45F4-AC64-BF877C06B713}">
      <dgm:prSet/>
      <dgm:spPr/>
      <dgm:t>
        <a:bodyPr/>
        <a:lstStyle/>
        <a:p>
          <a:endParaRPr lang="ru-RU" sz="1100"/>
        </a:p>
      </dgm:t>
    </dgm:pt>
    <dgm:pt modelId="{E2BD0EC5-174A-4FB9-8742-DFB08DE0A75D}" type="sibTrans" cxnId="{EDDED02E-1E0E-45F4-AC64-BF877C06B713}">
      <dgm:prSet/>
      <dgm:spPr/>
      <dgm:t>
        <a:bodyPr/>
        <a:lstStyle/>
        <a:p>
          <a:endParaRPr lang="ru-RU" sz="1100"/>
        </a:p>
      </dgm:t>
    </dgm:pt>
    <dgm:pt modelId="{A40398EC-14CD-41BB-B233-60638E8348A3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b="1" dirty="0" smtClean="0"/>
            <a:t>763</a:t>
          </a:r>
          <a:r>
            <a:rPr lang="ru-RU" sz="1100" dirty="0" smtClean="0"/>
            <a:t> поправок</a:t>
          </a:r>
        </a:p>
        <a:p>
          <a:pPr marL="57150" lvl="1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100" dirty="0"/>
        </a:p>
      </dgm:t>
    </dgm:pt>
    <dgm:pt modelId="{DC1C4C92-B253-4B9B-977D-B30C8C5E1301}" type="parTrans" cxnId="{A84B9725-A672-4C66-ADD6-DF2A3FE3CC0E}">
      <dgm:prSet/>
      <dgm:spPr/>
      <dgm:t>
        <a:bodyPr/>
        <a:lstStyle/>
        <a:p>
          <a:endParaRPr lang="ru-RU" sz="1100"/>
        </a:p>
      </dgm:t>
    </dgm:pt>
    <dgm:pt modelId="{E9EF1AEF-1107-4734-8D02-9805E3EF8F6F}" type="sibTrans" cxnId="{A84B9725-A672-4C66-ADD6-DF2A3FE3CC0E}">
      <dgm:prSet/>
      <dgm:spPr/>
      <dgm:t>
        <a:bodyPr/>
        <a:lstStyle/>
        <a:p>
          <a:endParaRPr lang="ru-RU" sz="1100"/>
        </a:p>
      </dgm:t>
    </dgm:pt>
    <dgm:pt modelId="{3983C36E-BCF0-4E52-9482-85AE95B895AE}" type="pres">
      <dgm:prSet presAssocID="{FDB4D76D-EDF9-4D9B-B590-087F223094C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6EF25F-E38A-487E-A6EC-79DD19316C01}" type="pres">
      <dgm:prSet presAssocID="{34F52812-7E1F-460C-BD03-3AE402007493}" presName="composite" presStyleCnt="0"/>
      <dgm:spPr/>
    </dgm:pt>
    <dgm:pt modelId="{7EDCA61A-4D08-4509-AB75-EAC70E1865B7}" type="pres">
      <dgm:prSet presAssocID="{34F52812-7E1F-460C-BD03-3AE402007493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EE821-1E26-4CCA-B6E4-901465F29748}" type="pres">
      <dgm:prSet presAssocID="{34F52812-7E1F-460C-BD03-3AE402007493}" presName="parSh" presStyleLbl="node1" presStyleIdx="0" presStyleCnt="3"/>
      <dgm:spPr/>
      <dgm:t>
        <a:bodyPr/>
        <a:lstStyle/>
        <a:p>
          <a:endParaRPr lang="ru-RU"/>
        </a:p>
      </dgm:t>
    </dgm:pt>
    <dgm:pt modelId="{A5ABF50C-6DB1-494F-A421-8816CB4B6408}" type="pres">
      <dgm:prSet presAssocID="{34F52812-7E1F-460C-BD03-3AE402007493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4AC6B2-9BA8-4299-8179-B609343BABB8}" type="pres">
      <dgm:prSet presAssocID="{727900BA-AA7F-450B-AEE2-9E4606201621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5651BC5-E6CB-4C78-AD4F-0F81C8D812A8}" type="pres">
      <dgm:prSet presAssocID="{727900BA-AA7F-450B-AEE2-9E4606201621}" presName="connTx" presStyleLbl="sibTrans2D1" presStyleIdx="0" presStyleCnt="2"/>
      <dgm:spPr/>
      <dgm:t>
        <a:bodyPr/>
        <a:lstStyle/>
        <a:p>
          <a:endParaRPr lang="ru-RU"/>
        </a:p>
      </dgm:t>
    </dgm:pt>
    <dgm:pt modelId="{55E870C2-0636-486F-9EB6-57639FCE7AC7}" type="pres">
      <dgm:prSet presAssocID="{FAB935FB-4BD8-4F41-BD4E-6600B71117DF}" presName="composite" presStyleCnt="0"/>
      <dgm:spPr/>
    </dgm:pt>
    <dgm:pt modelId="{7F4886F6-04D5-44A2-8F47-1BD41B047557}" type="pres">
      <dgm:prSet presAssocID="{FAB935FB-4BD8-4F41-BD4E-6600B71117DF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AF4338-5537-4F9D-A2E2-93EC0B93CDAA}" type="pres">
      <dgm:prSet presAssocID="{FAB935FB-4BD8-4F41-BD4E-6600B71117DF}" presName="parSh" presStyleLbl="node1" presStyleIdx="1" presStyleCnt="3"/>
      <dgm:spPr/>
      <dgm:t>
        <a:bodyPr/>
        <a:lstStyle/>
        <a:p>
          <a:endParaRPr lang="ru-RU"/>
        </a:p>
      </dgm:t>
    </dgm:pt>
    <dgm:pt modelId="{38633999-45F0-448C-A232-23973CD50308}" type="pres">
      <dgm:prSet presAssocID="{FAB935FB-4BD8-4F41-BD4E-6600B71117DF}" presName="desTx" presStyleLbl="fgAcc1" presStyleIdx="1" presStyleCnt="3" custLinFactNeighborX="-1264" custLinFactNeighborY="2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B1A817-0881-417B-9306-7DA0A2676A4E}" type="pres">
      <dgm:prSet presAssocID="{3ABB3178-1555-4C8C-A4C2-6F7E7EB92DC9}" presName="sibTrans" presStyleLbl="sibTrans2D1" presStyleIdx="1" presStyleCnt="2"/>
      <dgm:spPr/>
      <dgm:t>
        <a:bodyPr/>
        <a:lstStyle/>
        <a:p>
          <a:endParaRPr lang="ru-RU"/>
        </a:p>
      </dgm:t>
    </dgm:pt>
    <dgm:pt modelId="{FA3AB753-796F-489A-84AA-5345E9B387DF}" type="pres">
      <dgm:prSet presAssocID="{3ABB3178-1555-4C8C-A4C2-6F7E7EB92DC9}" presName="connTx" presStyleLbl="sibTrans2D1" presStyleIdx="1" presStyleCnt="2"/>
      <dgm:spPr/>
      <dgm:t>
        <a:bodyPr/>
        <a:lstStyle/>
        <a:p>
          <a:endParaRPr lang="ru-RU"/>
        </a:p>
      </dgm:t>
    </dgm:pt>
    <dgm:pt modelId="{D274FB28-F13C-450C-A173-8A5807CB84FD}" type="pres">
      <dgm:prSet presAssocID="{B37A67DB-DBAB-4D3C-95B9-C0AC7212CBDD}" presName="composite" presStyleCnt="0"/>
      <dgm:spPr/>
    </dgm:pt>
    <dgm:pt modelId="{63F06775-0B84-4AB3-91DF-0A3EE2962293}" type="pres">
      <dgm:prSet presAssocID="{B37A67DB-DBAB-4D3C-95B9-C0AC7212CBDD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4F34CF-1B78-4D60-8FCE-03874232F4AB}" type="pres">
      <dgm:prSet presAssocID="{B37A67DB-DBAB-4D3C-95B9-C0AC7212CBDD}" presName="parSh" presStyleLbl="node1" presStyleIdx="2" presStyleCnt="3"/>
      <dgm:spPr/>
      <dgm:t>
        <a:bodyPr/>
        <a:lstStyle/>
        <a:p>
          <a:endParaRPr lang="ru-RU"/>
        </a:p>
      </dgm:t>
    </dgm:pt>
    <dgm:pt modelId="{DA4DFB10-4190-43BD-BA29-BD3C21A400B8}" type="pres">
      <dgm:prSet presAssocID="{B37A67DB-DBAB-4D3C-95B9-C0AC7212CBDD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9F3027-C763-47B4-8264-2EA7429B872C}" type="presOf" srcId="{3ABB3178-1555-4C8C-A4C2-6F7E7EB92DC9}" destId="{FA3AB753-796F-489A-84AA-5345E9B387DF}" srcOrd="1" destOrd="0" presId="urn:microsoft.com/office/officeart/2005/8/layout/process3"/>
    <dgm:cxn modelId="{56647EC6-8222-4268-BCF2-21731FFABFB2}" type="presOf" srcId="{31777691-B1D8-49F7-A0D0-8DA2898405EB}" destId="{DA4DFB10-4190-43BD-BA29-BD3C21A400B8}" srcOrd="0" destOrd="0" presId="urn:microsoft.com/office/officeart/2005/8/layout/process3"/>
    <dgm:cxn modelId="{55ADC906-0850-4BC5-9E1B-8C66E3DFDB98}" type="presOf" srcId="{B37A67DB-DBAB-4D3C-95B9-C0AC7212CBDD}" destId="{8C4F34CF-1B78-4D60-8FCE-03874232F4AB}" srcOrd="1" destOrd="0" presId="urn:microsoft.com/office/officeart/2005/8/layout/process3"/>
    <dgm:cxn modelId="{BE7C7D24-2F6A-4442-AF96-0C105EBD60DA}" type="presOf" srcId="{31EFA5CC-9729-4E95-AA39-B6CFBDA08664}" destId="{A5ABF50C-6DB1-494F-A421-8816CB4B6408}" srcOrd="0" destOrd="0" presId="urn:microsoft.com/office/officeart/2005/8/layout/process3"/>
    <dgm:cxn modelId="{03FCBB03-EAA5-46CD-8F64-FF3F3967AD8B}" type="presOf" srcId="{727900BA-AA7F-450B-AEE2-9E4606201621}" destId="{C5651BC5-E6CB-4C78-AD4F-0F81C8D812A8}" srcOrd="1" destOrd="0" presId="urn:microsoft.com/office/officeart/2005/8/layout/process3"/>
    <dgm:cxn modelId="{78D5AD4E-A92B-4703-A8EA-418D476D0BF5}" type="presOf" srcId="{FAB935FB-4BD8-4F41-BD4E-6600B71117DF}" destId="{7F4886F6-04D5-44A2-8F47-1BD41B047557}" srcOrd="0" destOrd="0" presId="urn:microsoft.com/office/officeart/2005/8/layout/process3"/>
    <dgm:cxn modelId="{08DA6FA0-72BA-4C3F-A8BB-8D64418E0A19}" type="presOf" srcId="{34F52812-7E1F-460C-BD03-3AE402007493}" destId="{7EDCA61A-4D08-4509-AB75-EAC70E1865B7}" srcOrd="0" destOrd="0" presId="urn:microsoft.com/office/officeart/2005/8/layout/process3"/>
    <dgm:cxn modelId="{32D6B434-F727-485E-9185-2D3329BFC73D}" type="presOf" srcId="{727900BA-AA7F-450B-AEE2-9E4606201621}" destId="{6E4AC6B2-9BA8-4299-8179-B609343BABB8}" srcOrd="0" destOrd="0" presId="urn:microsoft.com/office/officeart/2005/8/layout/process3"/>
    <dgm:cxn modelId="{5B8D7521-2271-47CF-9889-7CF14DE7AAF5}" srcId="{B37A67DB-DBAB-4D3C-95B9-C0AC7212CBDD}" destId="{31777691-B1D8-49F7-A0D0-8DA2898405EB}" srcOrd="0" destOrd="0" parTransId="{2080B2FA-402B-4833-8566-B6A744A2011D}" sibTransId="{3EF02F10-C5E4-49E9-BCB9-1C3A774F2115}"/>
    <dgm:cxn modelId="{5D245641-22FE-4A46-9BF3-7A9985225ABA}" srcId="{FDB4D76D-EDF9-4D9B-B590-087F223094C9}" destId="{34F52812-7E1F-460C-BD03-3AE402007493}" srcOrd="0" destOrd="0" parTransId="{1833FE4A-24E0-45AA-92FF-6EACA0745A0D}" sibTransId="{727900BA-AA7F-450B-AEE2-9E4606201621}"/>
    <dgm:cxn modelId="{A84B9725-A672-4C66-ADD6-DF2A3FE3CC0E}" srcId="{FAB935FB-4BD8-4F41-BD4E-6600B71117DF}" destId="{A40398EC-14CD-41BB-B233-60638E8348A3}" srcOrd="0" destOrd="0" parTransId="{DC1C4C92-B253-4B9B-977D-B30C8C5E1301}" sibTransId="{E9EF1AEF-1107-4734-8D02-9805E3EF8F6F}"/>
    <dgm:cxn modelId="{534524BA-2164-4C5F-B768-575742DFC455}" type="presOf" srcId="{A40398EC-14CD-41BB-B233-60638E8348A3}" destId="{38633999-45F0-448C-A232-23973CD50308}" srcOrd="0" destOrd="0" presId="urn:microsoft.com/office/officeart/2005/8/layout/process3"/>
    <dgm:cxn modelId="{0C40743B-68C1-4596-BC68-3F9E622650D4}" type="presOf" srcId="{34F52812-7E1F-460C-BD03-3AE402007493}" destId="{841EE821-1E26-4CCA-B6E4-901465F29748}" srcOrd="1" destOrd="0" presId="urn:microsoft.com/office/officeart/2005/8/layout/process3"/>
    <dgm:cxn modelId="{5ECDC335-693B-4822-8F9A-629A4CD5FFED}" type="presOf" srcId="{B37A67DB-DBAB-4D3C-95B9-C0AC7212CBDD}" destId="{63F06775-0B84-4AB3-91DF-0A3EE2962293}" srcOrd="0" destOrd="0" presId="urn:microsoft.com/office/officeart/2005/8/layout/process3"/>
    <dgm:cxn modelId="{E434642F-09A0-4239-911A-8F648482E891}" type="presOf" srcId="{3ABB3178-1555-4C8C-A4C2-6F7E7EB92DC9}" destId="{7EB1A817-0881-417B-9306-7DA0A2676A4E}" srcOrd="0" destOrd="0" presId="urn:microsoft.com/office/officeart/2005/8/layout/process3"/>
    <dgm:cxn modelId="{764725D7-C620-4970-96B6-7E3A938BC710}" type="presOf" srcId="{FDB4D76D-EDF9-4D9B-B590-087F223094C9}" destId="{3983C36E-BCF0-4E52-9482-85AE95B895AE}" srcOrd="0" destOrd="0" presId="urn:microsoft.com/office/officeart/2005/8/layout/process3"/>
    <dgm:cxn modelId="{B6C4DF29-404E-4A45-B0C0-6DEE7E72AFB6}" srcId="{FDB4D76D-EDF9-4D9B-B590-087F223094C9}" destId="{FAB935FB-4BD8-4F41-BD4E-6600B71117DF}" srcOrd="1" destOrd="0" parTransId="{8D496BE7-9321-4494-BA8A-EDE367D46DA8}" sibTransId="{3ABB3178-1555-4C8C-A4C2-6F7E7EB92DC9}"/>
    <dgm:cxn modelId="{EDDED02E-1E0E-45F4-AC64-BF877C06B713}" srcId="{FDB4D76D-EDF9-4D9B-B590-087F223094C9}" destId="{B37A67DB-DBAB-4D3C-95B9-C0AC7212CBDD}" srcOrd="2" destOrd="0" parTransId="{7BD17A59-1BDA-4920-A8E2-7329AB8622DE}" sibTransId="{E2BD0EC5-174A-4FB9-8742-DFB08DE0A75D}"/>
    <dgm:cxn modelId="{971245F1-8328-46A0-B8D7-F89F0C1FDF48}" srcId="{34F52812-7E1F-460C-BD03-3AE402007493}" destId="{31EFA5CC-9729-4E95-AA39-B6CFBDA08664}" srcOrd="0" destOrd="0" parTransId="{1DD90D6F-FF00-4AAF-89A5-70664EA26240}" sibTransId="{5955FC13-16EB-44EF-8FBB-644157B66636}"/>
    <dgm:cxn modelId="{D5A77541-F0B2-469D-A2FF-A7199301596E}" type="presOf" srcId="{FAB935FB-4BD8-4F41-BD4E-6600B71117DF}" destId="{24AF4338-5537-4F9D-A2E2-93EC0B93CDAA}" srcOrd="1" destOrd="0" presId="urn:microsoft.com/office/officeart/2005/8/layout/process3"/>
    <dgm:cxn modelId="{C7ECEFEB-93AD-42EA-9D24-284A389D3447}" type="presParOf" srcId="{3983C36E-BCF0-4E52-9482-85AE95B895AE}" destId="{D86EF25F-E38A-487E-A6EC-79DD19316C01}" srcOrd="0" destOrd="0" presId="urn:microsoft.com/office/officeart/2005/8/layout/process3"/>
    <dgm:cxn modelId="{E7315150-7263-4B8F-8F81-9428DCB043C1}" type="presParOf" srcId="{D86EF25F-E38A-487E-A6EC-79DD19316C01}" destId="{7EDCA61A-4D08-4509-AB75-EAC70E1865B7}" srcOrd="0" destOrd="0" presId="urn:microsoft.com/office/officeart/2005/8/layout/process3"/>
    <dgm:cxn modelId="{153BF251-A263-4473-A388-D9829C5ADC68}" type="presParOf" srcId="{D86EF25F-E38A-487E-A6EC-79DD19316C01}" destId="{841EE821-1E26-4CCA-B6E4-901465F29748}" srcOrd="1" destOrd="0" presId="urn:microsoft.com/office/officeart/2005/8/layout/process3"/>
    <dgm:cxn modelId="{95FEB8AA-4347-4B98-8404-468CF47B43AA}" type="presParOf" srcId="{D86EF25F-E38A-487E-A6EC-79DD19316C01}" destId="{A5ABF50C-6DB1-494F-A421-8816CB4B6408}" srcOrd="2" destOrd="0" presId="urn:microsoft.com/office/officeart/2005/8/layout/process3"/>
    <dgm:cxn modelId="{00C8D2D6-FE09-4691-8930-4CB70FD16AD2}" type="presParOf" srcId="{3983C36E-BCF0-4E52-9482-85AE95B895AE}" destId="{6E4AC6B2-9BA8-4299-8179-B609343BABB8}" srcOrd="1" destOrd="0" presId="urn:microsoft.com/office/officeart/2005/8/layout/process3"/>
    <dgm:cxn modelId="{4AEC4F71-E9C1-4679-B475-E06776B0144D}" type="presParOf" srcId="{6E4AC6B2-9BA8-4299-8179-B609343BABB8}" destId="{C5651BC5-E6CB-4C78-AD4F-0F81C8D812A8}" srcOrd="0" destOrd="0" presId="urn:microsoft.com/office/officeart/2005/8/layout/process3"/>
    <dgm:cxn modelId="{E3888484-02AE-4D05-B3E9-BEE271B19639}" type="presParOf" srcId="{3983C36E-BCF0-4E52-9482-85AE95B895AE}" destId="{55E870C2-0636-486F-9EB6-57639FCE7AC7}" srcOrd="2" destOrd="0" presId="urn:microsoft.com/office/officeart/2005/8/layout/process3"/>
    <dgm:cxn modelId="{9E772DBC-8693-4E31-8F5A-4EF778794237}" type="presParOf" srcId="{55E870C2-0636-486F-9EB6-57639FCE7AC7}" destId="{7F4886F6-04D5-44A2-8F47-1BD41B047557}" srcOrd="0" destOrd="0" presId="urn:microsoft.com/office/officeart/2005/8/layout/process3"/>
    <dgm:cxn modelId="{566A09AD-7C04-4477-A671-2B3B2F247040}" type="presParOf" srcId="{55E870C2-0636-486F-9EB6-57639FCE7AC7}" destId="{24AF4338-5537-4F9D-A2E2-93EC0B93CDAA}" srcOrd="1" destOrd="0" presId="urn:microsoft.com/office/officeart/2005/8/layout/process3"/>
    <dgm:cxn modelId="{5BB4738B-C74D-438F-B8CD-7557D06947CC}" type="presParOf" srcId="{55E870C2-0636-486F-9EB6-57639FCE7AC7}" destId="{38633999-45F0-448C-A232-23973CD50308}" srcOrd="2" destOrd="0" presId="urn:microsoft.com/office/officeart/2005/8/layout/process3"/>
    <dgm:cxn modelId="{FC1EF92D-AA32-4F80-B396-F779B6700CF9}" type="presParOf" srcId="{3983C36E-BCF0-4E52-9482-85AE95B895AE}" destId="{7EB1A817-0881-417B-9306-7DA0A2676A4E}" srcOrd="3" destOrd="0" presId="urn:microsoft.com/office/officeart/2005/8/layout/process3"/>
    <dgm:cxn modelId="{F0FCAD20-6FA3-4F11-929E-B03DDD4CC8D1}" type="presParOf" srcId="{7EB1A817-0881-417B-9306-7DA0A2676A4E}" destId="{FA3AB753-796F-489A-84AA-5345E9B387DF}" srcOrd="0" destOrd="0" presId="urn:microsoft.com/office/officeart/2005/8/layout/process3"/>
    <dgm:cxn modelId="{84F80CB6-4A11-42D2-B754-9B16BCB6E290}" type="presParOf" srcId="{3983C36E-BCF0-4E52-9482-85AE95B895AE}" destId="{D274FB28-F13C-450C-A173-8A5807CB84FD}" srcOrd="4" destOrd="0" presId="urn:microsoft.com/office/officeart/2005/8/layout/process3"/>
    <dgm:cxn modelId="{A84F207C-046E-4820-A081-69CDE263D18A}" type="presParOf" srcId="{D274FB28-F13C-450C-A173-8A5807CB84FD}" destId="{63F06775-0B84-4AB3-91DF-0A3EE2962293}" srcOrd="0" destOrd="0" presId="urn:microsoft.com/office/officeart/2005/8/layout/process3"/>
    <dgm:cxn modelId="{48EF9F6E-5CDD-4A91-86DA-E9D9AE0B62B3}" type="presParOf" srcId="{D274FB28-F13C-450C-A173-8A5807CB84FD}" destId="{8C4F34CF-1B78-4D60-8FCE-03874232F4AB}" srcOrd="1" destOrd="0" presId="urn:microsoft.com/office/officeart/2005/8/layout/process3"/>
    <dgm:cxn modelId="{3114F260-5935-42FF-A3AF-5A0D659F0825}" type="presParOf" srcId="{D274FB28-F13C-450C-A173-8A5807CB84FD}" destId="{DA4DFB10-4190-43BD-BA29-BD3C21A400B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C59CF1-46B5-48FD-BDC9-270F6C935117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FD42CE-FB89-4365-984E-F5D4916D3BAB}">
      <dgm:prSet phldrT="[Текст]"/>
      <dgm:spPr/>
      <dgm:t>
        <a:bodyPr/>
        <a:lstStyle/>
        <a:p>
          <a:r>
            <a:rPr lang="ru-RU" dirty="0" smtClean="0"/>
            <a:t>1 сессия</a:t>
          </a:r>
          <a:endParaRPr lang="ru-RU" dirty="0"/>
        </a:p>
      </dgm:t>
    </dgm:pt>
    <dgm:pt modelId="{0849D502-F2BF-4EB6-A6E2-149B1A666224}" type="parTrans" cxnId="{9BB4E7F0-0B89-446D-9A34-9187CEFC0C05}">
      <dgm:prSet/>
      <dgm:spPr/>
      <dgm:t>
        <a:bodyPr/>
        <a:lstStyle/>
        <a:p>
          <a:endParaRPr lang="ru-RU"/>
        </a:p>
      </dgm:t>
    </dgm:pt>
    <dgm:pt modelId="{46EA4F92-B6BE-446C-B0BE-C9ED9202CCE1}" type="sibTrans" cxnId="{9BB4E7F0-0B89-446D-9A34-9187CEFC0C05}">
      <dgm:prSet/>
      <dgm:spPr/>
      <dgm:t>
        <a:bodyPr/>
        <a:lstStyle/>
        <a:p>
          <a:endParaRPr lang="ru-RU"/>
        </a:p>
      </dgm:t>
    </dgm:pt>
    <dgm:pt modelId="{A93E51F0-E8F1-43AB-85A3-AD271DA59AE6}">
      <dgm:prSet phldrT="[Текст]"/>
      <dgm:spPr/>
      <dgm:t>
        <a:bodyPr/>
        <a:lstStyle/>
        <a:p>
          <a:r>
            <a:rPr lang="ru-RU" dirty="0" smtClean="0"/>
            <a:t>7 депутатских запросов</a:t>
          </a:r>
          <a:endParaRPr lang="ru-RU" dirty="0"/>
        </a:p>
      </dgm:t>
    </dgm:pt>
    <dgm:pt modelId="{0B037978-1C58-4BC0-B496-FE71526E80DE}" type="parTrans" cxnId="{2335F7F8-A75A-4FD3-A6EB-3F38381616AE}">
      <dgm:prSet/>
      <dgm:spPr/>
      <dgm:t>
        <a:bodyPr/>
        <a:lstStyle/>
        <a:p>
          <a:endParaRPr lang="ru-RU"/>
        </a:p>
      </dgm:t>
    </dgm:pt>
    <dgm:pt modelId="{1E0D6481-5353-422F-8B24-20863D6EDCB5}" type="sibTrans" cxnId="{2335F7F8-A75A-4FD3-A6EB-3F38381616AE}">
      <dgm:prSet/>
      <dgm:spPr/>
      <dgm:t>
        <a:bodyPr/>
        <a:lstStyle/>
        <a:p>
          <a:endParaRPr lang="ru-RU"/>
        </a:p>
      </dgm:t>
    </dgm:pt>
    <dgm:pt modelId="{5BAC1633-E2C7-4C58-B855-B34382AEBE7D}">
      <dgm:prSet phldrT="[Текст]"/>
      <dgm:spPr/>
      <dgm:t>
        <a:bodyPr/>
        <a:lstStyle/>
        <a:p>
          <a:r>
            <a:rPr lang="ru-RU" dirty="0" smtClean="0"/>
            <a:t>2 сессия</a:t>
          </a:r>
          <a:endParaRPr lang="ru-RU" dirty="0"/>
        </a:p>
      </dgm:t>
    </dgm:pt>
    <dgm:pt modelId="{E1FBA868-D5C3-472E-86FB-1F764ADEC835}" type="parTrans" cxnId="{1AF9E378-A236-4F72-A81D-052422013570}">
      <dgm:prSet/>
      <dgm:spPr/>
      <dgm:t>
        <a:bodyPr/>
        <a:lstStyle/>
        <a:p>
          <a:endParaRPr lang="ru-RU"/>
        </a:p>
      </dgm:t>
    </dgm:pt>
    <dgm:pt modelId="{126C4081-3151-4F08-9DBC-CDCF2AC3C5E8}" type="sibTrans" cxnId="{1AF9E378-A236-4F72-A81D-052422013570}">
      <dgm:prSet/>
      <dgm:spPr/>
      <dgm:t>
        <a:bodyPr/>
        <a:lstStyle/>
        <a:p>
          <a:endParaRPr lang="ru-RU"/>
        </a:p>
      </dgm:t>
    </dgm:pt>
    <dgm:pt modelId="{06777940-7290-4AFD-A777-1CB3E9E6A2AE}">
      <dgm:prSet phldrT="[Текст]"/>
      <dgm:spPr/>
      <dgm:t>
        <a:bodyPr/>
        <a:lstStyle/>
        <a:p>
          <a:r>
            <a:rPr lang="ru-RU" dirty="0" smtClean="0"/>
            <a:t>17 депутатских запросов</a:t>
          </a:r>
          <a:endParaRPr lang="ru-RU" dirty="0"/>
        </a:p>
      </dgm:t>
    </dgm:pt>
    <dgm:pt modelId="{CEBD5859-EA6A-4CB4-ADA1-6BE99DEC75C6}" type="parTrans" cxnId="{E5EFA834-A1E5-4089-919E-DDD94DABE211}">
      <dgm:prSet/>
      <dgm:spPr/>
      <dgm:t>
        <a:bodyPr/>
        <a:lstStyle/>
        <a:p>
          <a:endParaRPr lang="ru-RU"/>
        </a:p>
      </dgm:t>
    </dgm:pt>
    <dgm:pt modelId="{3999F1D3-8250-4AC1-BB8F-C4C6E70BF3E4}" type="sibTrans" cxnId="{E5EFA834-A1E5-4089-919E-DDD94DABE211}">
      <dgm:prSet/>
      <dgm:spPr/>
      <dgm:t>
        <a:bodyPr/>
        <a:lstStyle/>
        <a:p>
          <a:endParaRPr lang="ru-RU"/>
        </a:p>
      </dgm:t>
    </dgm:pt>
    <dgm:pt modelId="{12DD7434-129F-4269-A0DB-B9954879CC62}">
      <dgm:prSet/>
      <dgm:spPr/>
      <dgm:t>
        <a:bodyPr/>
        <a:lstStyle/>
        <a:p>
          <a:r>
            <a:rPr lang="ru-RU" dirty="0" smtClean="0"/>
            <a:t>3 сессия</a:t>
          </a:r>
          <a:endParaRPr lang="ru-RU" dirty="0"/>
        </a:p>
      </dgm:t>
    </dgm:pt>
    <dgm:pt modelId="{B9255C19-2133-47C9-8A6E-A78E69A74203}" type="parTrans" cxnId="{1BD5B5CA-63A2-4ED5-B93F-AC38B2DDF86F}">
      <dgm:prSet/>
      <dgm:spPr/>
      <dgm:t>
        <a:bodyPr/>
        <a:lstStyle/>
        <a:p>
          <a:endParaRPr lang="ru-RU"/>
        </a:p>
      </dgm:t>
    </dgm:pt>
    <dgm:pt modelId="{1878851A-4281-4FD5-A7E0-A3EE73743AD8}" type="sibTrans" cxnId="{1BD5B5CA-63A2-4ED5-B93F-AC38B2DDF86F}">
      <dgm:prSet/>
      <dgm:spPr/>
      <dgm:t>
        <a:bodyPr/>
        <a:lstStyle/>
        <a:p>
          <a:endParaRPr lang="ru-RU"/>
        </a:p>
      </dgm:t>
    </dgm:pt>
    <dgm:pt modelId="{ACCE0FF6-60CD-4FD2-906D-3EBC6480061D}">
      <dgm:prSet phldrT="[Текст]"/>
      <dgm:spPr/>
      <dgm:t>
        <a:bodyPr/>
        <a:lstStyle/>
        <a:p>
          <a:r>
            <a:rPr lang="ru-RU" dirty="0" smtClean="0"/>
            <a:t>21</a:t>
          </a:r>
        </a:p>
        <a:p>
          <a:r>
            <a:rPr lang="ru-RU" dirty="0" smtClean="0"/>
            <a:t>депутатский запрос</a:t>
          </a:r>
          <a:endParaRPr lang="ru-RU" dirty="0"/>
        </a:p>
      </dgm:t>
    </dgm:pt>
    <dgm:pt modelId="{90A239C9-CCA7-41EC-B203-10AF44B30321}" type="parTrans" cxnId="{853AC51B-107A-43C2-81B1-96432FFB1E75}">
      <dgm:prSet/>
      <dgm:spPr/>
      <dgm:t>
        <a:bodyPr/>
        <a:lstStyle/>
        <a:p>
          <a:endParaRPr lang="ru-RU"/>
        </a:p>
      </dgm:t>
    </dgm:pt>
    <dgm:pt modelId="{864D9251-91AF-4DA8-8323-63B486617051}" type="sibTrans" cxnId="{853AC51B-107A-43C2-81B1-96432FFB1E75}">
      <dgm:prSet/>
      <dgm:spPr/>
      <dgm:t>
        <a:bodyPr/>
        <a:lstStyle/>
        <a:p>
          <a:endParaRPr lang="ru-RU"/>
        </a:p>
      </dgm:t>
    </dgm:pt>
    <dgm:pt modelId="{9C279C6C-90AB-46F1-B13B-341889E7F523}" type="pres">
      <dgm:prSet presAssocID="{D2C59CF1-46B5-48FD-BDC9-270F6C93511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DBDF713-FE2C-469F-9A12-D042E2B9EEFD}" type="pres">
      <dgm:prSet presAssocID="{50FD42CE-FB89-4365-984E-F5D4916D3BAB}" presName="hierRoot1" presStyleCnt="0"/>
      <dgm:spPr/>
    </dgm:pt>
    <dgm:pt modelId="{B4853094-7831-4B7D-8C3A-A92559F33E25}" type="pres">
      <dgm:prSet presAssocID="{50FD42CE-FB89-4365-984E-F5D4916D3BAB}" presName="composite" presStyleCnt="0"/>
      <dgm:spPr/>
    </dgm:pt>
    <dgm:pt modelId="{DFE03D09-9818-46DE-91FA-BFF0B8EADE07}" type="pres">
      <dgm:prSet presAssocID="{50FD42CE-FB89-4365-984E-F5D4916D3BAB}" presName="background" presStyleLbl="node0" presStyleIdx="0" presStyleCnt="4"/>
      <dgm:spPr/>
    </dgm:pt>
    <dgm:pt modelId="{A2871804-F679-4AB5-9382-27D2586991BF}" type="pres">
      <dgm:prSet presAssocID="{50FD42CE-FB89-4365-984E-F5D4916D3BAB}" presName="text" presStyleLbl="fgAcc0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32803E-797D-494E-9703-03BB7F021867}" type="pres">
      <dgm:prSet presAssocID="{50FD42CE-FB89-4365-984E-F5D4916D3BAB}" presName="hierChild2" presStyleCnt="0"/>
      <dgm:spPr/>
    </dgm:pt>
    <dgm:pt modelId="{83E11D39-594B-4F1D-9D17-561821A0231E}" type="pres">
      <dgm:prSet presAssocID="{0B037978-1C58-4BC0-B496-FE71526E80DE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203C8AF-282F-42B6-B7A8-3173B9BFF6F2}" type="pres">
      <dgm:prSet presAssocID="{A93E51F0-E8F1-43AB-85A3-AD271DA59AE6}" presName="hierRoot2" presStyleCnt="0"/>
      <dgm:spPr/>
    </dgm:pt>
    <dgm:pt modelId="{279CB3D3-0DD9-48EA-8330-2CAB967C5BEE}" type="pres">
      <dgm:prSet presAssocID="{A93E51F0-E8F1-43AB-85A3-AD271DA59AE6}" presName="composite2" presStyleCnt="0"/>
      <dgm:spPr/>
    </dgm:pt>
    <dgm:pt modelId="{FC878658-B177-4287-AB34-5CA0F6ED311F}" type="pres">
      <dgm:prSet presAssocID="{A93E51F0-E8F1-43AB-85A3-AD271DA59AE6}" presName="background2" presStyleLbl="node2" presStyleIdx="0" presStyleCnt="2"/>
      <dgm:spPr/>
    </dgm:pt>
    <dgm:pt modelId="{6EB1805A-88BB-49A4-8399-28365DAA1268}" type="pres">
      <dgm:prSet presAssocID="{A93E51F0-E8F1-43AB-85A3-AD271DA59AE6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C2A47B-E01B-4F72-97D0-43C978348D80}" type="pres">
      <dgm:prSet presAssocID="{A93E51F0-E8F1-43AB-85A3-AD271DA59AE6}" presName="hierChild3" presStyleCnt="0"/>
      <dgm:spPr/>
    </dgm:pt>
    <dgm:pt modelId="{B904EF74-33AD-43A8-AEAF-18D4682B0FE1}" type="pres">
      <dgm:prSet presAssocID="{5BAC1633-E2C7-4C58-B855-B34382AEBE7D}" presName="hierRoot1" presStyleCnt="0"/>
      <dgm:spPr/>
    </dgm:pt>
    <dgm:pt modelId="{EA997FBE-DF7E-4EF2-A5FC-FA93B6A49407}" type="pres">
      <dgm:prSet presAssocID="{5BAC1633-E2C7-4C58-B855-B34382AEBE7D}" presName="composite" presStyleCnt="0"/>
      <dgm:spPr/>
    </dgm:pt>
    <dgm:pt modelId="{97FB88F6-1474-43B0-8A91-DE178437C7E0}" type="pres">
      <dgm:prSet presAssocID="{5BAC1633-E2C7-4C58-B855-B34382AEBE7D}" presName="background" presStyleLbl="node0" presStyleIdx="1" presStyleCnt="4"/>
      <dgm:spPr/>
    </dgm:pt>
    <dgm:pt modelId="{73FF9BC9-6C02-4017-8CE6-7315A8C1924F}" type="pres">
      <dgm:prSet presAssocID="{5BAC1633-E2C7-4C58-B855-B34382AEBE7D}" presName="text" presStyleLbl="fgAcc0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BEB67C-5A06-4461-ABDB-D79F7258C798}" type="pres">
      <dgm:prSet presAssocID="{5BAC1633-E2C7-4C58-B855-B34382AEBE7D}" presName="hierChild2" presStyleCnt="0"/>
      <dgm:spPr/>
    </dgm:pt>
    <dgm:pt modelId="{0A572B70-CABE-4C14-A515-D1C5F5FE7071}" type="pres">
      <dgm:prSet presAssocID="{CEBD5859-EA6A-4CB4-ADA1-6BE99DEC75C6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7FE274F-B961-4009-BDD5-E7DDC6AC38CD}" type="pres">
      <dgm:prSet presAssocID="{06777940-7290-4AFD-A777-1CB3E9E6A2AE}" presName="hierRoot2" presStyleCnt="0"/>
      <dgm:spPr/>
    </dgm:pt>
    <dgm:pt modelId="{1015B37A-D53B-429E-873E-87F41687A0DE}" type="pres">
      <dgm:prSet presAssocID="{06777940-7290-4AFD-A777-1CB3E9E6A2AE}" presName="composite2" presStyleCnt="0"/>
      <dgm:spPr/>
    </dgm:pt>
    <dgm:pt modelId="{46D81C77-24EF-4D6A-B177-62D22FC90753}" type="pres">
      <dgm:prSet presAssocID="{06777940-7290-4AFD-A777-1CB3E9E6A2AE}" presName="background2" presStyleLbl="node2" presStyleIdx="1" presStyleCnt="2"/>
      <dgm:spPr/>
    </dgm:pt>
    <dgm:pt modelId="{962F5588-0C56-4E88-80F0-35D8343D513B}" type="pres">
      <dgm:prSet presAssocID="{06777940-7290-4AFD-A777-1CB3E9E6A2AE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A7819B-C718-4AE1-844B-828364B732C2}" type="pres">
      <dgm:prSet presAssocID="{06777940-7290-4AFD-A777-1CB3E9E6A2AE}" presName="hierChild3" presStyleCnt="0"/>
      <dgm:spPr/>
    </dgm:pt>
    <dgm:pt modelId="{FE4B930D-8139-4B53-9B4A-D9EC381F544D}" type="pres">
      <dgm:prSet presAssocID="{12DD7434-129F-4269-A0DB-B9954879CC62}" presName="hierRoot1" presStyleCnt="0"/>
      <dgm:spPr/>
    </dgm:pt>
    <dgm:pt modelId="{CB6603A6-B144-4005-B70A-013A494D8448}" type="pres">
      <dgm:prSet presAssocID="{12DD7434-129F-4269-A0DB-B9954879CC62}" presName="composite" presStyleCnt="0"/>
      <dgm:spPr/>
    </dgm:pt>
    <dgm:pt modelId="{DF3F67A9-B49D-4DAA-8E3B-8F805EEC3429}" type="pres">
      <dgm:prSet presAssocID="{12DD7434-129F-4269-A0DB-B9954879CC62}" presName="background" presStyleLbl="node0" presStyleIdx="2" presStyleCnt="4"/>
      <dgm:spPr/>
    </dgm:pt>
    <dgm:pt modelId="{77A6C204-ADE1-4DCC-8C8D-1DFBF438A770}" type="pres">
      <dgm:prSet presAssocID="{12DD7434-129F-4269-A0DB-B9954879CC62}" presName="text" presStyleLbl="fgAcc0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11D316-54CB-4575-A6A9-ACF104366BFB}" type="pres">
      <dgm:prSet presAssocID="{12DD7434-129F-4269-A0DB-B9954879CC62}" presName="hierChild2" presStyleCnt="0"/>
      <dgm:spPr/>
    </dgm:pt>
    <dgm:pt modelId="{0605580A-7A45-4EAE-9BD4-ECB570B2DBF2}" type="pres">
      <dgm:prSet presAssocID="{ACCE0FF6-60CD-4FD2-906D-3EBC6480061D}" presName="hierRoot1" presStyleCnt="0"/>
      <dgm:spPr/>
    </dgm:pt>
    <dgm:pt modelId="{8AAF1CBF-2A16-456B-8D6F-16E15205AEF8}" type="pres">
      <dgm:prSet presAssocID="{ACCE0FF6-60CD-4FD2-906D-3EBC6480061D}" presName="composite" presStyleCnt="0"/>
      <dgm:spPr/>
    </dgm:pt>
    <dgm:pt modelId="{7B8FA68C-0BC2-4AF0-AEBB-8B6A5F81556F}" type="pres">
      <dgm:prSet presAssocID="{ACCE0FF6-60CD-4FD2-906D-3EBC6480061D}" presName="background" presStyleLbl="node0" presStyleIdx="3" presStyleCnt="4"/>
      <dgm:spPr/>
    </dgm:pt>
    <dgm:pt modelId="{028EFCA6-8130-42B0-A12A-FDF1B2EF3672}" type="pres">
      <dgm:prSet presAssocID="{ACCE0FF6-60CD-4FD2-906D-3EBC6480061D}" presName="text" presStyleLbl="fgAcc0" presStyleIdx="3" presStyleCnt="4" custLinFactX="-16326" custLinFactY="47997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4B3DAA-C6AE-4D41-9E65-8FC4A814144D}" type="pres">
      <dgm:prSet presAssocID="{ACCE0FF6-60CD-4FD2-906D-3EBC6480061D}" presName="hierChild2" presStyleCnt="0"/>
      <dgm:spPr/>
    </dgm:pt>
  </dgm:ptLst>
  <dgm:cxnLst>
    <dgm:cxn modelId="{A212BC4D-53DE-48CF-8671-F771FCEEEFF9}" type="presOf" srcId="{D2C59CF1-46B5-48FD-BDC9-270F6C935117}" destId="{9C279C6C-90AB-46F1-B13B-341889E7F523}" srcOrd="0" destOrd="0" presId="urn:microsoft.com/office/officeart/2005/8/layout/hierarchy1"/>
    <dgm:cxn modelId="{1272D0FE-73D3-4F8B-9517-1079F31363DA}" type="presOf" srcId="{0B037978-1C58-4BC0-B496-FE71526E80DE}" destId="{83E11D39-594B-4F1D-9D17-561821A0231E}" srcOrd="0" destOrd="0" presId="urn:microsoft.com/office/officeart/2005/8/layout/hierarchy1"/>
    <dgm:cxn modelId="{36256B31-3000-4982-BB03-FAC5B6EA107A}" type="presOf" srcId="{ACCE0FF6-60CD-4FD2-906D-3EBC6480061D}" destId="{028EFCA6-8130-42B0-A12A-FDF1B2EF3672}" srcOrd="0" destOrd="0" presId="urn:microsoft.com/office/officeart/2005/8/layout/hierarchy1"/>
    <dgm:cxn modelId="{7F509309-6EB2-4CE7-AA26-F0B73D2A0A56}" type="presOf" srcId="{CEBD5859-EA6A-4CB4-ADA1-6BE99DEC75C6}" destId="{0A572B70-CABE-4C14-A515-D1C5F5FE7071}" srcOrd="0" destOrd="0" presId="urn:microsoft.com/office/officeart/2005/8/layout/hierarchy1"/>
    <dgm:cxn modelId="{9BB4E7F0-0B89-446D-9A34-9187CEFC0C05}" srcId="{D2C59CF1-46B5-48FD-BDC9-270F6C935117}" destId="{50FD42CE-FB89-4365-984E-F5D4916D3BAB}" srcOrd="0" destOrd="0" parTransId="{0849D502-F2BF-4EB6-A6E2-149B1A666224}" sibTransId="{46EA4F92-B6BE-446C-B0BE-C9ED9202CCE1}"/>
    <dgm:cxn modelId="{1BD5B5CA-63A2-4ED5-B93F-AC38B2DDF86F}" srcId="{D2C59CF1-46B5-48FD-BDC9-270F6C935117}" destId="{12DD7434-129F-4269-A0DB-B9954879CC62}" srcOrd="2" destOrd="0" parTransId="{B9255C19-2133-47C9-8A6E-A78E69A74203}" sibTransId="{1878851A-4281-4FD5-A7E0-A3EE73743AD8}"/>
    <dgm:cxn modelId="{C898BA95-3E8E-42AC-84FE-A0F35B511067}" type="presOf" srcId="{5BAC1633-E2C7-4C58-B855-B34382AEBE7D}" destId="{73FF9BC9-6C02-4017-8CE6-7315A8C1924F}" srcOrd="0" destOrd="0" presId="urn:microsoft.com/office/officeart/2005/8/layout/hierarchy1"/>
    <dgm:cxn modelId="{E5EFA834-A1E5-4089-919E-DDD94DABE211}" srcId="{5BAC1633-E2C7-4C58-B855-B34382AEBE7D}" destId="{06777940-7290-4AFD-A777-1CB3E9E6A2AE}" srcOrd="0" destOrd="0" parTransId="{CEBD5859-EA6A-4CB4-ADA1-6BE99DEC75C6}" sibTransId="{3999F1D3-8250-4AC1-BB8F-C4C6E70BF3E4}"/>
    <dgm:cxn modelId="{B04009C5-BBA5-477D-9ECD-9FE3BFD77AA8}" type="presOf" srcId="{12DD7434-129F-4269-A0DB-B9954879CC62}" destId="{77A6C204-ADE1-4DCC-8C8D-1DFBF438A770}" srcOrd="0" destOrd="0" presId="urn:microsoft.com/office/officeart/2005/8/layout/hierarchy1"/>
    <dgm:cxn modelId="{B1AF4C7D-66E8-4479-9F5C-4BE9D746F351}" type="presOf" srcId="{50FD42CE-FB89-4365-984E-F5D4916D3BAB}" destId="{A2871804-F679-4AB5-9382-27D2586991BF}" srcOrd="0" destOrd="0" presId="urn:microsoft.com/office/officeart/2005/8/layout/hierarchy1"/>
    <dgm:cxn modelId="{B72765AF-3B6C-4F37-A2E7-5111BC9623E5}" type="presOf" srcId="{06777940-7290-4AFD-A777-1CB3E9E6A2AE}" destId="{962F5588-0C56-4E88-80F0-35D8343D513B}" srcOrd="0" destOrd="0" presId="urn:microsoft.com/office/officeart/2005/8/layout/hierarchy1"/>
    <dgm:cxn modelId="{853AC51B-107A-43C2-81B1-96432FFB1E75}" srcId="{D2C59CF1-46B5-48FD-BDC9-270F6C935117}" destId="{ACCE0FF6-60CD-4FD2-906D-3EBC6480061D}" srcOrd="3" destOrd="0" parTransId="{90A239C9-CCA7-41EC-B203-10AF44B30321}" sibTransId="{864D9251-91AF-4DA8-8323-63B486617051}"/>
    <dgm:cxn modelId="{3606F551-DE6D-4DFF-9044-0B523B94988E}" type="presOf" srcId="{A93E51F0-E8F1-43AB-85A3-AD271DA59AE6}" destId="{6EB1805A-88BB-49A4-8399-28365DAA1268}" srcOrd="0" destOrd="0" presId="urn:microsoft.com/office/officeart/2005/8/layout/hierarchy1"/>
    <dgm:cxn modelId="{2335F7F8-A75A-4FD3-A6EB-3F38381616AE}" srcId="{50FD42CE-FB89-4365-984E-F5D4916D3BAB}" destId="{A93E51F0-E8F1-43AB-85A3-AD271DA59AE6}" srcOrd="0" destOrd="0" parTransId="{0B037978-1C58-4BC0-B496-FE71526E80DE}" sibTransId="{1E0D6481-5353-422F-8B24-20863D6EDCB5}"/>
    <dgm:cxn modelId="{1AF9E378-A236-4F72-A81D-052422013570}" srcId="{D2C59CF1-46B5-48FD-BDC9-270F6C935117}" destId="{5BAC1633-E2C7-4C58-B855-B34382AEBE7D}" srcOrd="1" destOrd="0" parTransId="{E1FBA868-D5C3-472E-86FB-1F764ADEC835}" sibTransId="{126C4081-3151-4F08-9DBC-CDCF2AC3C5E8}"/>
    <dgm:cxn modelId="{6EC5E32C-3A12-4A2C-B5C6-47DB14B89D75}" type="presParOf" srcId="{9C279C6C-90AB-46F1-B13B-341889E7F523}" destId="{0DBDF713-FE2C-469F-9A12-D042E2B9EEFD}" srcOrd="0" destOrd="0" presId="urn:microsoft.com/office/officeart/2005/8/layout/hierarchy1"/>
    <dgm:cxn modelId="{0E80D696-E56E-4200-9DF9-79CFD3C79EC9}" type="presParOf" srcId="{0DBDF713-FE2C-469F-9A12-D042E2B9EEFD}" destId="{B4853094-7831-4B7D-8C3A-A92559F33E25}" srcOrd="0" destOrd="0" presId="urn:microsoft.com/office/officeart/2005/8/layout/hierarchy1"/>
    <dgm:cxn modelId="{A6589421-311A-4EE2-9DBF-8074FB623459}" type="presParOf" srcId="{B4853094-7831-4B7D-8C3A-A92559F33E25}" destId="{DFE03D09-9818-46DE-91FA-BFF0B8EADE07}" srcOrd="0" destOrd="0" presId="urn:microsoft.com/office/officeart/2005/8/layout/hierarchy1"/>
    <dgm:cxn modelId="{77FC2E88-7AAF-44BC-8BF2-4462ED793566}" type="presParOf" srcId="{B4853094-7831-4B7D-8C3A-A92559F33E25}" destId="{A2871804-F679-4AB5-9382-27D2586991BF}" srcOrd="1" destOrd="0" presId="urn:microsoft.com/office/officeart/2005/8/layout/hierarchy1"/>
    <dgm:cxn modelId="{F8B445F8-A5D8-4CA4-BC0E-16C935862486}" type="presParOf" srcId="{0DBDF713-FE2C-469F-9A12-D042E2B9EEFD}" destId="{B032803E-797D-494E-9703-03BB7F021867}" srcOrd="1" destOrd="0" presId="urn:microsoft.com/office/officeart/2005/8/layout/hierarchy1"/>
    <dgm:cxn modelId="{D94775DC-6912-48DB-930C-09B59C3AD5F3}" type="presParOf" srcId="{B032803E-797D-494E-9703-03BB7F021867}" destId="{83E11D39-594B-4F1D-9D17-561821A0231E}" srcOrd="0" destOrd="0" presId="urn:microsoft.com/office/officeart/2005/8/layout/hierarchy1"/>
    <dgm:cxn modelId="{7E416635-9C59-45B8-837B-D9A23E02767F}" type="presParOf" srcId="{B032803E-797D-494E-9703-03BB7F021867}" destId="{6203C8AF-282F-42B6-B7A8-3173B9BFF6F2}" srcOrd="1" destOrd="0" presId="urn:microsoft.com/office/officeart/2005/8/layout/hierarchy1"/>
    <dgm:cxn modelId="{666814E7-C379-4A4F-8838-9A7848CE25A3}" type="presParOf" srcId="{6203C8AF-282F-42B6-B7A8-3173B9BFF6F2}" destId="{279CB3D3-0DD9-48EA-8330-2CAB967C5BEE}" srcOrd="0" destOrd="0" presId="urn:microsoft.com/office/officeart/2005/8/layout/hierarchy1"/>
    <dgm:cxn modelId="{8938DB7D-A21E-4874-A3E9-3837100C932D}" type="presParOf" srcId="{279CB3D3-0DD9-48EA-8330-2CAB967C5BEE}" destId="{FC878658-B177-4287-AB34-5CA0F6ED311F}" srcOrd="0" destOrd="0" presId="urn:microsoft.com/office/officeart/2005/8/layout/hierarchy1"/>
    <dgm:cxn modelId="{CA41EBD8-8F9A-40E6-ADC5-C30FA2E81B8D}" type="presParOf" srcId="{279CB3D3-0DD9-48EA-8330-2CAB967C5BEE}" destId="{6EB1805A-88BB-49A4-8399-28365DAA1268}" srcOrd="1" destOrd="0" presId="urn:microsoft.com/office/officeart/2005/8/layout/hierarchy1"/>
    <dgm:cxn modelId="{A98C2B2B-B3A8-42DA-BA5B-E09CA7FF1BB4}" type="presParOf" srcId="{6203C8AF-282F-42B6-B7A8-3173B9BFF6F2}" destId="{D1C2A47B-E01B-4F72-97D0-43C978348D80}" srcOrd="1" destOrd="0" presId="urn:microsoft.com/office/officeart/2005/8/layout/hierarchy1"/>
    <dgm:cxn modelId="{E4971515-266C-4AD8-B38A-0C194CEC5CAF}" type="presParOf" srcId="{9C279C6C-90AB-46F1-B13B-341889E7F523}" destId="{B904EF74-33AD-43A8-AEAF-18D4682B0FE1}" srcOrd="1" destOrd="0" presId="urn:microsoft.com/office/officeart/2005/8/layout/hierarchy1"/>
    <dgm:cxn modelId="{733CA260-B739-4E64-B389-1B2CC0D9FD69}" type="presParOf" srcId="{B904EF74-33AD-43A8-AEAF-18D4682B0FE1}" destId="{EA997FBE-DF7E-4EF2-A5FC-FA93B6A49407}" srcOrd="0" destOrd="0" presId="urn:microsoft.com/office/officeart/2005/8/layout/hierarchy1"/>
    <dgm:cxn modelId="{8585144A-B663-4030-93F4-01C0B5722F8B}" type="presParOf" srcId="{EA997FBE-DF7E-4EF2-A5FC-FA93B6A49407}" destId="{97FB88F6-1474-43B0-8A91-DE178437C7E0}" srcOrd="0" destOrd="0" presId="urn:microsoft.com/office/officeart/2005/8/layout/hierarchy1"/>
    <dgm:cxn modelId="{7DFA9BDE-7996-4865-B4F2-D1A2E7F2BC1B}" type="presParOf" srcId="{EA997FBE-DF7E-4EF2-A5FC-FA93B6A49407}" destId="{73FF9BC9-6C02-4017-8CE6-7315A8C1924F}" srcOrd="1" destOrd="0" presId="urn:microsoft.com/office/officeart/2005/8/layout/hierarchy1"/>
    <dgm:cxn modelId="{86E2E751-0EDA-4C71-B380-95A9B0D8BA88}" type="presParOf" srcId="{B904EF74-33AD-43A8-AEAF-18D4682B0FE1}" destId="{17BEB67C-5A06-4461-ABDB-D79F7258C798}" srcOrd="1" destOrd="0" presId="urn:microsoft.com/office/officeart/2005/8/layout/hierarchy1"/>
    <dgm:cxn modelId="{56794776-DC75-4501-8521-8C80AF13E156}" type="presParOf" srcId="{17BEB67C-5A06-4461-ABDB-D79F7258C798}" destId="{0A572B70-CABE-4C14-A515-D1C5F5FE7071}" srcOrd="0" destOrd="0" presId="urn:microsoft.com/office/officeart/2005/8/layout/hierarchy1"/>
    <dgm:cxn modelId="{3BD6F048-37B7-4671-B88E-A035207C074D}" type="presParOf" srcId="{17BEB67C-5A06-4461-ABDB-D79F7258C798}" destId="{E7FE274F-B961-4009-BDD5-E7DDC6AC38CD}" srcOrd="1" destOrd="0" presId="urn:microsoft.com/office/officeart/2005/8/layout/hierarchy1"/>
    <dgm:cxn modelId="{9552C69B-DA5A-4D79-8780-24C29789CB22}" type="presParOf" srcId="{E7FE274F-B961-4009-BDD5-E7DDC6AC38CD}" destId="{1015B37A-D53B-429E-873E-87F41687A0DE}" srcOrd="0" destOrd="0" presId="urn:microsoft.com/office/officeart/2005/8/layout/hierarchy1"/>
    <dgm:cxn modelId="{DBC01436-470C-4A37-A821-928E0F69ABE1}" type="presParOf" srcId="{1015B37A-D53B-429E-873E-87F41687A0DE}" destId="{46D81C77-24EF-4D6A-B177-62D22FC90753}" srcOrd="0" destOrd="0" presId="urn:microsoft.com/office/officeart/2005/8/layout/hierarchy1"/>
    <dgm:cxn modelId="{FB590EDB-8D5B-4A7B-AF0F-9C4DD0C1DD37}" type="presParOf" srcId="{1015B37A-D53B-429E-873E-87F41687A0DE}" destId="{962F5588-0C56-4E88-80F0-35D8343D513B}" srcOrd="1" destOrd="0" presId="urn:microsoft.com/office/officeart/2005/8/layout/hierarchy1"/>
    <dgm:cxn modelId="{FA11F32B-DB4A-4EA4-B21B-310B2997EC21}" type="presParOf" srcId="{E7FE274F-B961-4009-BDD5-E7DDC6AC38CD}" destId="{80A7819B-C718-4AE1-844B-828364B732C2}" srcOrd="1" destOrd="0" presId="urn:microsoft.com/office/officeart/2005/8/layout/hierarchy1"/>
    <dgm:cxn modelId="{6FA5E84F-47EB-45BB-A872-069603DF34EE}" type="presParOf" srcId="{9C279C6C-90AB-46F1-B13B-341889E7F523}" destId="{FE4B930D-8139-4B53-9B4A-D9EC381F544D}" srcOrd="2" destOrd="0" presId="urn:microsoft.com/office/officeart/2005/8/layout/hierarchy1"/>
    <dgm:cxn modelId="{966EEC9E-24E9-48B3-AE40-0B6DC40BB5D6}" type="presParOf" srcId="{FE4B930D-8139-4B53-9B4A-D9EC381F544D}" destId="{CB6603A6-B144-4005-B70A-013A494D8448}" srcOrd="0" destOrd="0" presId="urn:microsoft.com/office/officeart/2005/8/layout/hierarchy1"/>
    <dgm:cxn modelId="{19E0A670-4711-45AB-BB12-257EBC07E6B2}" type="presParOf" srcId="{CB6603A6-B144-4005-B70A-013A494D8448}" destId="{DF3F67A9-B49D-4DAA-8E3B-8F805EEC3429}" srcOrd="0" destOrd="0" presId="urn:microsoft.com/office/officeart/2005/8/layout/hierarchy1"/>
    <dgm:cxn modelId="{536CF046-AE79-4B15-A6E0-D4EF9B2F8C00}" type="presParOf" srcId="{CB6603A6-B144-4005-B70A-013A494D8448}" destId="{77A6C204-ADE1-4DCC-8C8D-1DFBF438A770}" srcOrd="1" destOrd="0" presId="urn:microsoft.com/office/officeart/2005/8/layout/hierarchy1"/>
    <dgm:cxn modelId="{6DA38787-6FB6-4E4C-A62E-3249CB4E077E}" type="presParOf" srcId="{FE4B930D-8139-4B53-9B4A-D9EC381F544D}" destId="{7A11D316-54CB-4575-A6A9-ACF104366BFB}" srcOrd="1" destOrd="0" presId="urn:microsoft.com/office/officeart/2005/8/layout/hierarchy1"/>
    <dgm:cxn modelId="{4E7B8CB2-FC75-43BD-A4B6-B900A383F933}" type="presParOf" srcId="{9C279C6C-90AB-46F1-B13B-341889E7F523}" destId="{0605580A-7A45-4EAE-9BD4-ECB570B2DBF2}" srcOrd="3" destOrd="0" presId="urn:microsoft.com/office/officeart/2005/8/layout/hierarchy1"/>
    <dgm:cxn modelId="{7D8BEB99-968A-4450-A3B1-4BA2D8323C2A}" type="presParOf" srcId="{0605580A-7A45-4EAE-9BD4-ECB570B2DBF2}" destId="{8AAF1CBF-2A16-456B-8D6F-16E15205AEF8}" srcOrd="0" destOrd="0" presId="urn:microsoft.com/office/officeart/2005/8/layout/hierarchy1"/>
    <dgm:cxn modelId="{171F0396-297E-479F-905C-20E1AF2BFDF0}" type="presParOf" srcId="{8AAF1CBF-2A16-456B-8D6F-16E15205AEF8}" destId="{7B8FA68C-0BC2-4AF0-AEBB-8B6A5F81556F}" srcOrd="0" destOrd="0" presId="urn:microsoft.com/office/officeart/2005/8/layout/hierarchy1"/>
    <dgm:cxn modelId="{6EE2E35D-BC6B-4626-9A0B-7757FC05039F}" type="presParOf" srcId="{8AAF1CBF-2A16-456B-8D6F-16E15205AEF8}" destId="{028EFCA6-8130-42B0-A12A-FDF1B2EF3672}" srcOrd="1" destOrd="0" presId="urn:microsoft.com/office/officeart/2005/8/layout/hierarchy1"/>
    <dgm:cxn modelId="{BB937C94-1F8E-4809-A3FA-836BD40D37F1}" type="presParOf" srcId="{0605580A-7A45-4EAE-9BD4-ECB570B2DBF2}" destId="{214B3DAA-C6AE-4D41-9E65-8FC4A814144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E1F445-8D8B-4E18-A111-8F791DD6E341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DE543E-A942-4B0B-80BD-A2CD7BBEFF05}">
      <dgm:prSet phldrT="[Текст]"/>
      <dgm:spPr/>
      <dgm:t>
        <a:bodyPr/>
        <a:lstStyle/>
        <a:p>
          <a:r>
            <a:rPr lang="ru-RU" b="1" dirty="0" smtClean="0"/>
            <a:t>1</a:t>
          </a:r>
          <a:r>
            <a:rPr lang="ru-RU" dirty="0" smtClean="0"/>
            <a:t> </a:t>
          </a:r>
          <a:r>
            <a:rPr lang="ru-RU" b="1" dirty="0" smtClean="0"/>
            <a:t>сессия</a:t>
          </a:r>
          <a:endParaRPr lang="ru-RU" b="1" dirty="0"/>
        </a:p>
      </dgm:t>
    </dgm:pt>
    <dgm:pt modelId="{E4660399-A6E9-4540-BA34-C218AE435E45}" type="parTrans" cxnId="{90487B64-97EE-4D0B-8DF0-5854C5178E3D}">
      <dgm:prSet/>
      <dgm:spPr/>
      <dgm:t>
        <a:bodyPr/>
        <a:lstStyle/>
        <a:p>
          <a:endParaRPr lang="ru-RU"/>
        </a:p>
      </dgm:t>
    </dgm:pt>
    <dgm:pt modelId="{02666BA1-1647-41EF-89C6-1EBE0F40C84B}" type="sibTrans" cxnId="{90487B64-97EE-4D0B-8DF0-5854C5178E3D}">
      <dgm:prSet/>
      <dgm:spPr/>
      <dgm:t>
        <a:bodyPr/>
        <a:lstStyle/>
        <a:p>
          <a:endParaRPr lang="ru-RU"/>
        </a:p>
      </dgm:t>
    </dgm:pt>
    <dgm:pt modelId="{4E3C8F3D-3C59-460A-9F9E-AD0A5C6B03C5}">
      <dgm:prSet phldrT="[Текст]"/>
      <dgm:spPr/>
      <dgm:t>
        <a:bodyPr/>
        <a:lstStyle/>
        <a:p>
          <a:r>
            <a:rPr lang="ru-RU" b="1" dirty="0" smtClean="0"/>
            <a:t>179</a:t>
          </a:r>
          <a:endParaRPr lang="ru-RU" b="1" dirty="0"/>
        </a:p>
      </dgm:t>
    </dgm:pt>
    <dgm:pt modelId="{518378FE-B793-4ED8-A9B4-9645DC3FABB1}" type="parTrans" cxnId="{31934DCD-0944-4051-B0CA-66ED7066295B}">
      <dgm:prSet/>
      <dgm:spPr/>
      <dgm:t>
        <a:bodyPr/>
        <a:lstStyle/>
        <a:p>
          <a:endParaRPr lang="ru-RU"/>
        </a:p>
      </dgm:t>
    </dgm:pt>
    <dgm:pt modelId="{9988345D-F069-48E4-8F01-7A612D2ADF7A}" type="sibTrans" cxnId="{31934DCD-0944-4051-B0CA-66ED7066295B}">
      <dgm:prSet/>
      <dgm:spPr/>
      <dgm:t>
        <a:bodyPr/>
        <a:lstStyle/>
        <a:p>
          <a:endParaRPr lang="ru-RU"/>
        </a:p>
      </dgm:t>
    </dgm:pt>
    <dgm:pt modelId="{9AAA4915-AEF4-43BB-BFBB-B236B76ECBDD}">
      <dgm:prSet phldrT="[Текст]"/>
      <dgm:spPr/>
      <dgm:t>
        <a:bodyPr/>
        <a:lstStyle/>
        <a:p>
          <a:r>
            <a:rPr lang="ru-RU" b="1" dirty="0" smtClean="0"/>
            <a:t>2 сессия</a:t>
          </a:r>
          <a:endParaRPr lang="ru-RU" b="1" dirty="0"/>
        </a:p>
      </dgm:t>
    </dgm:pt>
    <dgm:pt modelId="{D5BA88AD-5906-46B8-9B54-0068716EC3B7}" type="parTrans" cxnId="{0A34573B-B6B6-4CEF-89CD-7C20142D1A50}">
      <dgm:prSet/>
      <dgm:spPr/>
      <dgm:t>
        <a:bodyPr/>
        <a:lstStyle/>
        <a:p>
          <a:endParaRPr lang="ru-RU"/>
        </a:p>
      </dgm:t>
    </dgm:pt>
    <dgm:pt modelId="{1125CC9A-7B4A-4551-A6E5-1D2066D936E1}" type="sibTrans" cxnId="{0A34573B-B6B6-4CEF-89CD-7C20142D1A50}">
      <dgm:prSet/>
      <dgm:spPr/>
      <dgm:t>
        <a:bodyPr/>
        <a:lstStyle/>
        <a:p>
          <a:endParaRPr lang="ru-RU"/>
        </a:p>
      </dgm:t>
    </dgm:pt>
    <dgm:pt modelId="{FF810D17-D0E7-402C-A546-F05DAD4B42F0}">
      <dgm:prSet phldrT="[Текст]"/>
      <dgm:spPr/>
      <dgm:t>
        <a:bodyPr/>
        <a:lstStyle/>
        <a:p>
          <a:r>
            <a:rPr lang="ru-RU" b="1" dirty="0" smtClean="0"/>
            <a:t>479</a:t>
          </a:r>
          <a:endParaRPr lang="ru-RU" b="1" dirty="0"/>
        </a:p>
      </dgm:t>
    </dgm:pt>
    <dgm:pt modelId="{7621FF68-9A8E-484A-B914-4E214E9598A2}" type="parTrans" cxnId="{0254986A-1EE8-4965-BAF4-8AA5ED97DAE2}">
      <dgm:prSet/>
      <dgm:spPr/>
      <dgm:t>
        <a:bodyPr/>
        <a:lstStyle/>
        <a:p>
          <a:endParaRPr lang="ru-RU"/>
        </a:p>
      </dgm:t>
    </dgm:pt>
    <dgm:pt modelId="{7C21716E-B85C-45F2-8D24-11A9ADE1819F}" type="sibTrans" cxnId="{0254986A-1EE8-4965-BAF4-8AA5ED97DAE2}">
      <dgm:prSet/>
      <dgm:spPr/>
      <dgm:t>
        <a:bodyPr/>
        <a:lstStyle/>
        <a:p>
          <a:endParaRPr lang="ru-RU"/>
        </a:p>
      </dgm:t>
    </dgm:pt>
    <dgm:pt modelId="{178A4D65-5B8F-4397-89CF-94E571DA7094}">
      <dgm:prSet phldrT="[Текст]"/>
      <dgm:spPr/>
      <dgm:t>
        <a:bodyPr/>
        <a:lstStyle/>
        <a:p>
          <a:r>
            <a:rPr lang="ru-RU" b="1" dirty="0" smtClean="0"/>
            <a:t>3 сессия </a:t>
          </a:r>
          <a:endParaRPr lang="ru-RU" b="1" dirty="0"/>
        </a:p>
      </dgm:t>
    </dgm:pt>
    <dgm:pt modelId="{9E507AFB-6718-4A29-BFFF-8ACB1F7C8726}" type="parTrans" cxnId="{66EA42EF-0DE4-43F4-BA3E-EE14BC4F36BB}">
      <dgm:prSet/>
      <dgm:spPr/>
      <dgm:t>
        <a:bodyPr/>
        <a:lstStyle/>
        <a:p>
          <a:endParaRPr lang="ru-RU"/>
        </a:p>
      </dgm:t>
    </dgm:pt>
    <dgm:pt modelId="{8AAE74CE-6FF9-4239-A7D0-C125B3404837}" type="sibTrans" cxnId="{66EA42EF-0DE4-43F4-BA3E-EE14BC4F36BB}">
      <dgm:prSet/>
      <dgm:spPr/>
      <dgm:t>
        <a:bodyPr/>
        <a:lstStyle/>
        <a:p>
          <a:endParaRPr lang="ru-RU"/>
        </a:p>
      </dgm:t>
    </dgm:pt>
    <dgm:pt modelId="{43F3C2E9-0E75-4A7E-8EAC-5DAF3E7E4EF0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/>
            <a:t>599</a:t>
          </a:r>
        </a:p>
      </dgm:t>
    </dgm:pt>
    <dgm:pt modelId="{3E6DBD2C-89AD-495E-A106-23D9CDEBDD64}" type="parTrans" cxnId="{D2ACB6DD-DBE7-4961-BB58-BF3ED38FD729}">
      <dgm:prSet/>
      <dgm:spPr/>
      <dgm:t>
        <a:bodyPr/>
        <a:lstStyle/>
        <a:p>
          <a:endParaRPr lang="ru-RU"/>
        </a:p>
      </dgm:t>
    </dgm:pt>
    <dgm:pt modelId="{91C609A6-219B-4906-8DB2-294111BC2BBC}" type="sibTrans" cxnId="{D2ACB6DD-DBE7-4961-BB58-BF3ED38FD729}">
      <dgm:prSet/>
      <dgm:spPr/>
      <dgm:t>
        <a:bodyPr/>
        <a:lstStyle/>
        <a:p>
          <a:endParaRPr lang="ru-RU"/>
        </a:p>
      </dgm:t>
    </dgm:pt>
    <dgm:pt modelId="{78EE1B89-6D2E-45B3-854C-DFE91B7AD842}" type="pres">
      <dgm:prSet presAssocID="{E6E1F445-8D8B-4E18-A111-8F791DD6E341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6C45F1D-ADC6-4E95-84CD-0EABCA1B2C0B}" type="pres">
      <dgm:prSet presAssocID="{5DDE543E-A942-4B0B-80BD-A2CD7BBEFF05}" presName="posSpace" presStyleCnt="0"/>
      <dgm:spPr/>
    </dgm:pt>
    <dgm:pt modelId="{80F945F5-E65C-4501-99EE-5AC0B2A1B53F}" type="pres">
      <dgm:prSet presAssocID="{5DDE543E-A942-4B0B-80BD-A2CD7BBEFF05}" presName="vertFlow" presStyleCnt="0"/>
      <dgm:spPr/>
    </dgm:pt>
    <dgm:pt modelId="{70DE5EBB-7795-49B9-8688-13E241D2F66B}" type="pres">
      <dgm:prSet presAssocID="{5DDE543E-A942-4B0B-80BD-A2CD7BBEFF05}" presName="topSpace" presStyleCnt="0"/>
      <dgm:spPr/>
    </dgm:pt>
    <dgm:pt modelId="{300E1BA3-9D6E-4F94-B0C4-15F138DD3D6D}" type="pres">
      <dgm:prSet presAssocID="{5DDE543E-A942-4B0B-80BD-A2CD7BBEFF05}" presName="firstComp" presStyleCnt="0"/>
      <dgm:spPr/>
    </dgm:pt>
    <dgm:pt modelId="{2D549417-5BBE-4857-BAC2-A31EBD6ECA8A}" type="pres">
      <dgm:prSet presAssocID="{5DDE543E-A942-4B0B-80BD-A2CD7BBEFF05}" presName="firstChild" presStyleLbl="bgAccFollowNode1" presStyleIdx="0" presStyleCnt="3"/>
      <dgm:spPr/>
      <dgm:t>
        <a:bodyPr/>
        <a:lstStyle/>
        <a:p>
          <a:endParaRPr lang="ru-RU"/>
        </a:p>
      </dgm:t>
    </dgm:pt>
    <dgm:pt modelId="{D7A2D57F-21B8-42E7-B5A0-0E6EAA8516BA}" type="pres">
      <dgm:prSet presAssocID="{5DDE543E-A942-4B0B-80BD-A2CD7BBEFF05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7FD9F4-2FA1-4336-A50D-F2408299A8F5}" type="pres">
      <dgm:prSet presAssocID="{5DDE543E-A942-4B0B-80BD-A2CD7BBEFF05}" presName="negSpace" presStyleCnt="0"/>
      <dgm:spPr/>
    </dgm:pt>
    <dgm:pt modelId="{B8B20A68-F2B0-46B4-B21D-50B16F2D2155}" type="pres">
      <dgm:prSet presAssocID="{5DDE543E-A942-4B0B-80BD-A2CD7BBEFF05}" presName="circle" presStyleLbl="node1" presStyleIdx="0" presStyleCnt="3"/>
      <dgm:spPr/>
      <dgm:t>
        <a:bodyPr/>
        <a:lstStyle/>
        <a:p>
          <a:endParaRPr lang="ru-RU"/>
        </a:p>
      </dgm:t>
    </dgm:pt>
    <dgm:pt modelId="{188218DC-EA9E-4E20-A1FE-1071B3E3BB5E}" type="pres">
      <dgm:prSet presAssocID="{02666BA1-1647-41EF-89C6-1EBE0F40C84B}" presName="transSpace" presStyleCnt="0"/>
      <dgm:spPr/>
    </dgm:pt>
    <dgm:pt modelId="{0C7E01C1-054B-4EF5-8773-884A718DCD6D}" type="pres">
      <dgm:prSet presAssocID="{9AAA4915-AEF4-43BB-BFBB-B236B76ECBDD}" presName="posSpace" presStyleCnt="0"/>
      <dgm:spPr/>
    </dgm:pt>
    <dgm:pt modelId="{31358E49-33C7-4DD0-95FF-1D01885EE1C3}" type="pres">
      <dgm:prSet presAssocID="{9AAA4915-AEF4-43BB-BFBB-B236B76ECBDD}" presName="vertFlow" presStyleCnt="0"/>
      <dgm:spPr/>
    </dgm:pt>
    <dgm:pt modelId="{6C582638-A330-46BD-A98A-5ED8D6C19A75}" type="pres">
      <dgm:prSet presAssocID="{9AAA4915-AEF4-43BB-BFBB-B236B76ECBDD}" presName="topSpace" presStyleCnt="0"/>
      <dgm:spPr/>
    </dgm:pt>
    <dgm:pt modelId="{EA42AB2F-6161-46DF-8310-0E39F5CB480F}" type="pres">
      <dgm:prSet presAssocID="{9AAA4915-AEF4-43BB-BFBB-B236B76ECBDD}" presName="firstComp" presStyleCnt="0"/>
      <dgm:spPr/>
    </dgm:pt>
    <dgm:pt modelId="{DCD2549C-5A2C-4BDD-ABD8-728FE04CC5EF}" type="pres">
      <dgm:prSet presAssocID="{9AAA4915-AEF4-43BB-BFBB-B236B76ECBDD}" presName="firstChild" presStyleLbl="bgAccFollowNode1" presStyleIdx="1" presStyleCnt="3"/>
      <dgm:spPr/>
      <dgm:t>
        <a:bodyPr/>
        <a:lstStyle/>
        <a:p>
          <a:endParaRPr lang="ru-RU"/>
        </a:p>
      </dgm:t>
    </dgm:pt>
    <dgm:pt modelId="{3DEE4C08-E558-4299-AD11-78EB629AA570}" type="pres">
      <dgm:prSet presAssocID="{9AAA4915-AEF4-43BB-BFBB-B236B76ECBDD}" presName="first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6DFFF-F6A3-4E1B-8E6A-1D34657CA0E5}" type="pres">
      <dgm:prSet presAssocID="{9AAA4915-AEF4-43BB-BFBB-B236B76ECBDD}" presName="negSpace" presStyleCnt="0"/>
      <dgm:spPr/>
    </dgm:pt>
    <dgm:pt modelId="{98848A23-8BD6-4860-935D-004692CA65EA}" type="pres">
      <dgm:prSet presAssocID="{9AAA4915-AEF4-43BB-BFBB-B236B76ECBDD}" presName="circle" presStyleLbl="node1" presStyleIdx="1" presStyleCnt="3"/>
      <dgm:spPr/>
      <dgm:t>
        <a:bodyPr/>
        <a:lstStyle/>
        <a:p>
          <a:endParaRPr lang="ru-RU"/>
        </a:p>
      </dgm:t>
    </dgm:pt>
    <dgm:pt modelId="{2D727963-7352-4B76-AE0B-D41729ADE00B}" type="pres">
      <dgm:prSet presAssocID="{1125CC9A-7B4A-4551-A6E5-1D2066D936E1}" presName="transSpace" presStyleCnt="0"/>
      <dgm:spPr/>
    </dgm:pt>
    <dgm:pt modelId="{D4A0C979-1CF9-4E04-BD9D-EB37EB89883F}" type="pres">
      <dgm:prSet presAssocID="{178A4D65-5B8F-4397-89CF-94E571DA7094}" presName="posSpace" presStyleCnt="0"/>
      <dgm:spPr/>
    </dgm:pt>
    <dgm:pt modelId="{BAFEED5B-1D37-467C-9E24-004AC9352902}" type="pres">
      <dgm:prSet presAssocID="{178A4D65-5B8F-4397-89CF-94E571DA7094}" presName="vertFlow" presStyleCnt="0"/>
      <dgm:spPr/>
    </dgm:pt>
    <dgm:pt modelId="{DB1794FD-D42B-473A-AF83-300EA3C006E9}" type="pres">
      <dgm:prSet presAssocID="{178A4D65-5B8F-4397-89CF-94E571DA7094}" presName="topSpace" presStyleCnt="0"/>
      <dgm:spPr/>
    </dgm:pt>
    <dgm:pt modelId="{B900EE19-C782-4531-94D7-7129BCE6D528}" type="pres">
      <dgm:prSet presAssocID="{178A4D65-5B8F-4397-89CF-94E571DA7094}" presName="firstComp" presStyleCnt="0"/>
      <dgm:spPr/>
    </dgm:pt>
    <dgm:pt modelId="{371F2EF9-D49B-44E6-9EC8-1178608C7622}" type="pres">
      <dgm:prSet presAssocID="{178A4D65-5B8F-4397-89CF-94E571DA7094}" presName="firstChild" presStyleLbl="bgAccFollowNode1" presStyleIdx="2" presStyleCnt="3"/>
      <dgm:spPr/>
      <dgm:t>
        <a:bodyPr/>
        <a:lstStyle/>
        <a:p>
          <a:endParaRPr lang="ru-RU"/>
        </a:p>
      </dgm:t>
    </dgm:pt>
    <dgm:pt modelId="{3B8D48E6-B845-4F46-82A2-2C95857948F9}" type="pres">
      <dgm:prSet presAssocID="{178A4D65-5B8F-4397-89CF-94E571DA7094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96AF1C-DBBB-498E-84DD-9A9FB023BA78}" type="pres">
      <dgm:prSet presAssocID="{178A4D65-5B8F-4397-89CF-94E571DA7094}" presName="negSpace" presStyleCnt="0"/>
      <dgm:spPr/>
    </dgm:pt>
    <dgm:pt modelId="{45A9BB8E-58A9-408B-B192-6580846BDDAB}" type="pres">
      <dgm:prSet presAssocID="{178A4D65-5B8F-4397-89CF-94E571DA7094}" presName="circle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A141AF39-A2F8-40D3-8EB1-66374EA63F6B}" type="presOf" srcId="{43F3C2E9-0E75-4A7E-8EAC-5DAF3E7E4EF0}" destId="{3DEE4C08-E558-4299-AD11-78EB629AA570}" srcOrd="1" destOrd="0" presId="urn:microsoft.com/office/officeart/2005/8/layout/hList9"/>
    <dgm:cxn modelId="{7A38B1CB-6F07-4029-A761-F1F30EE398A0}" type="presOf" srcId="{FF810D17-D0E7-402C-A546-F05DAD4B42F0}" destId="{371F2EF9-D49B-44E6-9EC8-1178608C7622}" srcOrd="0" destOrd="0" presId="urn:microsoft.com/office/officeart/2005/8/layout/hList9"/>
    <dgm:cxn modelId="{D2ACB6DD-DBE7-4961-BB58-BF3ED38FD729}" srcId="{9AAA4915-AEF4-43BB-BFBB-B236B76ECBDD}" destId="{43F3C2E9-0E75-4A7E-8EAC-5DAF3E7E4EF0}" srcOrd="0" destOrd="0" parTransId="{3E6DBD2C-89AD-495E-A106-23D9CDEBDD64}" sibTransId="{91C609A6-219B-4906-8DB2-294111BC2BBC}"/>
    <dgm:cxn modelId="{EF7B5FA7-9CB2-45A5-91B6-FCF7406542C9}" type="presOf" srcId="{9AAA4915-AEF4-43BB-BFBB-B236B76ECBDD}" destId="{98848A23-8BD6-4860-935D-004692CA65EA}" srcOrd="0" destOrd="0" presId="urn:microsoft.com/office/officeart/2005/8/layout/hList9"/>
    <dgm:cxn modelId="{E78E8F03-DEA1-4DCE-A445-022B4A29EE7D}" type="presOf" srcId="{4E3C8F3D-3C59-460A-9F9E-AD0A5C6B03C5}" destId="{2D549417-5BBE-4857-BAC2-A31EBD6ECA8A}" srcOrd="0" destOrd="0" presId="urn:microsoft.com/office/officeart/2005/8/layout/hList9"/>
    <dgm:cxn modelId="{627F94A5-9B72-4181-BE49-BCE38051AE26}" type="presOf" srcId="{43F3C2E9-0E75-4A7E-8EAC-5DAF3E7E4EF0}" destId="{DCD2549C-5A2C-4BDD-ABD8-728FE04CC5EF}" srcOrd="0" destOrd="0" presId="urn:microsoft.com/office/officeart/2005/8/layout/hList9"/>
    <dgm:cxn modelId="{0E95D913-D841-47DD-976E-3D75F447B7EA}" type="presOf" srcId="{178A4D65-5B8F-4397-89CF-94E571DA7094}" destId="{45A9BB8E-58A9-408B-B192-6580846BDDAB}" srcOrd="0" destOrd="0" presId="urn:microsoft.com/office/officeart/2005/8/layout/hList9"/>
    <dgm:cxn modelId="{5D7DC34F-AF20-48F0-8B7B-CE90BE73B028}" type="presOf" srcId="{4E3C8F3D-3C59-460A-9F9E-AD0A5C6B03C5}" destId="{D7A2D57F-21B8-42E7-B5A0-0E6EAA8516BA}" srcOrd="1" destOrd="0" presId="urn:microsoft.com/office/officeart/2005/8/layout/hList9"/>
    <dgm:cxn modelId="{66EA42EF-0DE4-43F4-BA3E-EE14BC4F36BB}" srcId="{E6E1F445-8D8B-4E18-A111-8F791DD6E341}" destId="{178A4D65-5B8F-4397-89CF-94E571DA7094}" srcOrd="2" destOrd="0" parTransId="{9E507AFB-6718-4A29-BFFF-8ACB1F7C8726}" sibTransId="{8AAE74CE-6FF9-4239-A7D0-C125B3404837}"/>
    <dgm:cxn modelId="{90487B64-97EE-4D0B-8DF0-5854C5178E3D}" srcId="{E6E1F445-8D8B-4E18-A111-8F791DD6E341}" destId="{5DDE543E-A942-4B0B-80BD-A2CD7BBEFF05}" srcOrd="0" destOrd="0" parTransId="{E4660399-A6E9-4540-BA34-C218AE435E45}" sibTransId="{02666BA1-1647-41EF-89C6-1EBE0F40C84B}"/>
    <dgm:cxn modelId="{76A9DFDD-840A-4DF1-AB1F-3FCE21694D94}" type="presOf" srcId="{E6E1F445-8D8B-4E18-A111-8F791DD6E341}" destId="{78EE1B89-6D2E-45B3-854C-DFE91B7AD842}" srcOrd="0" destOrd="0" presId="urn:microsoft.com/office/officeart/2005/8/layout/hList9"/>
    <dgm:cxn modelId="{0254986A-1EE8-4965-BAF4-8AA5ED97DAE2}" srcId="{178A4D65-5B8F-4397-89CF-94E571DA7094}" destId="{FF810D17-D0E7-402C-A546-F05DAD4B42F0}" srcOrd="0" destOrd="0" parTransId="{7621FF68-9A8E-484A-B914-4E214E9598A2}" sibTransId="{7C21716E-B85C-45F2-8D24-11A9ADE1819F}"/>
    <dgm:cxn modelId="{31934DCD-0944-4051-B0CA-66ED7066295B}" srcId="{5DDE543E-A942-4B0B-80BD-A2CD7BBEFF05}" destId="{4E3C8F3D-3C59-460A-9F9E-AD0A5C6B03C5}" srcOrd="0" destOrd="0" parTransId="{518378FE-B793-4ED8-A9B4-9645DC3FABB1}" sibTransId="{9988345D-F069-48E4-8F01-7A612D2ADF7A}"/>
    <dgm:cxn modelId="{1D0A34E5-F76B-4192-BF24-0F1513FE22E5}" type="presOf" srcId="{5DDE543E-A942-4B0B-80BD-A2CD7BBEFF05}" destId="{B8B20A68-F2B0-46B4-B21D-50B16F2D2155}" srcOrd="0" destOrd="0" presId="urn:microsoft.com/office/officeart/2005/8/layout/hList9"/>
    <dgm:cxn modelId="{F0CBD43A-EB30-49B2-8AB9-074EA1C480E2}" type="presOf" srcId="{FF810D17-D0E7-402C-A546-F05DAD4B42F0}" destId="{3B8D48E6-B845-4F46-82A2-2C95857948F9}" srcOrd="1" destOrd="0" presId="urn:microsoft.com/office/officeart/2005/8/layout/hList9"/>
    <dgm:cxn modelId="{0A34573B-B6B6-4CEF-89CD-7C20142D1A50}" srcId="{E6E1F445-8D8B-4E18-A111-8F791DD6E341}" destId="{9AAA4915-AEF4-43BB-BFBB-B236B76ECBDD}" srcOrd="1" destOrd="0" parTransId="{D5BA88AD-5906-46B8-9B54-0068716EC3B7}" sibTransId="{1125CC9A-7B4A-4551-A6E5-1D2066D936E1}"/>
    <dgm:cxn modelId="{40358002-E240-4BDE-AAFD-46657C1356C6}" type="presParOf" srcId="{78EE1B89-6D2E-45B3-854C-DFE91B7AD842}" destId="{66C45F1D-ADC6-4E95-84CD-0EABCA1B2C0B}" srcOrd="0" destOrd="0" presId="urn:microsoft.com/office/officeart/2005/8/layout/hList9"/>
    <dgm:cxn modelId="{EA4048BD-BF36-4185-81AE-E641388DAC26}" type="presParOf" srcId="{78EE1B89-6D2E-45B3-854C-DFE91B7AD842}" destId="{80F945F5-E65C-4501-99EE-5AC0B2A1B53F}" srcOrd="1" destOrd="0" presId="urn:microsoft.com/office/officeart/2005/8/layout/hList9"/>
    <dgm:cxn modelId="{6533FDB4-F888-4BF1-8185-12B493946352}" type="presParOf" srcId="{80F945F5-E65C-4501-99EE-5AC0B2A1B53F}" destId="{70DE5EBB-7795-49B9-8688-13E241D2F66B}" srcOrd="0" destOrd="0" presId="urn:microsoft.com/office/officeart/2005/8/layout/hList9"/>
    <dgm:cxn modelId="{B932381D-070B-4936-B584-0CFE6511F400}" type="presParOf" srcId="{80F945F5-E65C-4501-99EE-5AC0B2A1B53F}" destId="{300E1BA3-9D6E-4F94-B0C4-15F138DD3D6D}" srcOrd="1" destOrd="0" presId="urn:microsoft.com/office/officeart/2005/8/layout/hList9"/>
    <dgm:cxn modelId="{F5F043C3-EDAC-4D1F-90B0-5B67353BA759}" type="presParOf" srcId="{300E1BA3-9D6E-4F94-B0C4-15F138DD3D6D}" destId="{2D549417-5BBE-4857-BAC2-A31EBD6ECA8A}" srcOrd="0" destOrd="0" presId="urn:microsoft.com/office/officeart/2005/8/layout/hList9"/>
    <dgm:cxn modelId="{DBD799B3-832B-429C-84EC-015833A3D58A}" type="presParOf" srcId="{300E1BA3-9D6E-4F94-B0C4-15F138DD3D6D}" destId="{D7A2D57F-21B8-42E7-B5A0-0E6EAA8516BA}" srcOrd="1" destOrd="0" presId="urn:microsoft.com/office/officeart/2005/8/layout/hList9"/>
    <dgm:cxn modelId="{D58E9ADB-3E5B-4E07-A13A-2C2CC1AFBF5C}" type="presParOf" srcId="{78EE1B89-6D2E-45B3-854C-DFE91B7AD842}" destId="{A07FD9F4-2FA1-4336-A50D-F2408299A8F5}" srcOrd="2" destOrd="0" presId="urn:microsoft.com/office/officeart/2005/8/layout/hList9"/>
    <dgm:cxn modelId="{61DC865B-171F-44C1-956F-0DDDCE551C6F}" type="presParOf" srcId="{78EE1B89-6D2E-45B3-854C-DFE91B7AD842}" destId="{B8B20A68-F2B0-46B4-B21D-50B16F2D2155}" srcOrd="3" destOrd="0" presId="urn:microsoft.com/office/officeart/2005/8/layout/hList9"/>
    <dgm:cxn modelId="{EA939ED2-A5AC-4B49-A9CC-2C1451A836DB}" type="presParOf" srcId="{78EE1B89-6D2E-45B3-854C-DFE91B7AD842}" destId="{188218DC-EA9E-4E20-A1FE-1071B3E3BB5E}" srcOrd="4" destOrd="0" presId="urn:microsoft.com/office/officeart/2005/8/layout/hList9"/>
    <dgm:cxn modelId="{9ABC7055-DDEB-41CE-B700-DF1AF804FCAB}" type="presParOf" srcId="{78EE1B89-6D2E-45B3-854C-DFE91B7AD842}" destId="{0C7E01C1-054B-4EF5-8773-884A718DCD6D}" srcOrd="5" destOrd="0" presId="urn:microsoft.com/office/officeart/2005/8/layout/hList9"/>
    <dgm:cxn modelId="{33995174-9532-45F3-BA43-B3224E5302C4}" type="presParOf" srcId="{78EE1B89-6D2E-45B3-854C-DFE91B7AD842}" destId="{31358E49-33C7-4DD0-95FF-1D01885EE1C3}" srcOrd="6" destOrd="0" presId="urn:microsoft.com/office/officeart/2005/8/layout/hList9"/>
    <dgm:cxn modelId="{B2BC1312-8417-4E21-8841-1A95C5846653}" type="presParOf" srcId="{31358E49-33C7-4DD0-95FF-1D01885EE1C3}" destId="{6C582638-A330-46BD-A98A-5ED8D6C19A75}" srcOrd="0" destOrd="0" presId="urn:microsoft.com/office/officeart/2005/8/layout/hList9"/>
    <dgm:cxn modelId="{9E7EC9EB-D59A-41E7-89A0-0FF1632EE459}" type="presParOf" srcId="{31358E49-33C7-4DD0-95FF-1D01885EE1C3}" destId="{EA42AB2F-6161-46DF-8310-0E39F5CB480F}" srcOrd="1" destOrd="0" presId="urn:microsoft.com/office/officeart/2005/8/layout/hList9"/>
    <dgm:cxn modelId="{EB4E05ED-89D9-412F-8E73-471B9CC7CE46}" type="presParOf" srcId="{EA42AB2F-6161-46DF-8310-0E39F5CB480F}" destId="{DCD2549C-5A2C-4BDD-ABD8-728FE04CC5EF}" srcOrd="0" destOrd="0" presId="urn:microsoft.com/office/officeart/2005/8/layout/hList9"/>
    <dgm:cxn modelId="{DC9EDE92-0AF1-437D-A07A-04F2389DB812}" type="presParOf" srcId="{EA42AB2F-6161-46DF-8310-0E39F5CB480F}" destId="{3DEE4C08-E558-4299-AD11-78EB629AA570}" srcOrd="1" destOrd="0" presId="urn:microsoft.com/office/officeart/2005/8/layout/hList9"/>
    <dgm:cxn modelId="{DC3313E5-84FA-416A-B8BC-1542B81E9196}" type="presParOf" srcId="{78EE1B89-6D2E-45B3-854C-DFE91B7AD842}" destId="{D966DFFF-F6A3-4E1B-8E6A-1D34657CA0E5}" srcOrd="7" destOrd="0" presId="urn:microsoft.com/office/officeart/2005/8/layout/hList9"/>
    <dgm:cxn modelId="{6F0E4677-30EC-4F1A-B1D9-D149477C9EB2}" type="presParOf" srcId="{78EE1B89-6D2E-45B3-854C-DFE91B7AD842}" destId="{98848A23-8BD6-4860-935D-004692CA65EA}" srcOrd="8" destOrd="0" presId="urn:microsoft.com/office/officeart/2005/8/layout/hList9"/>
    <dgm:cxn modelId="{E47FEDD4-FA58-4813-ADEF-5F44DF92C090}" type="presParOf" srcId="{78EE1B89-6D2E-45B3-854C-DFE91B7AD842}" destId="{2D727963-7352-4B76-AE0B-D41729ADE00B}" srcOrd="9" destOrd="0" presId="urn:microsoft.com/office/officeart/2005/8/layout/hList9"/>
    <dgm:cxn modelId="{84FEA565-3B65-468F-8ED6-E5152B8F75E1}" type="presParOf" srcId="{78EE1B89-6D2E-45B3-854C-DFE91B7AD842}" destId="{D4A0C979-1CF9-4E04-BD9D-EB37EB89883F}" srcOrd="10" destOrd="0" presId="urn:microsoft.com/office/officeart/2005/8/layout/hList9"/>
    <dgm:cxn modelId="{8DD693B7-6A14-432A-BE1C-D23CC2B58C49}" type="presParOf" srcId="{78EE1B89-6D2E-45B3-854C-DFE91B7AD842}" destId="{BAFEED5B-1D37-467C-9E24-004AC9352902}" srcOrd="11" destOrd="0" presId="urn:microsoft.com/office/officeart/2005/8/layout/hList9"/>
    <dgm:cxn modelId="{08C8F3EF-1CA2-4D0D-ADB9-6C121FAA7376}" type="presParOf" srcId="{BAFEED5B-1D37-467C-9E24-004AC9352902}" destId="{DB1794FD-D42B-473A-AF83-300EA3C006E9}" srcOrd="0" destOrd="0" presId="urn:microsoft.com/office/officeart/2005/8/layout/hList9"/>
    <dgm:cxn modelId="{988854E7-CE29-4B88-85DA-AB6A4DA52A00}" type="presParOf" srcId="{BAFEED5B-1D37-467C-9E24-004AC9352902}" destId="{B900EE19-C782-4531-94D7-7129BCE6D528}" srcOrd="1" destOrd="0" presId="urn:microsoft.com/office/officeart/2005/8/layout/hList9"/>
    <dgm:cxn modelId="{C1AE8957-06BB-485E-838A-D0152691F073}" type="presParOf" srcId="{B900EE19-C782-4531-94D7-7129BCE6D528}" destId="{371F2EF9-D49B-44E6-9EC8-1178608C7622}" srcOrd="0" destOrd="0" presId="urn:microsoft.com/office/officeart/2005/8/layout/hList9"/>
    <dgm:cxn modelId="{5835DBF7-532B-4C9E-9A05-814D92529404}" type="presParOf" srcId="{B900EE19-C782-4531-94D7-7129BCE6D528}" destId="{3B8D48E6-B845-4F46-82A2-2C95857948F9}" srcOrd="1" destOrd="0" presId="urn:microsoft.com/office/officeart/2005/8/layout/hList9"/>
    <dgm:cxn modelId="{F13F1A9F-BE41-487C-BC63-DECC81F058CD}" type="presParOf" srcId="{78EE1B89-6D2E-45B3-854C-DFE91B7AD842}" destId="{0596AF1C-DBBB-498E-84DD-9A9FB023BA78}" srcOrd="12" destOrd="0" presId="urn:microsoft.com/office/officeart/2005/8/layout/hList9"/>
    <dgm:cxn modelId="{8ED41DFA-DB09-4CFE-9AF7-C79F9DCE48BD}" type="presParOf" srcId="{78EE1B89-6D2E-45B3-854C-DFE91B7AD842}" destId="{45A9BB8E-58A9-408B-B192-6580846BDDAB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47A10-9B59-4D37-B654-91B37F27B3B2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C8EC7-A863-4419-B517-DDA7CFD0E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033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38B7E-393B-455F-9A24-B0B335646E6C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04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38B7E-393B-455F-9A24-B0B335646E6C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25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38B7E-393B-455F-9A24-B0B335646E6C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068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38B7E-393B-455F-9A24-B0B335646E6C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641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38B7E-393B-455F-9A24-B0B335646E6C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36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38B7E-393B-455F-9A24-B0B335646E6C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5573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38B7E-393B-455F-9A24-B0B335646E6C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31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38B7E-393B-455F-9A24-B0B335646E6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547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38B7E-393B-455F-9A24-B0B335646E6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45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38B7E-393B-455F-9A24-B0B335646E6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798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38B7E-393B-455F-9A24-B0B335646E6C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830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38B7E-393B-455F-9A24-B0B335646E6C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7683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38B7E-393B-455F-9A24-B0B335646E6C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443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38B7E-393B-455F-9A24-B0B335646E6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416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Oval 38"/>
          <p:cNvSpPr>
            <a:spLocks noChangeArrowheads="1"/>
          </p:cNvSpPr>
          <p:nvPr/>
        </p:nvSpPr>
        <p:spPr bwMode="gray">
          <a:xfrm>
            <a:off x="684213" y="333375"/>
            <a:ext cx="5905500" cy="5761038"/>
          </a:xfrm>
          <a:prstGeom prst="ellipse">
            <a:avLst/>
          </a:prstGeom>
          <a:gradFill rotWithShape="1">
            <a:gsLst>
              <a:gs pos="0">
                <a:schemeClr val="bg2">
                  <a:alpha val="48000"/>
                </a:schemeClr>
              </a:gs>
              <a:gs pos="100000">
                <a:schemeClr val="bg2">
                  <a:gamma/>
                  <a:tint val="0"/>
                  <a:invGamma/>
                  <a:alpha val="8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1" name="Rectangle 39"/>
          <p:cNvSpPr>
            <a:spLocks noChangeArrowheads="1"/>
          </p:cNvSpPr>
          <p:nvPr/>
        </p:nvSpPr>
        <p:spPr bwMode="ltGray">
          <a:xfrm>
            <a:off x="0" y="4437063"/>
            <a:ext cx="9144000" cy="17287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2" name="Oval 40" descr="a"/>
          <p:cNvSpPr>
            <a:spLocks noChangeArrowheads="1"/>
          </p:cNvSpPr>
          <p:nvPr/>
        </p:nvSpPr>
        <p:spPr bwMode="gray">
          <a:xfrm>
            <a:off x="971550" y="1628775"/>
            <a:ext cx="3529013" cy="3671888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3" name="Oval 41" descr="b"/>
          <p:cNvSpPr>
            <a:spLocks noChangeArrowheads="1"/>
          </p:cNvSpPr>
          <p:nvPr/>
        </p:nvSpPr>
        <p:spPr bwMode="gray">
          <a:xfrm>
            <a:off x="323850" y="1268413"/>
            <a:ext cx="1438275" cy="15113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4" name="Oval 42" descr="d"/>
          <p:cNvSpPr>
            <a:spLocks noChangeArrowheads="1"/>
          </p:cNvSpPr>
          <p:nvPr/>
        </p:nvSpPr>
        <p:spPr bwMode="gray">
          <a:xfrm>
            <a:off x="1258888" y="260350"/>
            <a:ext cx="935037" cy="93662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5" name="Oval 43"/>
          <p:cNvSpPr>
            <a:spLocks noChangeArrowheads="1"/>
          </p:cNvSpPr>
          <p:nvPr/>
        </p:nvSpPr>
        <p:spPr bwMode="gray">
          <a:xfrm>
            <a:off x="4211638" y="2636838"/>
            <a:ext cx="1223962" cy="1223962"/>
          </a:xfrm>
          <a:prstGeom prst="ellipse">
            <a:avLst/>
          </a:prstGeom>
          <a:solidFill>
            <a:srgbClr val="1BABE5">
              <a:alpha val="1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6" name="Oval 44" descr="c"/>
          <p:cNvSpPr>
            <a:spLocks noChangeArrowheads="1"/>
          </p:cNvSpPr>
          <p:nvPr/>
        </p:nvSpPr>
        <p:spPr bwMode="gray">
          <a:xfrm>
            <a:off x="3851275" y="3500438"/>
            <a:ext cx="1582738" cy="1582737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581400" y="6400800"/>
            <a:ext cx="2209800" cy="244475"/>
          </a:xfrm>
        </p:spPr>
        <p:txBody>
          <a:bodyPr/>
          <a:lstStyle>
            <a:lvl1pPr algn="ctr">
              <a:defRPr sz="1200"/>
            </a:lvl1pPr>
          </a:lstStyle>
          <a:p>
            <a:endParaRPr lang="en-US" alt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5934075" y="6391275"/>
            <a:ext cx="1933575" cy="244475"/>
          </a:xfrm>
        </p:spPr>
        <p:txBody>
          <a:bodyPr/>
          <a:lstStyle>
            <a:lvl1pPr>
              <a:defRPr sz="1200" b="1" i="1">
                <a:solidFill>
                  <a:schemeClr val="tx2"/>
                </a:solidFill>
              </a:defRPr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1000" y="6400800"/>
            <a:ext cx="2133600" cy="244475"/>
          </a:xfrm>
        </p:spPr>
        <p:txBody>
          <a:bodyPr/>
          <a:lstStyle>
            <a:lvl1pPr algn="l">
              <a:defRPr sz="1200"/>
            </a:lvl1pPr>
          </a:lstStyle>
          <a:p>
            <a:fld id="{8E078EE0-A583-44CD-A000-95EC0F62BBF1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7762875" y="62865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2400" i="1"/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200" y="1219200"/>
            <a:ext cx="4495800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5486400"/>
            <a:ext cx="7620000" cy="3048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A9C1F0-69CD-461B-B995-0AA2DA1E0EE0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0205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7975" y="609600"/>
            <a:ext cx="2066925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48375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2F5BFB9-8DC6-4ED4-8F71-568470674F33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73796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6019800" cy="487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76400"/>
            <a:ext cx="8267700" cy="46482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6553200" y="65532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191000" y="6534150"/>
            <a:ext cx="838200" cy="261938"/>
          </a:xfrm>
        </p:spPr>
        <p:txBody>
          <a:bodyPr/>
          <a:lstStyle>
            <a:lvl1pPr>
              <a:defRPr/>
            </a:lvl1pPr>
          </a:lstStyle>
          <a:p>
            <a:fld id="{88A5E7B2-B207-426A-A7FB-6E16DDC77E79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381000" y="6534150"/>
            <a:ext cx="1905000" cy="261938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5183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CAFBCD-38E3-4C59-B04E-C6697B1C957F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61131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8294832-39AA-4B49-A4CB-620F35BBBF43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11484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57650" cy="464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7250" y="1676400"/>
            <a:ext cx="4057650" cy="464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7755CE-5614-4396-BF9A-98A858AA914A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09257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1D4ED5-D69A-417D-A1DB-E249B0BC41EC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27614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225FFD-A769-45F7-B3F5-4749B2C06719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8560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0A5DFA-7DCD-4AF3-8999-6FC48262A529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0041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62D1CB-4DB2-4361-A537-5D92CE3CB318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9257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892EF0-5348-43BD-AC14-5767E9CCBAB6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0734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Oval 105"/>
          <p:cNvSpPr>
            <a:spLocks noChangeArrowheads="1"/>
          </p:cNvSpPr>
          <p:nvPr/>
        </p:nvSpPr>
        <p:spPr bwMode="gray">
          <a:xfrm>
            <a:off x="179388" y="0"/>
            <a:ext cx="6804025" cy="6858000"/>
          </a:xfrm>
          <a:prstGeom prst="ellipse">
            <a:avLst/>
          </a:prstGeom>
          <a:gradFill rotWithShape="1">
            <a:gsLst>
              <a:gs pos="0">
                <a:schemeClr val="bg2">
                  <a:alpha val="44000"/>
                </a:schemeClr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30" name="Rectangle 106"/>
          <p:cNvSpPr>
            <a:spLocks noChangeArrowheads="1"/>
          </p:cNvSpPr>
          <p:nvPr/>
        </p:nvSpPr>
        <p:spPr bwMode="gray">
          <a:xfrm>
            <a:off x="0" y="549275"/>
            <a:ext cx="9144000" cy="647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31" name="Oval 107" descr="b"/>
          <p:cNvSpPr>
            <a:spLocks noChangeArrowheads="1"/>
          </p:cNvSpPr>
          <p:nvPr/>
        </p:nvSpPr>
        <p:spPr bwMode="gray">
          <a:xfrm>
            <a:off x="1116013" y="58738"/>
            <a:ext cx="865187" cy="892175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132" name="Oval 108" descr="c"/>
          <p:cNvSpPr>
            <a:spLocks noChangeArrowheads="1"/>
          </p:cNvSpPr>
          <p:nvPr/>
        </p:nvSpPr>
        <p:spPr bwMode="gray">
          <a:xfrm>
            <a:off x="8101013" y="106363"/>
            <a:ext cx="790575" cy="830262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133" name="Oval 109" descr="a"/>
          <p:cNvSpPr>
            <a:spLocks noChangeArrowheads="1"/>
          </p:cNvSpPr>
          <p:nvPr/>
        </p:nvSpPr>
        <p:spPr bwMode="gray">
          <a:xfrm>
            <a:off x="179388" y="333375"/>
            <a:ext cx="1152525" cy="1223963"/>
          </a:xfrm>
          <a:prstGeom prst="ellipse">
            <a:avLst/>
          </a:prstGeom>
          <a:blipFill dpi="0" rotWithShape="1">
            <a:blip r:embed="rId16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76400"/>
            <a:ext cx="82677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53200" y="655320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534150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/>
            </a:lvl1pPr>
          </a:lstStyle>
          <a:p>
            <a:fld id="{1E601FE8-CD41-4172-83DE-4494D1BDBB13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057400" y="609600"/>
            <a:ext cx="6019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34150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/>
            </a:lvl1pPr>
          </a:lstStyle>
          <a:p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4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8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7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4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5.jpe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43.jpg"/><Relationship Id="rId1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chart" Target="../charts/chart2.xml"/><Relationship Id="rId7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image" Target="../media/image12.jpeg"/><Relationship Id="rId9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1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g"/><Relationship Id="rId1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2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79.jpeg"/><Relationship Id="rId4" Type="http://schemas.openxmlformats.org/officeDocument/2006/relationships/image" Target="../media/image74.jpeg"/><Relationship Id="rId9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eg"/><Relationship Id="rId5" Type="http://schemas.openxmlformats.org/officeDocument/2006/relationships/image" Target="../media/image12.jpeg"/><Relationship Id="rId4" Type="http://schemas.openxmlformats.org/officeDocument/2006/relationships/image" Target="../media/image85.jpeg"/><Relationship Id="rId9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0.jpeg"/><Relationship Id="rId7" Type="http://schemas.openxmlformats.org/officeDocument/2006/relationships/image" Target="../media/image9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3.jpeg"/><Relationship Id="rId7" Type="http://schemas.openxmlformats.org/officeDocument/2006/relationships/image" Target="../media/image106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2.jpeg"/><Relationship Id="rId7" Type="http://schemas.openxmlformats.org/officeDocument/2006/relationships/image" Target="../media/image112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2.jpeg"/><Relationship Id="rId7" Type="http://schemas.openxmlformats.org/officeDocument/2006/relationships/image" Target="../media/image123.jp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6.jpeg"/><Relationship Id="rId7" Type="http://schemas.openxmlformats.org/officeDocument/2006/relationships/image" Target="../media/image12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45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Relationship Id="rId14" Type="http://schemas.openxmlformats.org/officeDocument/2006/relationships/image" Target="../media/image14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image" Target="../media/image157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12" Type="http://schemas.openxmlformats.org/officeDocument/2006/relationships/image" Target="../media/image1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jpeg"/><Relationship Id="rId11" Type="http://schemas.openxmlformats.org/officeDocument/2006/relationships/image" Target="../media/image155.jpeg"/><Relationship Id="rId5" Type="http://schemas.openxmlformats.org/officeDocument/2006/relationships/image" Target="../media/image149.png"/><Relationship Id="rId10" Type="http://schemas.openxmlformats.org/officeDocument/2006/relationships/image" Target="../media/image154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Relationship Id="rId1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2.jpe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0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3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22831" r="16926" b="11019"/>
          <a:stretch/>
        </p:blipFill>
        <p:spPr>
          <a:xfrm>
            <a:off x="3851920" y="3427259"/>
            <a:ext cx="1872208" cy="1802553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 descr="http://www.parlam.kz/images/fs/216db9a5-a3d5-43d0-b3a2-50d9180c3c4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" y="1186880"/>
            <a:ext cx="1878024" cy="1688365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706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468688" y="1563941"/>
            <a:ext cx="4495800" cy="1752600"/>
          </a:xfrm>
        </p:spPr>
        <p:txBody>
          <a:bodyPr/>
          <a:lstStyle/>
          <a:p>
            <a:pPr algn="ctr"/>
            <a:r>
              <a:rPr lang="ru-RU" altLang="ru-RU" sz="2800" dirty="0" smtClean="0"/>
              <a:t>Отчет </a:t>
            </a:r>
            <a:br>
              <a:rPr lang="ru-RU" altLang="ru-RU" sz="2800" dirty="0" smtClean="0"/>
            </a:br>
            <a:r>
              <a:rPr lang="ru-RU" altLang="ru-RU" sz="2800" dirty="0" smtClean="0"/>
              <a:t>о деятельности депутатов, избранных от Ассамблеи народа Казахстана </a:t>
            </a:r>
            <a:br>
              <a:rPr lang="ru-RU" altLang="ru-RU" sz="2800" dirty="0" smtClean="0"/>
            </a:br>
            <a:endParaRPr lang="en-US" altLang="ru-RU" sz="2800" dirty="0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5442987"/>
            <a:ext cx="7772400" cy="457200"/>
          </a:xfrm>
        </p:spPr>
        <p:txBody>
          <a:bodyPr/>
          <a:lstStyle/>
          <a:p>
            <a:r>
              <a:rPr lang="ru-RU" altLang="ru-RU" dirty="0" smtClean="0">
                <a:solidFill>
                  <a:schemeClr val="tx2"/>
                </a:solidFill>
              </a:rPr>
              <a:t>II</a:t>
            </a:r>
            <a:r>
              <a:rPr lang="en-US" altLang="ru-RU" dirty="0" smtClean="0">
                <a:solidFill>
                  <a:schemeClr val="tx2"/>
                </a:solidFill>
              </a:rPr>
              <a:t>I</a:t>
            </a:r>
            <a:r>
              <a:rPr lang="ru-RU" altLang="ru-RU" dirty="0" smtClean="0">
                <a:solidFill>
                  <a:schemeClr val="tx2"/>
                </a:solidFill>
              </a:rPr>
              <a:t> сессия </a:t>
            </a:r>
            <a:r>
              <a:rPr lang="ru-RU" altLang="ru-RU" dirty="0">
                <a:solidFill>
                  <a:schemeClr val="tx2"/>
                </a:solidFill>
              </a:rPr>
              <a:t>VI созыва </a:t>
            </a:r>
            <a:endParaRPr lang="en-US" altLang="ru-RU" dirty="0">
              <a:solidFill>
                <a:schemeClr val="tx2"/>
              </a:solidFill>
            </a:endParaRPr>
          </a:p>
        </p:txBody>
      </p:sp>
      <p:pic>
        <p:nvPicPr>
          <p:cNvPr id="6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971600" y="1628800"/>
            <a:ext cx="3600400" cy="3716541"/>
          </a:xfrm>
          <a:prstGeom prst="ellipse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7596336" y="6309320"/>
            <a:ext cx="1368152" cy="36004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2" descr="http://img1.liveinternet.ru/images/attach/c/7/94/924/94924085_R_RRRRS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179391"/>
            <a:ext cx="1584176" cy="67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mg1.liveinternet.ru/images/attach/c/7/94/924/94924085_R_RRRRS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659" y="6179389"/>
            <a:ext cx="1584176" cy="67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1.liveinternet.ru/images/attach/c/7/94/924/94924085_R_RRRRS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040" y="6179391"/>
            <a:ext cx="1584176" cy="67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1.liveinternet.ru/images/attach/c/7/94/924/94924085_R_RRRRS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700" y="6175888"/>
            <a:ext cx="1584176" cy="67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1.liveinternet.ru/images/attach/c/7/94/924/94924085_R_RRRRS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876" y="6175887"/>
            <a:ext cx="1584176" cy="67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img1.liveinternet.ru/images/attach/c/7/95/286/95286673_S3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8" y="6179389"/>
            <a:ext cx="626934" cy="7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img1.liveinternet.ru/images/attach/c/7/95/286/95286673_S3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066" y="6183098"/>
            <a:ext cx="626934" cy="7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26375" r="4326" b="16925"/>
          <a:stretch/>
        </p:blipFill>
        <p:spPr>
          <a:xfrm>
            <a:off x="1183779" y="224146"/>
            <a:ext cx="1005880" cy="964886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/>
            </a:r>
            <a:br>
              <a:rPr lang="ru-RU" sz="2400" b="1" dirty="0" smtClean="0">
                <a:latin typeface="Georgia" panose="02040502050405020303" pitchFamily="18" charset="0"/>
              </a:rPr>
            </a:br>
            <a:r>
              <a:rPr lang="ru-RU" sz="2400" dirty="0">
                <a:latin typeface="Georgia" panose="02040502050405020303" pitchFamily="18" charset="0"/>
              </a:rPr>
              <a:t>Количество озвученных </a:t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dirty="0">
                <a:latin typeface="Georgia" panose="02040502050405020303" pitchFamily="18" charset="0"/>
              </a:rPr>
              <a:t>депутатских запросов</a:t>
            </a:r>
            <a:r>
              <a:rPr lang="ru-RU" sz="2400" b="1" dirty="0">
                <a:latin typeface="Georgia" panose="02040502050405020303" pitchFamily="18" charset="0"/>
              </a:rPr>
              <a:t/>
            </a:r>
            <a:br>
              <a:rPr lang="ru-RU" sz="2400" b="1" dirty="0">
                <a:latin typeface="Georgia" panose="02040502050405020303" pitchFamily="18" charset="0"/>
              </a:rPr>
            </a:br>
            <a:r>
              <a:rPr lang="ru-RU" sz="2400" b="1" dirty="0" smtClean="0">
                <a:latin typeface="Georgia" panose="02040502050405020303" pitchFamily="18" charset="0"/>
              </a:rPr>
              <a:t/>
            </a:r>
            <a:br>
              <a:rPr lang="ru-RU" sz="2400" b="1" dirty="0" smtClean="0">
                <a:latin typeface="Georgia" panose="02040502050405020303" pitchFamily="18" charset="0"/>
              </a:rPr>
            </a:b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22" name="AutoShape 4" descr="https://apf.mail.ru/cgi-bin/readmsg/%D0%AE%D0%95.jpg?id=14968352150000000384%3B0%3B1&amp;x-email=jumadildaeva%40mail.ru&amp;exif=1&amp;bs=3872&amp;bl=1429560&amp;ct=image%2Fjpeg&amp;cn=%25d0%25ae%25d0%2595.jpg&amp;cte=binary"/>
          <p:cNvSpPr>
            <a:spLocks noChangeAspect="1" noChangeArrowheads="1"/>
          </p:cNvSpPr>
          <p:nvPr/>
        </p:nvSpPr>
        <p:spPr bwMode="auto">
          <a:xfrm>
            <a:off x="307975" y="6260825"/>
            <a:ext cx="221673" cy="22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3195464"/>
              </p:ext>
            </p:extLst>
          </p:nvPr>
        </p:nvGraphicFramePr>
        <p:xfrm>
          <a:off x="2824327" y="1124744"/>
          <a:ext cx="5634982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1" name="Picture 4" descr="http://www.parlam.kz/ru/blogs/timoshenko/GetFoto?fotoId=25689&amp;size=lar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4264352"/>
            <a:ext cx="2888344" cy="192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58" y="4257165"/>
            <a:ext cx="2929774" cy="1954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3"/>
          <a:stretch/>
        </p:blipFill>
        <p:spPr>
          <a:xfrm>
            <a:off x="523077" y="4256485"/>
            <a:ext cx="2176715" cy="1954816"/>
          </a:xfrm>
          <a:prstGeom prst="rect">
            <a:avLst/>
          </a:prstGeom>
        </p:spPr>
      </p:pic>
      <p:pic>
        <p:nvPicPr>
          <p:cNvPr id="10" name="Picture 2" descr="http://www.parlam.kz/ru/blogs/Khakhazov/GetFoto?fotoId=37718&amp;size=large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0"/>
          <a:stretch/>
        </p:blipFill>
        <p:spPr bwMode="auto">
          <a:xfrm>
            <a:off x="7001639" y="4273820"/>
            <a:ext cx="1806543" cy="191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t="4633" r="17106"/>
          <a:stretch/>
        </p:blipFill>
        <p:spPr>
          <a:xfrm>
            <a:off x="1115616" y="60967"/>
            <a:ext cx="889475" cy="87171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7" y="362957"/>
            <a:ext cx="1225344" cy="1163192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436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 b="0"/>
          </a:p>
        </p:txBody>
      </p:sp>
      <p:sp>
        <p:nvSpPr>
          <p:cNvPr id="40998" name="AutoShape 38"/>
          <p:cNvSpPr>
            <a:spLocks noChangeArrowheads="1"/>
          </p:cNvSpPr>
          <p:nvPr/>
        </p:nvSpPr>
        <p:spPr bwMode="ltGray">
          <a:xfrm rot="5400000">
            <a:off x="-2427287" y="1603375"/>
            <a:ext cx="4824412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0999" name="Group 39"/>
          <p:cNvGrpSpPr>
            <a:grpSpLocks/>
          </p:cNvGrpSpPr>
          <p:nvPr/>
        </p:nvGrpSpPr>
        <p:grpSpPr bwMode="auto">
          <a:xfrm>
            <a:off x="651413" y="4940101"/>
            <a:ext cx="5010150" cy="508000"/>
            <a:chOff x="891" y="1175"/>
            <a:chExt cx="3156" cy="320"/>
          </a:xfrm>
        </p:grpSpPr>
        <p:grpSp>
          <p:nvGrpSpPr>
            <p:cNvPr id="41000" name="Group 40"/>
            <p:cNvGrpSpPr>
              <a:grpSpLocks/>
            </p:cNvGrpSpPr>
            <p:nvPr/>
          </p:nvGrpSpPr>
          <p:grpSpPr bwMode="auto">
            <a:xfrm>
              <a:off x="891" y="1175"/>
              <a:ext cx="3156" cy="320"/>
              <a:chOff x="1258" y="1081"/>
              <a:chExt cx="3156" cy="320"/>
            </a:xfrm>
          </p:grpSpPr>
          <p:sp>
            <p:nvSpPr>
              <p:cNvPr id="41001" name="Oval 41"/>
              <p:cNvSpPr>
                <a:spLocks noChangeArrowheads="1"/>
              </p:cNvSpPr>
              <p:nvPr/>
            </p:nvSpPr>
            <p:spPr bwMode="gray">
              <a:xfrm>
                <a:off x="1258" y="1091"/>
                <a:ext cx="304" cy="303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25490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1002" name="AutoShape 42"/>
              <p:cNvSpPr>
                <a:spLocks noChangeArrowheads="1"/>
              </p:cNvSpPr>
              <p:nvPr/>
            </p:nvSpPr>
            <p:spPr bwMode="gray">
              <a:xfrm>
                <a:off x="1491" y="1081"/>
                <a:ext cx="2923" cy="32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41003" name="Oval 43"/>
            <p:cNvSpPr>
              <a:spLocks noChangeArrowheads="1"/>
            </p:cNvSpPr>
            <p:nvPr/>
          </p:nvSpPr>
          <p:spPr bwMode="gray">
            <a:xfrm>
              <a:off x="941" y="1225"/>
              <a:ext cx="211" cy="211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2235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04" name="Oval 44"/>
            <p:cNvSpPr>
              <a:spLocks noChangeArrowheads="1"/>
            </p:cNvSpPr>
            <p:nvPr/>
          </p:nvSpPr>
          <p:spPr bwMode="gray">
            <a:xfrm>
              <a:off x="945" y="1217"/>
              <a:ext cx="152" cy="153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89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ru-RU" dirty="0" smtClean="0"/>
                <a:t>1</a:t>
              </a:r>
              <a:endParaRPr lang="ru-RU" dirty="0"/>
            </a:p>
          </p:txBody>
        </p:sp>
      </p:grpSp>
      <p:grpSp>
        <p:nvGrpSpPr>
          <p:cNvPr id="41005" name="Group 45"/>
          <p:cNvGrpSpPr>
            <a:grpSpLocks/>
          </p:cNvGrpSpPr>
          <p:nvPr/>
        </p:nvGrpSpPr>
        <p:grpSpPr bwMode="auto">
          <a:xfrm>
            <a:off x="995624" y="3257080"/>
            <a:ext cx="4967288" cy="508000"/>
            <a:chOff x="891" y="1175"/>
            <a:chExt cx="3129" cy="320"/>
          </a:xfrm>
        </p:grpSpPr>
        <p:grpSp>
          <p:nvGrpSpPr>
            <p:cNvPr id="41006" name="Group 46"/>
            <p:cNvGrpSpPr>
              <a:grpSpLocks/>
            </p:cNvGrpSpPr>
            <p:nvPr/>
          </p:nvGrpSpPr>
          <p:grpSpPr bwMode="auto">
            <a:xfrm>
              <a:off x="891" y="1175"/>
              <a:ext cx="3129" cy="320"/>
              <a:chOff x="1258" y="1081"/>
              <a:chExt cx="3129" cy="320"/>
            </a:xfrm>
          </p:grpSpPr>
          <p:sp>
            <p:nvSpPr>
              <p:cNvPr id="41007" name="Oval 47"/>
              <p:cNvSpPr>
                <a:spLocks noChangeArrowheads="1"/>
              </p:cNvSpPr>
              <p:nvPr/>
            </p:nvSpPr>
            <p:spPr bwMode="gray">
              <a:xfrm>
                <a:off x="1258" y="1091"/>
                <a:ext cx="304" cy="303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25490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1008" name="AutoShape 48"/>
              <p:cNvSpPr>
                <a:spLocks noChangeArrowheads="1"/>
              </p:cNvSpPr>
              <p:nvPr/>
            </p:nvSpPr>
            <p:spPr bwMode="gray">
              <a:xfrm>
                <a:off x="1464" y="1081"/>
                <a:ext cx="2923" cy="32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41009" name="Oval 49"/>
            <p:cNvSpPr>
              <a:spLocks noChangeArrowheads="1"/>
            </p:cNvSpPr>
            <p:nvPr/>
          </p:nvSpPr>
          <p:spPr bwMode="gray">
            <a:xfrm>
              <a:off x="941" y="1225"/>
              <a:ext cx="211" cy="211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2235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10" name="Oval 50"/>
            <p:cNvSpPr>
              <a:spLocks noChangeArrowheads="1"/>
            </p:cNvSpPr>
            <p:nvPr/>
          </p:nvSpPr>
          <p:spPr bwMode="gray">
            <a:xfrm>
              <a:off x="945" y="1217"/>
              <a:ext cx="152" cy="219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89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ru-RU" dirty="0" smtClean="0"/>
                <a:t>5</a:t>
              </a:r>
              <a:endParaRPr lang="ru-RU" dirty="0"/>
            </a:p>
          </p:txBody>
        </p:sp>
      </p:grpSp>
      <p:grpSp>
        <p:nvGrpSpPr>
          <p:cNvPr id="41011" name="Group 51"/>
          <p:cNvGrpSpPr>
            <a:grpSpLocks/>
          </p:cNvGrpSpPr>
          <p:nvPr/>
        </p:nvGrpSpPr>
        <p:grpSpPr bwMode="auto">
          <a:xfrm>
            <a:off x="992378" y="4122853"/>
            <a:ext cx="5010150" cy="508000"/>
            <a:chOff x="1258" y="1081"/>
            <a:chExt cx="3156" cy="320"/>
          </a:xfrm>
        </p:grpSpPr>
        <p:sp>
          <p:nvSpPr>
            <p:cNvPr id="41012" name="Oval 52"/>
            <p:cNvSpPr>
              <a:spLocks noChangeArrowheads="1"/>
            </p:cNvSpPr>
            <p:nvPr/>
          </p:nvSpPr>
          <p:spPr bwMode="gray">
            <a:xfrm>
              <a:off x="1258" y="1091"/>
              <a:ext cx="304" cy="30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13" name="AutoShape 53"/>
            <p:cNvSpPr>
              <a:spLocks noChangeArrowheads="1"/>
            </p:cNvSpPr>
            <p:nvPr/>
          </p:nvSpPr>
          <p:spPr bwMode="gray">
            <a:xfrm>
              <a:off x="1491" y="1081"/>
              <a:ext cx="2923" cy="32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014" name="Oval 54"/>
          <p:cNvSpPr>
            <a:spLocks noChangeArrowheads="1"/>
          </p:cNvSpPr>
          <p:nvPr/>
        </p:nvSpPr>
        <p:spPr bwMode="gray">
          <a:xfrm>
            <a:off x="1070101" y="4228319"/>
            <a:ext cx="334962" cy="33496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5725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5" name="Oval 55"/>
          <p:cNvSpPr>
            <a:spLocks noChangeArrowheads="1"/>
          </p:cNvSpPr>
          <p:nvPr/>
        </p:nvSpPr>
        <p:spPr bwMode="gray">
          <a:xfrm>
            <a:off x="1035174" y="4219588"/>
            <a:ext cx="241300" cy="242888"/>
          </a:xfrm>
          <a:prstGeom prst="ellipse">
            <a:avLst/>
          </a:prstGeom>
          <a:gradFill rotWithShape="1">
            <a:gsLst>
              <a:gs pos="0">
                <a:srgbClr val="E9940B">
                  <a:gamma/>
                  <a:tint val="0"/>
                  <a:invGamma/>
                </a:srgbClr>
              </a:gs>
              <a:gs pos="100000">
                <a:srgbClr val="E9940B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89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16" name="Group 56"/>
          <p:cNvGrpSpPr>
            <a:grpSpLocks/>
          </p:cNvGrpSpPr>
          <p:nvPr/>
        </p:nvGrpSpPr>
        <p:grpSpPr bwMode="auto">
          <a:xfrm>
            <a:off x="810680" y="2384322"/>
            <a:ext cx="5010150" cy="508000"/>
            <a:chOff x="1258" y="1081"/>
            <a:chExt cx="3156" cy="320"/>
          </a:xfrm>
        </p:grpSpPr>
        <p:sp>
          <p:nvSpPr>
            <p:cNvPr id="41017" name="Oval 57"/>
            <p:cNvSpPr>
              <a:spLocks noChangeArrowheads="1"/>
            </p:cNvSpPr>
            <p:nvPr/>
          </p:nvSpPr>
          <p:spPr bwMode="gray">
            <a:xfrm>
              <a:off x="1258" y="1091"/>
              <a:ext cx="304" cy="30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18" name="AutoShape 58"/>
            <p:cNvSpPr>
              <a:spLocks noChangeArrowheads="1"/>
            </p:cNvSpPr>
            <p:nvPr/>
          </p:nvSpPr>
          <p:spPr bwMode="gray">
            <a:xfrm>
              <a:off x="1491" y="1081"/>
              <a:ext cx="2923" cy="32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019" name="Oval 59"/>
          <p:cNvSpPr>
            <a:spLocks noChangeArrowheads="1"/>
          </p:cNvSpPr>
          <p:nvPr/>
        </p:nvSpPr>
        <p:spPr bwMode="gray">
          <a:xfrm>
            <a:off x="860763" y="2478907"/>
            <a:ext cx="334962" cy="334962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5725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20" name="Oval 60"/>
          <p:cNvSpPr>
            <a:spLocks noChangeArrowheads="1"/>
          </p:cNvSpPr>
          <p:nvPr/>
        </p:nvSpPr>
        <p:spPr bwMode="gray">
          <a:xfrm>
            <a:off x="851024" y="2548818"/>
            <a:ext cx="277726" cy="157137"/>
          </a:xfrm>
          <a:prstGeom prst="ellipse">
            <a:avLst/>
          </a:prstGeom>
          <a:gradFill rotWithShape="1">
            <a:gsLst>
              <a:gs pos="0">
                <a:srgbClr val="E9940B">
                  <a:gamma/>
                  <a:tint val="0"/>
                  <a:invGamma/>
                </a:srgbClr>
              </a:gs>
              <a:gs pos="100000">
                <a:srgbClr val="E9940B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89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21" name="Group 61"/>
          <p:cNvGrpSpPr>
            <a:grpSpLocks/>
          </p:cNvGrpSpPr>
          <p:nvPr/>
        </p:nvGrpSpPr>
        <p:grpSpPr bwMode="auto">
          <a:xfrm>
            <a:off x="563017" y="1630851"/>
            <a:ext cx="5010150" cy="508000"/>
            <a:chOff x="891" y="1175"/>
            <a:chExt cx="3156" cy="320"/>
          </a:xfrm>
        </p:grpSpPr>
        <p:grpSp>
          <p:nvGrpSpPr>
            <p:cNvPr id="41022" name="Group 62"/>
            <p:cNvGrpSpPr>
              <a:grpSpLocks/>
            </p:cNvGrpSpPr>
            <p:nvPr/>
          </p:nvGrpSpPr>
          <p:grpSpPr bwMode="auto">
            <a:xfrm>
              <a:off x="891" y="1175"/>
              <a:ext cx="3156" cy="320"/>
              <a:chOff x="1258" y="1081"/>
              <a:chExt cx="3156" cy="320"/>
            </a:xfrm>
          </p:grpSpPr>
          <p:sp>
            <p:nvSpPr>
              <p:cNvPr id="41023" name="Oval 63"/>
              <p:cNvSpPr>
                <a:spLocks noChangeArrowheads="1"/>
              </p:cNvSpPr>
              <p:nvPr/>
            </p:nvSpPr>
            <p:spPr bwMode="gray">
              <a:xfrm>
                <a:off x="1258" y="1091"/>
                <a:ext cx="304" cy="303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25490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1024" name="AutoShape 64"/>
              <p:cNvSpPr>
                <a:spLocks noChangeArrowheads="1"/>
              </p:cNvSpPr>
              <p:nvPr/>
            </p:nvSpPr>
            <p:spPr bwMode="gray">
              <a:xfrm>
                <a:off x="1491" y="1081"/>
                <a:ext cx="2923" cy="32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41025" name="Oval 65"/>
            <p:cNvSpPr>
              <a:spLocks noChangeArrowheads="1"/>
            </p:cNvSpPr>
            <p:nvPr/>
          </p:nvSpPr>
          <p:spPr bwMode="gray">
            <a:xfrm>
              <a:off x="941" y="1225"/>
              <a:ext cx="211" cy="211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2235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chemeClr val="tx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26" name="Oval 66"/>
            <p:cNvSpPr>
              <a:spLocks noChangeArrowheads="1"/>
            </p:cNvSpPr>
            <p:nvPr/>
          </p:nvSpPr>
          <p:spPr bwMode="gray">
            <a:xfrm>
              <a:off x="945" y="1217"/>
              <a:ext cx="152" cy="153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89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ru-RU" dirty="0" smtClean="0"/>
                <a:t>4</a:t>
              </a:r>
              <a:endParaRPr lang="ru-RU" dirty="0"/>
            </a:p>
          </p:txBody>
        </p:sp>
      </p:grp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897537" y="1610134"/>
            <a:ext cx="15735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1313762" y="2401615"/>
            <a:ext cx="7489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АПК</a:t>
            </a:r>
            <a:endParaRPr lang="en-US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1407939" y="3295398"/>
            <a:ext cx="23571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  <a:endParaRPr lang="en-US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9" name="Text Box 29"/>
          <p:cNvSpPr txBox="1">
            <a:spLocks noChangeArrowheads="1"/>
          </p:cNvSpPr>
          <p:nvPr/>
        </p:nvSpPr>
        <p:spPr bwMode="auto">
          <a:xfrm>
            <a:off x="1646362" y="4125434"/>
            <a:ext cx="1381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29" name="Text Box 69"/>
          <p:cNvSpPr txBox="1">
            <a:spLocks noChangeArrowheads="1"/>
          </p:cNvSpPr>
          <p:nvPr/>
        </p:nvSpPr>
        <p:spPr bwMode="auto">
          <a:xfrm>
            <a:off x="1134895" y="5005436"/>
            <a:ext cx="18899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и право </a:t>
            </a:r>
            <a:endParaRPr lang="en-US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51"/>
          <p:cNvGrpSpPr>
            <a:grpSpLocks/>
          </p:cNvGrpSpPr>
          <p:nvPr/>
        </p:nvGrpSpPr>
        <p:grpSpPr bwMode="auto">
          <a:xfrm>
            <a:off x="389661" y="5716957"/>
            <a:ext cx="5010150" cy="508000"/>
            <a:chOff x="1258" y="1081"/>
            <a:chExt cx="3156" cy="320"/>
          </a:xfrm>
        </p:grpSpPr>
        <p:sp>
          <p:nvSpPr>
            <p:cNvPr id="50" name="Oval 52"/>
            <p:cNvSpPr>
              <a:spLocks noChangeArrowheads="1"/>
            </p:cNvSpPr>
            <p:nvPr/>
          </p:nvSpPr>
          <p:spPr bwMode="gray">
            <a:xfrm>
              <a:off x="1258" y="1091"/>
              <a:ext cx="304" cy="30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" name="AutoShape 53"/>
            <p:cNvSpPr>
              <a:spLocks noChangeArrowheads="1"/>
            </p:cNvSpPr>
            <p:nvPr/>
          </p:nvSpPr>
          <p:spPr bwMode="gray">
            <a:xfrm>
              <a:off x="1491" y="1081"/>
              <a:ext cx="2923" cy="32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ru-RU" dirty="0" smtClean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ЖКХ</a:t>
              </a:r>
              <a:endParaRPr lang="ru-RU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Oval 54"/>
          <p:cNvSpPr>
            <a:spLocks noChangeArrowheads="1"/>
          </p:cNvSpPr>
          <p:nvPr/>
        </p:nvSpPr>
        <p:spPr bwMode="gray">
          <a:xfrm>
            <a:off x="463480" y="5803475"/>
            <a:ext cx="334962" cy="33496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5725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Заголовок 1"/>
          <p:cNvSpPr txBox="1">
            <a:spLocks/>
          </p:cNvSpPr>
          <p:nvPr/>
        </p:nvSpPr>
        <p:spPr bwMode="gray">
          <a:xfrm>
            <a:off x="1615139" y="855687"/>
            <a:ext cx="6019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400" dirty="0" smtClean="0">
                <a:latin typeface="Georgia" panose="02040502050405020303" pitchFamily="18" charset="0"/>
              </a:rPr>
              <a:t>Количество озвученных </a:t>
            </a:r>
            <a:br>
              <a:rPr lang="ru-RU" sz="2400" dirty="0" smtClean="0">
                <a:latin typeface="Georgia" panose="02040502050405020303" pitchFamily="18" charset="0"/>
              </a:rPr>
            </a:br>
            <a:r>
              <a:rPr lang="ru-RU" sz="2400" dirty="0" smtClean="0">
                <a:latin typeface="Georgia" panose="02040502050405020303" pitchFamily="18" charset="0"/>
              </a:rPr>
              <a:t>депутатских запросов</a:t>
            </a:r>
            <a:br>
              <a:rPr lang="ru-RU" sz="2400" dirty="0" smtClean="0">
                <a:latin typeface="Georgia" panose="02040502050405020303" pitchFamily="18" charset="0"/>
              </a:rPr>
            </a:br>
            <a:endParaRPr lang="ru-RU" dirty="0"/>
          </a:p>
        </p:txBody>
      </p:sp>
      <p:pic>
        <p:nvPicPr>
          <p:cNvPr id="60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61" name="Picture 2" descr="http://www.matritca.kz/uploads/posts/2015-06/1433506767_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r="16381"/>
          <a:stretch/>
        </p:blipFill>
        <p:spPr bwMode="auto">
          <a:xfrm>
            <a:off x="1066278" y="70830"/>
            <a:ext cx="919879" cy="902426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5" name="Picture 2" descr="http://www.parlam.kz/Video/nurumov/92016/322693d7-2233-4301-b45e-5c8f1e08b8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18" y="332250"/>
            <a:ext cx="1205246" cy="1233025"/>
          </a:xfrm>
          <a:prstGeom prst="ellipse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3779912" y="1204713"/>
            <a:ext cx="5180373" cy="3684588"/>
          </a:xfrm>
        </p:spPr>
        <p:txBody>
          <a:bodyPr/>
          <a:lstStyle/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необходимости кадровой ротации между регионами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страны;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педагогической нагрузке учителей начальных классов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проведении ЕНТ; </a:t>
            </a: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размере компенсации при принудительном отчуждении земельных участков и иного недвижимого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бесконтрольном сборе и вывозе за границу особо ценных лекарственных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растений, трав и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технического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сырья;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ветеринарно-санитарной ситуации в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стране;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состоянии дел в сельском хозяйстве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«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Дорожной карты» обеспечения продовольственной безопасности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Казахстана;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снижении объема квот на импорт мяса птицы, а также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стабильном развитии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птицеводческой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отрасли;</a:t>
            </a: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проблемных вопросах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питьевой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 в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ауле </a:t>
            </a:r>
            <a:r>
              <a:rPr lang="ru-RU" sz="11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Улкен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Дихан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Алматинской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финансировании среднего ремонта автодороги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Аркалык-Державинск;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бесконтрольном использовании подземных термальных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 аварийном состоянии озера возле аула </a:t>
            </a:r>
            <a:r>
              <a:rPr lang="ru-RU" sz="11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Добын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вопросах интернета в сельских населенных пунктах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снижении тарифов на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электроэнергию;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защите платежных банковских карт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граждан;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удорожании электроэнергии для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потребителей;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необходимости разработки мер по повышению статуса учителя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необходимости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платформы на станции «Курорт Боровое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использовании в пищевой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 пальмового масла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получении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иностранцами и лицами без гражданства, постоянно проживающими на территории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РК ГОБМП;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 обеспечении доступности социальной и транспортной инфраструктуры для лиц с ограниченными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возможностями.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23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327571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/>
            </a:r>
            <a:br>
              <a:rPr lang="ru-RU" sz="2000" b="1" dirty="0" smtClean="0"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/>
            </a:r>
            <a:br>
              <a:rPr lang="ru-RU" sz="2000" b="1" dirty="0"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/>
            </a:r>
            <a:br>
              <a:rPr lang="ru-RU" sz="2000" b="1" dirty="0"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>Информация </a:t>
            </a:r>
            <a:br>
              <a:rPr lang="ru-RU" sz="2000" b="1" dirty="0"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>о приеме  граждан</a:t>
            </a:r>
          </a:p>
        </p:txBody>
      </p:sp>
      <p:sp>
        <p:nvSpPr>
          <p:cNvPr id="22" name="AutoShape 4" descr="https://apf.mail.ru/cgi-bin/readmsg/%D0%AE%D0%95.jpg?id=14968352150000000384%3B0%3B1&amp;x-email=jumadildaeva%40mail.ru&amp;exif=1&amp;bs=3872&amp;bl=1429560&amp;ct=image%2Fjpeg&amp;cn=%25d0%25ae%25d0%2595.jpg&amp;cte=binary"/>
          <p:cNvSpPr>
            <a:spLocks noChangeAspect="1" noChangeArrowheads="1"/>
          </p:cNvSpPr>
          <p:nvPr/>
        </p:nvSpPr>
        <p:spPr bwMode="auto">
          <a:xfrm>
            <a:off x="307975" y="7938"/>
            <a:ext cx="221673" cy="22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530164999"/>
              </p:ext>
            </p:extLst>
          </p:nvPr>
        </p:nvGraphicFramePr>
        <p:xfrm>
          <a:off x="1790724" y="692696"/>
          <a:ext cx="620453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48389"/>
            <a:ext cx="2739044" cy="1824644"/>
          </a:xfrm>
          <a:prstGeom prst="rect">
            <a:avLst/>
          </a:prstGeom>
        </p:spPr>
      </p:pic>
      <p:pic>
        <p:nvPicPr>
          <p:cNvPr id="9" name="Picture 10" descr="http://www.parlam.kz/ru/blogs/Khakhazov/GetFoto?fotoId=37540&amp;size=lar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64654"/>
            <a:ext cx="2437500" cy="182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user\Desktop\ФОТО\ФОТО 3 СЕССИЯ\ФОТО РЕГИОН\микаелян\_MG_4854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/>
          <a:stretch/>
        </p:blipFill>
        <p:spPr bwMode="auto">
          <a:xfrm>
            <a:off x="6084168" y="4769490"/>
            <a:ext cx="2747203" cy="1817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2"/>
          <a:stretch/>
        </p:blipFill>
        <p:spPr>
          <a:xfrm>
            <a:off x="271800" y="4797152"/>
            <a:ext cx="3065292" cy="1762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" r="1584"/>
          <a:stretch/>
        </p:blipFill>
        <p:spPr>
          <a:xfrm>
            <a:off x="3491880" y="4792037"/>
            <a:ext cx="2448272" cy="1762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0" y="2764654"/>
            <a:ext cx="3102820" cy="1808379"/>
          </a:xfrm>
          <a:prstGeom prst="rect">
            <a:avLst/>
          </a:prstGeom>
        </p:spPr>
      </p:pic>
      <p:pic>
        <p:nvPicPr>
          <p:cNvPr id="3074" name="Picture 2" descr="http://www.syrdarya.gov.kz/upload/userfiles/images/deputat_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74" y="85343"/>
            <a:ext cx="987701" cy="885257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3076" name="Picture 4" descr="http://www.parlam.kz/ru/blogs/timoshenko/GetFoto?fotoId=36414&amp;size=lar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2883"/>
            <a:ext cx="1263043" cy="1213375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4295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0" y="1772816"/>
            <a:ext cx="2471478" cy="16476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706" y="-17140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/>
            </a:r>
            <a:br>
              <a:rPr lang="ru-RU" sz="2000" b="1" dirty="0" smtClean="0"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/>
            </a:r>
            <a:br>
              <a:rPr lang="ru-RU" sz="2000" b="1" dirty="0"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/>
            </a:r>
            <a:br>
              <a:rPr lang="ru-RU" sz="2000" b="1" dirty="0"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>Информация </a:t>
            </a:r>
            <a:br>
              <a:rPr lang="ru-RU" sz="2000" b="1" dirty="0"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>о работе </a:t>
            </a:r>
            <a:r>
              <a:rPr lang="ru-RU" sz="2000" b="1" dirty="0" smtClean="0">
                <a:latin typeface="Georgia" panose="02040502050405020303" pitchFamily="18" charset="0"/>
              </a:rPr>
              <a:t>со </a:t>
            </a:r>
            <a:r>
              <a:rPr lang="ru-RU" sz="2000" b="1" dirty="0">
                <a:latin typeface="Georgia" panose="02040502050405020303" pitchFamily="18" charset="0"/>
              </a:rPr>
              <a:t>СМИ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35184729"/>
              </p:ext>
            </p:extLst>
          </p:nvPr>
        </p:nvGraphicFramePr>
        <p:xfrm>
          <a:off x="1489329" y="1200819"/>
          <a:ext cx="5763426" cy="4024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pic>
        <p:nvPicPr>
          <p:cNvPr id="27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8" name="AutoShape 6" descr="https://bnews.kz/storage/90/90b16e37421a34515bbf3ea153b1acc4_crop_l_10_t_25_w_1005_h_565_resize_w_600_h_3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5715" r="4949"/>
          <a:stretch/>
        </p:blipFill>
        <p:spPr>
          <a:xfrm>
            <a:off x="5986117" y="1988840"/>
            <a:ext cx="2592289" cy="16322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48" y="5350296"/>
            <a:ext cx="1849671" cy="12331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91" y="5358488"/>
            <a:ext cx="1632767" cy="12249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78" y="5358489"/>
            <a:ext cx="1651351" cy="1238863"/>
          </a:xfrm>
          <a:prstGeom prst="rect">
            <a:avLst/>
          </a:prstGeom>
        </p:spPr>
      </p:pic>
      <p:pic>
        <p:nvPicPr>
          <p:cNvPr id="4098" name="Picture 2" descr="http://www.parlam.kz/ru/blogs/Khakhazov/GetFoto?fotoId=36950&amp;size=lar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" y="324717"/>
            <a:ext cx="1275412" cy="1220686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4100" name="Picture 4" descr="https://tengrinews.kz/userdata/images/u257/resized/c2cd37368318ab79a7b6e807ba83f70e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0"/>
          <a:stretch/>
        </p:blipFill>
        <p:spPr bwMode="auto">
          <a:xfrm>
            <a:off x="971600" y="70254"/>
            <a:ext cx="982409" cy="901122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6964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56803"/>
            <a:ext cx="7886700" cy="1325563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sz="2400" b="1" dirty="0" smtClean="0">
                <a:latin typeface="Georgia" panose="02040502050405020303" pitchFamily="18" charset="0"/>
              </a:rPr>
              <a:t>Заседания депутатской группы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387" y="3041784"/>
            <a:ext cx="2473036" cy="1650076"/>
          </a:xfrm>
        </p:spPr>
      </p:pic>
      <p:sp>
        <p:nvSpPr>
          <p:cNvPr id="12" name="Объект 11"/>
          <p:cNvSpPr>
            <a:spLocks noGrp="1"/>
          </p:cNvSpPr>
          <p:nvPr>
            <p:ph sz="quarter" idx="4"/>
          </p:nvPr>
        </p:nvSpPr>
        <p:spPr>
          <a:xfrm>
            <a:off x="786070" y="1510429"/>
            <a:ext cx="5398368" cy="4776887"/>
          </a:xfrm>
        </p:spPr>
        <p:txBody>
          <a:bodyPr/>
          <a:lstStyle/>
          <a:p>
            <a:pPr marL="0" indent="0" algn="just">
              <a:buNone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заседаний депутатской группы АНК по вопросам:</a:t>
            </a:r>
          </a:p>
          <a:p>
            <a:pPr algn="just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работе Министерства образования и науки РК по подготовке  учебников и реализации Государственной программы «Цифровой Казахстан» в системе образования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работе Всемирной ассоциации казахов по укреплению связей с соотечественниками за рубежом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«Эра Независимости» – летопись нашего времени (посвященное выходу в свет книги Президента РК «Эра независимости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работе Министерства образования и науки Республики Казахстан по улучшению преподавания казахского и русского языков в общеобразовательных школах страны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2 выездных заседания депутатской группы АНК в Мажилисе:</a:t>
            </a:r>
          </a:p>
          <a:p>
            <a:pPr algn="just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ТОО «Родина» Целиноградский район </a:t>
            </a:r>
            <a:r>
              <a:rPr lang="ru-RU" sz="13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Акмолинской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области; 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выездное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депутатской группы АНК в Мажилисе совместно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кафедрой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Ассамблеи народа Казахстана в Евразийском национальном университете им. </a:t>
            </a:r>
            <a:r>
              <a:rPr lang="ru-RU" sz="13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Л.Н.Гумилева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КГУ «</a:t>
            </a:r>
            <a:r>
              <a:rPr lang="ru-RU" sz="13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Қоғамдық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келісім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при </a:t>
            </a:r>
            <a:r>
              <a:rPr lang="ru-RU" sz="13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акимате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города Астаны на тему: «Пять социальных инициатив Президента </a:t>
            </a:r>
            <a:r>
              <a:rPr lang="ru-RU" sz="13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Н.Назарбаева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модернизация общественного сознания: эффект синергии. Задачи кафедр АНК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музейно-мемориального комплекса «АЛЖИР» (</a:t>
            </a:r>
            <a:r>
              <a:rPr lang="ru-RU" sz="13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Акмолинская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область, Целиноградский район, </a:t>
            </a:r>
            <a:r>
              <a:rPr lang="ru-RU" sz="13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с.Акмол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92" y="1268760"/>
            <a:ext cx="2478731" cy="1652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92" y="4869499"/>
            <a:ext cx="2483768" cy="16558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r="15362"/>
          <a:stretch/>
        </p:blipFill>
        <p:spPr>
          <a:xfrm>
            <a:off x="1016799" y="76900"/>
            <a:ext cx="1027596" cy="889258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" name="Picture 4" descr="http://www.parlam.kz/images/fs/216db9a5-a3d5-43d0-b3a2-50d9180c3c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8569"/>
            <a:ext cx="1187623" cy="123424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0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3383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354372" cy="460118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endParaRPr lang="ru-RU" sz="2000" b="1" dirty="0">
              <a:solidFill>
                <a:schemeClr val="accent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sp>
        <p:nvSpPr>
          <p:cNvPr id="11" name="AutoShape 6" descr="https://apf.mail.ru/cgi-bin/readmsg/%D0%BF%D1%80%D0%BE%D0%B4%D1%83%D0%BA.jpg?id=14976065150000000477%3B0%3B2&amp;x-email=jumadildaeva%40mail.ru&amp;exif=1&amp;bs=149015&amp;bl=168437&amp;ct=image%2Fjpeg&amp;cn=%25d0%25bf%25d1%2580%25d0%25be%25d0%25b4%25d1%2583%25d0%25ba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12212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В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ыездные мероприятия депутатской группы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9" name="Picture 8" descr="http://www.parlam.kz/ru/blogs/Muradov/GetFoto?fotoId=37465&amp;size=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58" y="3193801"/>
            <a:ext cx="2455870" cy="163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www.parlam.kz/ru/blogs/Khakhazov/GetFoto?fotoId=37428&amp;size=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38" y="1400300"/>
            <a:ext cx="2438890" cy="16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parlam.kz/ru/blogs/timoshenko/GetFoto?fotoId=28983&amp;size=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59" y="5017737"/>
            <a:ext cx="2440735" cy="162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www.parlam.kz/ru/blogs/Khakhazov/GetFoto?fotoId=37575&amp;size=lar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430" y="1400348"/>
            <a:ext cx="2438816" cy="162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www.parlam.kz/ru/blogs/Khakhazov/GetFoto?fotoId=37574&amp;size=lar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"/>
          <a:stretch/>
        </p:blipFill>
        <p:spPr bwMode="auto">
          <a:xfrm>
            <a:off x="4008639" y="3216525"/>
            <a:ext cx="2422707" cy="163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79" y="5021342"/>
            <a:ext cx="2423368" cy="1617598"/>
          </a:xfr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06979"/>
            <a:ext cx="2159934" cy="16204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217455"/>
            <a:ext cx="2200217" cy="1637486"/>
          </a:xfrm>
          <a:prstGeom prst="rect">
            <a:avLst/>
          </a:prstGeom>
        </p:spPr>
      </p:pic>
      <p:pic>
        <p:nvPicPr>
          <p:cNvPr id="22" name="Объект 21"/>
          <p:cNvPicPr>
            <a:picLocks noGrp="1" noChangeAspect="1"/>
          </p:cNvPicPr>
          <p:nvPr>
            <p:ph sz="quarter" idx="4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004452"/>
            <a:ext cx="2233958" cy="1631207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6316" r="22438"/>
          <a:stretch/>
        </p:blipFill>
        <p:spPr>
          <a:xfrm>
            <a:off x="1115616" y="5391"/>
            <a:ext cx="907398" cy="982789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2" y="295996"/>
            <a:ext cx="1280573" cy="1250763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21195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32088"/>
            <a:ext cx="7886700" cy="1325563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Информация о </a:t>
            </a:r>
            <a:r>
              <a:rPr lang="ru-RU" sz="1800" dirty="0" smtClean="0">
                <a:latin typeface="Georgia" panose="02040502050405020303" pitchFamily="18" charset="0"/>
              </a:rPr>
              <a:t>проведенных</a:t>
            </a:r>
            <a:br>
              <a:rPr lang="ru-RU" sz="1800" dirty="0" smtClean="0">
                <a:latin typeface="Georgia" panose="02040502050405020303" pitchFamily="18" charset="0"/>
              </a:rPr>
            </a:br>
            <a:r>
              <a:rPr lang="ru-RU" sz="1800" dirty="0" smtClean="0">
                <a:latin typeface="Georgia" panose="02040502050405020303" pitchFamily="18" charset="0"/>
              </a:rPr>
              <a:t> </a:t>
            </a:r>
            <a:r>
              <a:rPr lang="ru-RU" sz="1800" dirty="0">
                <a:latin typeface="Georgia" panose="02040502050405020303" pitchFamily="18" charset="0"/>
              </a:rPr>
              <a:t>и принятых участие мероприятиях</a:t>
            </a:r>
            <a:endParaRPr lang="ru-RU" sz="1800" dirty="0"/>
          </a:p>
        </p:txBody>
      </p:sp>
      <p:pic>
        <p:nvPicPr>
          <p:cNvPr id="9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1536342" y="1347680"/>
            <a:ext cx="1569083" cy="1707003"/>
            <a:chOff x="720" y="1218"/>
            <a:chExt cx="1367" cy="2620"/>
          </a:xfrm>
        </p:grpSpPr>
        <p:sp>
          <p:nvSpPr>
            <p:cNvPr id="12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dirty="0" smtClean="0"/>
                <a:t>31</a:t>
              </a:r>
              <a:endParaRPr lang="ru-RU" dirty="0"/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9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22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3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4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5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6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20" name="Text Box 16"/>
            <p:cNvSpPr txBox="1">
              <a:spLocks noChangeArrowheads="1"/>
            </p:cNvSpPr>
            <p:nvPr/>
          </p:nvSpPr>
          <p:spPr bwMode="gray">
            <a:xfrm>
              <a:off x="1235" y="1218"/>
              <a:ext cx="285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2000" dirty="0">
                  <a:solidFill>
                    <a:srgbClr val="000000"/>
                  </a:solidFill>
                </a:rPr>
                <a:t>1</a:t>
              </a:r>
              <a:endParaRPr lang="en-US" altLang="ru-RU" sz="2000" dirty="0"/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altLang="ru-RU" b="0" dirty="0"/>
            </a:p>
          </p:txBody>
        </p:sp>
      </p:grpSp>
      <p:grpSp>
        <p:nvGrpSpPr>
          <p:cNvPr id="27" name="Group 18"/>
          <p:cNvGrpSpPr>
            <a:grpSpLocks/>
          </p:cNvGrpSpPr>
          <p:nvPr/>
        </p:nvGrpSpPr>
        <p:grpSpPr bwMode="auto">
          <a:xfrm>
            <a:off x="4036183" y="1362665"/>
            <a:ext cx="1566787" cy="1723943"/>
            <a:chOff x="2208" y="1192"/>
            <a:chExt cx="1365" cy="2646"/>
          </a:xfrm>
        </p:grpSpPr>
        <p:sp>
          <p:nvSpPr>
            <p:cNvPr id="28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3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4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5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6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7" name="Text Box 28"/>
            <p:cNvSpPr txBox="1">
              <a:spLocks noChangeArrowheads="1"/>
            </p:cNvSpPr>
            <p:nvPr/>
          </p:nvSpPr>
          <p:spPr bwMode="gray">
            <a:xfrm>
              <a:off x="2741" y="1192"/>
              <a:ext cx="285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2000" dirty="0">
                  <a:solidFill>
                    <a:srgbClr val="000000"/>
                  </a:solidFill>
                </a:rPr>
                <a:t>2</a:t>
              </a:r>
              <a:endParaRPr lang="en-US" altLang="ru-RU" sz="2000" dirty="0"/>
            </a:p>
          </p:txBody>
        </p:sp>
        <p:sp>
          <p:nvSpPr>
            <p:cNvPr id="38" name="Text Box 29"/>
            <p:cNvSpPr txBox="1">
              <a:spLocks noChangeArrowheads="1"/>
            </p:cNvSpPr>
            <p:nvPr/>
          </p:nvSpPr>
          <p:spPr bwMode="gray">
            <a:xfrm>
              <a:off x="2246" y="2120"/>
              <a:ext cx="1296" cy="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ru-RU" altLang="ru-RU" sz="14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142</a:t>
              </a:r>
              <a:endParaRPr lang="en-US" altLang="ru-RU" dirty="0"/>
            </a:p>
          </p:txBody>
        </p:sp>
        <p:sp>
          <p:nvSpPr>
            <p:cNvPr id="39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1" name="Group 32"/>
          <p:cNvGrpSpPr>
            <a:grpSpLocks/>
          </p:cNvGrpSpPr>
          <p:nvPr/>
        </p:nvGrpSpPr>
        <p:grpSpPr bwMode="auto">
          <a:xfrm>
            <a:off x="6432905" y="1392733"/>
            <a:ext cx="1569083" cy="1692018"/>
            <a:chOff x="3692" y="1241"/>
            <a:chExt cx="1367" cy="2597"/>
          </a:xfrm>
        </p:grpSpPr>
        <p:sp>
          <p:nvSpPr>
            <p:cNvPr id="42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46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51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52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53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54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55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47" name="Text Box 43"/>
            <p:cNvSpPr txBox="1">
              <a:spLocks noChangeArrowheads="1"/>
            </p:cNvSpPr>
            <p:nvPr/>
          </p:nvSpPr>
          <p:spPr bwMode="gray">
            <a:xfrm>
              <a:off x="4219" y="1241"/>
              <a:ext cx="285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2000" dirty="0">
                  <a:solidFill>
                    <a:srgbClr val="000000"/>
                  </a:solidFill>
                </a:rPr>
                <a:t>3</a:t>
              </a:r>
              <a:endParaRPr lang="en-US" altLang="ru-RU" sz="2000" dirty="0"/>
            </a:p>
          </p:txBody>
        </p:sp>
        <p:sp>
          <p:nvSpPr>
            <p:cNvPr id="48" name="Text Box 44"/>
            <p:cNvSpPr txBox="1">
              <a:spLocks noChangeArrowheads="1"/>
            </p:cNvSpPr>
            <p:nvPr/>
          </p:nvSpPr>
          <p:spPr bwMode="gray">
            <a:xfrm>
              <a:off x="3743" y="2159"/>
              <a:ext cx="1296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ru-RU" altLang="ru-RU" dirty="0" smtClean="0"/>
                <a:t>428</a:t>
              </a:r>
              <a:endParaRPr lang="en-US" altLang="ru-RU" dirty="0"/>
            </a:p>
          </p:txBody>
        </p:sp>
        <p:sp>
          <p:nvSpPr>
            <p:cNvPr id="49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57" name="Picture 4" descr="http://www.parlam.kz/ru/blogs/Bozhko/GetFoto?fotoId=28949&amp;size=lar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2" y="2933499"/>
            <a:ext cx="2638161" cy="176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4" descr="http://www.parlam.kz/ru/blogs/Khakhazov/GetFoto?fotoId=37708&amp;size=larg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13" y="2923337"/>
            <a:ext cx="2598412" cy="17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http://www.parlam.kz/ru/blogs/Muradov/GetFoto?fotoId=36132&amp;size=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04" y="2919833"/>
            <a:ext cx="2622825" cy="1751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6062" r="16256"/>
          <a:stretch/>
        </p:blipFill>
        <p:spPr>
          <a:xfrm>
            <a:off x="66845" y="349191"/>
            <a:ext cx="1266655" cy="1207601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3" y="4797152"/>
            <a:ext cx="2623136" cy="17487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2"/>
          <a:stretch/>
        </p:blipFill>
        <p:spPr>
          <a:xfrm>
            <a:off x="6121413" y="4762539"/>
            <a:ext cx="2598412" cy="1813316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298" y="4759636"/>
            <a:ext cx="2679409" cy="178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3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855"/>
            <a:ext cx="951229" cy="946521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243408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/>
            </a:r>
            <a:br>
              <a:rPr lang="ru-RU" sz="2000" b="1" dirty="0" smtClean="0"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/>
            </a:r>
            <a:br>
              <a:rPr lang="ru-RU" sz="2000" b="1" dirty="0"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/>
            </a:r>
            <a:br>
              <a:rPr lang="ru-RU" sz="2000" b="1" dirty="0">
                <a:latin typeface="Georgia" panose="02040502050405020303" pitchFamily="18" charset="0"/>
              </a:rPr>
            </a:br>
            <a:r>
              <a:rPr lang="ru-RU" sz="2000" b="1" dirty="0" smtClean="0">
                <a:latin typeface="Georgia" panose="02040502050405020303" pitchFamily="18" charset="0"/>
              </a:rPr>
              <a:t>XXVI</a:t>
            </a:r>
            <a:r>
              <a:rPr lang="ru-RU" sz="2000" dirty="0" smtClean="0">
                <a:latin typeface="Georgia" panose="02040502050405020303" pitchFamily="18" charset="0"/>
              </a:rPr>
              <a:t>I Сессия </a:t>
            </a:r>
            <a:r>
              <a:rPr lang="ru-RU" sz="2000" b="1" dirty="0">
                <a:latin typeface="Georgia" panose="02040502050405020303" pitchFamily="18" charset="0"/>
              </a:rPr>
              <a:t>Ассамблеи народа Казахстана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755576" y="4725144"/>
            <a:ext cx="7092280" cy="1876244"/>
          </a:xfrm>
        </p:spPr>
        <p:txBody>
          <a:bodyPr>
            <a:noAutofit/>
          </a:bodyPr>
          <a:lstStyle/>
          <a:p>
            <a:pPr algn="just"/>
            <a:r>
              <a:rPr lang="ru-RU" sz="1100" b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апреля 2018 года в Астане </a:t>
            </a:r>
            <a:r>
              <a:rPr lang="ru-RU" sz="1100" b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состоялась XХ</a:t>
            </a:r>
            <a:r>
              <a:rPr lang="en-US" sz="1100" b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1100" b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сессия Ассамблеи народа Казахстана под председательством Президента </a:t>
            </a:r>
            <a:r>
              <a:rPr lang="ru-RU" sz="1100" b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Казахстан </a:t>
            </a:r>
            <a:r>
              <a:rPr lang="ru-RU" sz="1100" b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Нурсултана Назарбаева. Генеральная тема </a:t>
            </a:r>
            <a:r>
              <a:rPr lang="ru-RU" sz="1100" b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сессии </a:t>
            </a:r>
            <a:r>
              <a:rPr lang="ru-RU" sz="1100" b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«Пять социальных инициатив – платформа социального единства общества». </a:t>
            </a:r>
          </a:p>
          <a:p>
            <a:pPr algn="just"/>
            <a:r>
              <a:rPr lang="ru-RU" sz="1100" b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работе </a:t>
            </a:r>
            <a:r>
              <a:rPr lang="ru-RU" sz="1100" b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сессии </a:t>
            </a:r>
            <a:r>
              <a:rPr lang="ru-RU" sz="1100" b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члены и ветераны Ассамблеи из всех регионов страны, председатели этнокультурных объединений, депутаты Парламента, члены Правительства и руководители центральных и местных исполнительных органов, политических партий, религиозных объединений, НПО, представители творческой и академической интеллигенции, руководители средств массовой информации. Само событие </a:t>
            </a:r>
            <a:r>
              <a:rPr lang="ru-RU" sz="1100" b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состоялось </a:t>
            </a:r>
            <a:r>
              <a:rPr lang="ru-RU" sz="1100" b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Дворце мира и согласия. </a:t>
            </a:r>
          </a:p>
        </p:txBody>
      </p:sp>
      <p:pic>
        <p:nvPicPr>
          <p:cNvPr id="5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63" y="1492722"/>
            <a:ext cx="7092280" cy="3165184"/>
          </a:xfrm>
          <a:prstGeom prst="rect">
            <a:avLst/>
          </a:prstGeom>
        </p:spPr>
      </p:pic>
      <p:pic>
        <p:nvPicPr>
          <p:cNvPr id="5122" name="Picture 2" descr="http://www.parlam.kz/ru/blogs/Muradov/GetFoto?fotoId=37649&amp;size=lar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57833"/>
            <a:ext cx="2904257" cy="14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9796"/>
            <a:ext cx="1217881" cy="1232615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43074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6" t="13250" r="10616"/>
          <a:stretch/>
        </p:blipFill>
        <p:spPr>
          <a:xfrm>
            <a:off x="1043608" y="53778"/>
            <a:ext cx="942431" cy="874869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81877" y="260336"/>
            <a:ext cx="7886700" cy="1325563"/>
          </a:xfrm>
        </p:spPr>
        <p:txBody>
          <a:bodyPr/>
          <a:lstStyle/>
          <a:p>
            <a:r>
              <a:rPr lang="ru-RU" sz="2400" dirty="0" err="1"/>
              <a:t>Абдрахманов</a:t>
            </a:r>
            <a:r>
              <a:rPr lang="ru-RU" sz="2400" dirty="0"/>
              <a:t> </a:t>
            </a:r>
            <a:r>
              <a:rPr lang="ru-RU" sz="2400" dirty="0" err="1"/>
              <a:t>Саутбек</a:t>
            </a:r>
            <a:r>
              <a:rPr lang="ru-RU" sz="2400" dirty="0"/>
              <a:t> </a:t>
            </a:r>
            <a:r>
              <a:rPr lang="ru-RU" sz="2400" dirty="0" err="1" smtClean="0"/>
              <a:t>Абдрахманович</a:t>
            </a:r>
            <a:endParaRPr lang="ru-RU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997" y="5242864"/>
            <a:ext cx="1953491" cy="1300942"/>
          </a:xfrm>
        </p:spPr>
      </p:pic>
      <p:sp>
        <p:nvSpPr>
          <p:cNvPr id="12" name="Объект 11"/>
          <p:cNvSpPr>
            <a:spLocks noGrp="1"/>
          </p:cNvSpPr>
          <p:nvPr>
            <p:ph sz="quarter" idx="4"/>
          </p:nvPr>
        </p:nvSpPr>
        <p:spPr>
          <a:xfrm>
            <a:off x="370558" y="1412776"/>
            <a:ext cx="6578600" cy="3684588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За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третьей сессии Парламента Республики Казахстан шестого созыва </a:t>
            </a:r>
            <a:r>
              <a:rPr lang="kk-KZ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депутатом </a:t>
            </a:r>
            <a:r>
              <a:rPr lang="kk-KZ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Мажилиса Парламента РК С..Абдрахмановым совместно с группой депутатов Парламента была продолжена работа </a:t>
            </a:r>
            <a:r>
              <a:rPr lang="kk-KZ" sz="1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</a:t>
            </a:r>
            <a:r>
              <a:rPr lang="kk-KZ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инициированными</a:t>
            </a:r>
            <a:r>
              <a:rPr lang="kk-KZ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законопроектами.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Депутат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руководил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деятельностью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рабочих групп. В целях реализации задач по обеспечению эффективной законотворческой деятельности депутат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рассмотрении и обсуждении 11 законопроектов и внес более 70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поправок. </a:t>
            </a:r>
          </a:p>
          <a:p>
            <a:pPr marL="0" indent="0" algn="just">
              <a:buNone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Наряду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этим депутат принял участие в организации подготовки к Правительственному часу на тему «О туристской отрасли  Республики Казахстан», запланированному на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2018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endParaRPr lang="ru-RU" sz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Руководителем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депутатской группы Ассамблеи народа Казахстана в Мажилисе Парламента РК, депутатом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С.Абдрахмановым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совместно с членами депутатской группы Ассамблеи народа Казахстана и с депутатами из других партийных фракций организовано и проведено 7 заседаний депутатской группы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АНК.</a:t>
            </a:r>
          </a:p>
          <a:p>
            <a:pPr marL="0" indent="0" algn="just">
              <a:buNone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kk-KZ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имя Премьер-министра Республики Казахстан» озвучен и направлен </a:t>
            </a:r>
            <a:r>
              <a:rPr lang="kk-KZ" sz="1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k-KZ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депутатский запрос по вопросу «О необходимости кадровой ротации между регионами страны</a:t>
            </a:r>
            <a:r>
              <a:rPr lang="kk-KZ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 algn="just">
              <a:buNone/>
            </a:pPr>
            <a:r>
              <a:rPr lang="kk-KZ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 и принял участие в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100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мероприятиях,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ряде из которых депутат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С.Абдрахманов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выступил с более чем 30 докладами по различным вопросам социально-культурной сферы, жизнедеятельности казахстанского общества и международных отношений. 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сотрудничестве со средствами массовой информации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опубликовано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50 материалов, в том числе 20 статей и вышедших в эфир более 30 выступлений депутата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С.Абдрахманова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различным аспектам жизни и деятельности общества, взаимодействия государственных органов                                           с неправительственными организациями, общественными объединениями;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охватывающим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духовной модернизации общества, Пяти социальных инициатив Главы государства; перехода казахского алфавита на латинскую графику, Ряд из них опубликован на сайте Парламента Республики Казахстан.     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За отчетный период на личном приеме депутатом принято 45 граждан, рассмотрено 70 обращений (из них 16 от юридических лиц), по результатам которых направлены письма в государственные органы и организации для решения поднимаемых вопросов.	</a:t>
            </a:r>
          </a:p>
        </p:txBody>
      </p:sp>
      <p:sp>
        <p:nvSpPr>
          <p:cNvPr id="23" name="AutoShape 4" descr="https://apf.mail.ru/cgi-bin/readmsg/%D0%AE%D0%95.jpg?id=14968352150000000384%3B0%3B1&amp;x-email=jumadildaeva%40mail.ru&amp;exif=1&amp;bs=3872&amp;bl=1429560&amp;ct=image%2Fjpeg&amp;cn=%25d0%25ae%25d0%2595.jpg&amp;cte=binary"/>
          <p:cNvSpPr>
            <a:spLocks noChangeAspect="1" noChangeArrowheads="1"/>
          </p:cNvSpPr>
          <p:nvPr/>
        </p:nvSpPr>
        <p:spPr bwMode="auto">
          <a:xfrm>
            <a:off x="307975" y="7938"/>
            <a:ext cx="221673" cy="22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9" name="Picture 8" descr="http://www.parlam.kz/Do/blogs/AbdrahmanovS/GetFoto?fotoId=37149&amp;size=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83" y="1267605"/>
            <a:ext cx="1982002" cy="111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www.parlam.kz/Do/blogs/AbdrahmanovS/GetFoto?fotoId=37180&amp;size=lar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65" y="2489108"/>
            <a:ext cx="1957185" cy="130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www.qamshy.kz/uploads/thumbnail/20170911124732229_big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t="3583" r="20471"/>
          <a:stretch/>
        </p:blipFill>
        <p:spPr bwMode="auto">
          <a:xfrm>
            <a:off x="38666" y="301342"/>
            <a:ext cx="1273971" cy="1224136"/>
          </a:xfrm>
          <a:prstGeom prst="ellipse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997" y="3868214"/>
            <a:ext cx="1951897" cy="130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3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28737" r="20863" b="15744"/>
          <a:stretch/>
        </p:blipFill>
        <p:spPr>
          <a:xfrm>
            <a:off x="1086546" y="94176"/>
            <a:ext cx="944288" cy="837387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algn="just"/>
            <a:endParaRPr lang="ru-RU" sz="1100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just"/>
            <a:endParaRPr lang="ru-RU" sz="1100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sp>
        <p:nvSpPr>
          <p:cNvPr id="23" name="AutoShape 4" descr="https://apf.mail.ru/cgi-bin/readmsg/%D0%AE%D0%95.jpg?id=14968352150000000384%3B0%3B1&amp;x-email=jumadildaeva%40mail.ru&amp;exif=1&amp;bs=3872&amp;bl=1429560&amp;ct=image%2Fjpeg&amp;cn=%25d0%25ae%25d0%2595.jpg&amp;cte=binary"/>
          <p:cNvSpPr>
            <a:spLocks noChangeAspect="1" noChangeArrowheads="1"/>
          </p:cNvSpPr>
          <p:nvPr/>
        </p:nvSpPr>
        <p:spPr bwMode="auto">
          <a:xfrm>
            <a:off x="307975" y="7938"/>
            <a:ext cx="221673" cy="22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6" descr="http://www.parlam.kz/ru/blogs/Bozhko/GetFoto?fotoId=28951&amp;size=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21" y="1482763"/>
            <a:ext cx="1797562" cy="119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parlam.kz/ru/blogs/Bozhko/GetFoto?fotoId=28902&amp;size=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21" y="2808326"/>
            <a:ext cx="1838815" cy="122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www.parlam.kz/ru/blogs/Bozhko/GetFoto?fotoId=28940&amp;size=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592" y="4175296"/>
            <a:ext cx="1892572" cy="10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000" y="5380762"/>
            <a:ext cx="1895993" cy="1262731"/>
          </a:xfrm>
          <a:prstGeom prst="rect">
            <a:avLst/>
          </a:prstGeom>
        </p:spPr>
      </p:pic>
      <p:pic>
        <p:nvPicPr>
          <p:cNvPr id="13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755576" y="308594"/>
            <a:ext cx="7886700" cy="1325563"/>
          </a:xfrm>
        </p:spPr>
        <p:txBody>
          <a:bodyPr/>
          <a:lstStyle/>
          <a:p>
            <a:r>
              <a:rPr lang="ru-RU" sz="2400" dirty="0" smtClean="0"/>
              <a:t>Божко Владимир </a:t>
            </a:r>
            <a:r>
              <a:rPr lang="ru-RU" sz="2400" dirty="0" err="1" smtClean="0"/>
              <a:t>Карпович</a:t>
            </a:r>
            <a:endParaRPr lang="ru-RU" sz="2400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4"/>
          </p:nvPr>
        </p:nvSpPr>
        <p:spPr>
          <a:xfrm>
            <a:off x="529275" y="1440812"/>
            <a:ext cx="6552728" cy="3684588"/>
          </a:xfrm>
        </p:spPr>
        <p:txBody>
          <a:bodyPr/>
          <a:lstStyle/>
          <a:p>
            <a:pPr marL="0" indent="0" algn="just">
              <a:buNone/>
            </a:pPr>
            <a:r>
              <a:rPr lang="kk-KZ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kk-KZ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планом работы за отчетный период  принимал участие в 80 различных международных и республиканских мероприятиях, среди </a:t>
            </a:r>
            <a:r>
              <a:rPr lang="kk-KZ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и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Международной парламентской конференции «Парламентарии против наркотиков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kk-KZ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Международном форуме по развитию парламентаризма. Был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</a:t>
            </a:r>
            <a:r>
              <a:rPr lang="kk-KZ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 встреч с членами международных делегаций, среди которых </a:t>
            </a:r>
            <a:r>
              <a:rPr lang="kk-KZ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визит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корейской, индонезийской, чешской, в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етнамской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делегаций</a:t>
            </a:r>
            <a:r>
              <a:rPr lang="kk-KZ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Также принимал </a:t>
            </a:r>
            <a:r>
              <a:rPr lang="kk-KZ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10 юбилейном заседании Межпалатной парламентской комиссии по сотрудничеству между Мажилисом Парламента Республики Казахстан и Государственной Думой Федерального Собрания Российской Федерации – г.Москва.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kk-KZ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Также </a:t>
            </a:r>
            <a:r>
              <a:rPr lang="kk-KZ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Заседание  депутатской группы АНК в Мажилисе Парламента РК  и республиканского Совета ОЮЛ «АРСК»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kk-KZ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обсуждению Послания Президента Н.А.Назарбаева народу Казахстана «Новые возможности развития в условиях Четвертой промышленной революции» от      10 января 2018 года  и ряд др.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За 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отчетный период был в составе 8 совместных депутатских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запросов.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kk-KZ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Подготовлено</a:t>
            </a:r>
            <a:r>
              <a:rPr lang="kk-KZ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опубликовано в СМИ более 30 публикаций статей, интервью и репортажей.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соответствии </a:t>
            </a:r>
            <a:r>
              <a:rPr lang="kk-KZ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графиком выезда депутатов в регионы было осуществлено три выезда в регион для встречи с избирателями. В ходе встреч до избирателей была доведена информация о реализации</a:t>
            </a:r>
            <a:r>
              <a:rPr lang="kk-KZ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стране важнейших госпрограмм, законотворческой деятельности, </a:t>
            </a:r>
            <a:r>
              <a:rPr lang="kk-KZ" sz="13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kk-KZ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инновационной индустриализации</a:t>
            </a:r>
            <a:r>
              <a:rPr lang="kk-KZ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Обозначены важнейшие</a:t>
            </a:r>
            <a:r>
              <a:rPr lang="kk-KZ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нашей страны во внешней политике, в числе которых председательство Казахстана в Совете безопасности ООН, саммит ШОС, зимняя Универсиада и Международная специализированная выставка «ЭКСПО-2017»,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послужившие </a:t>
            </a:r>
            <a:r>
              <a:rPr lang="ru-RU" sz="13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признани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авторитета</a:t>
            </a:r>
            <a:r>
              <a:rPr lang="kk-KZ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мировой арене. </a:t>
            </a:r>
            <a:r>
              <a:rPr lang="kk-KZ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Также, депутат </a:t>
            </a: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подробно</a:t>
            </a:r>
            <a:r>
              <a:rPr lang="kk-KZ" sz="13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информировал об изменениях, внесенных в налоговое и таможенное законодательство, в законопроекты социальной сферы, о проекте трехлетнего бюджета страны на 2018-2020 годы.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www.parlam.kz/images/fs/a30d8a8e-aec9-46ef-bdb4-bdf9b2e388d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4" t="1" r="21720" b="1873"/>
          <a:stretch/>
        </p:blipFill>
        <p:spPr bwMode="auto">
          <a:xfrm>
            <a:off x="143488" y="327528"/>
            <a:ext cx="1224176" cy="1191587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6625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08" y="25735"/>
            <a:ext cx="921604" cy="893379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65175" y="110916"/>
            <a:ext cx="7886700" cy="183555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spc="0" dirty="0" smtClean="0">
                <a:solidFill>
                  <a:srgbClr val="FAB900">
                    <a:lumMod val="75000"/>
                  </a:srgbClr>
                </a:solidFill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1800" b="1" spc="0" dirty="0" smtClean="0">
                <a:solidFill>
                  <a:srgbClr val="FAB900">
                    <a:lumMod val="75000"/>
                  </a:srgb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800" b="1" spc="0" dirty="0">
                <a:solidFill>
                  <a:srgbClr val="FAB900">
                    <a:lumMod val="75000"/>
                  </a:srgbClr>
                </a:solidFill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1800" b="1" spc="0" dirty="0">
                <a:solidFill>
                  <a:srgbClr val="FAB900">
                    <a:lumMod val="75000"/>
                  </a:srgb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800" b="1" spc="0" dirty="0" smtClean="0">
                <a:solidFill>
                  <a:srgbClr val="FAB900">
                    <a:lumMod val="75000"/>
                  </a:srgbClr>
                </a:solidFill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1800" b="1" spc="0" dirty="0" smtClean="0">
                <a:solidFill>
                  <a:srgbClr val="FAB900">
                    <a:lumMod val="75000"/>
                  </a:srgb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800" b="1" spc="0" dirty="0">
                <a:solidFill>
                  <a:srgbClr val="FAB900">
                    <a:lumMod val="75000"/>
                  </a:srgbClr>
                </a:solidFill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1800" b="1" spc="0" dirty="0">
                <a:solidFill>
                  <a:srgbClr val="FAB900">
                    <a:lumMod val="75000"/>
                  </a:srgb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800" b="1" spc="0" dirty="0" smtClean="0">
                <a:solidFill>
                  <a:srgbClr val="FAB900">
                    <a:lumMod val="75000"/>
                  </a:srgbClr>
                </a:solidFill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1800" b="1" spc="0" dirty="0" smtClean="0">
                <a:solidFill>
                  <a:srgbClr val="FAB900">
                    <a:lumMod val="75000"/>
                  </a:srgb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800" b="1" spc="0" dirty="0">
                <a:solidFill>
                  <a:srgbClr val="FFFFFF"/>
                </a:solidFill>
                <a:latin typeface="Georgia" panose="02040502050405020303" pitchFamily="18" charset="0"/>
                <a:ea typeface="+mn-ea"/>
                <a:cs typeface="+mn-cs"/>
              </a:rPr>
              <a:t>Информация о законопроектах,</a:t>
            </a:r>
            <a:br>
              <a:rPr lang="ru-RU" sz="1800" b="1" spc="0" dirty="0">
                <a:solidFill>
                  <a:srgbClr val="FFFFFF"/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800" b="1" spc="0" dirty="0" smtClean="0">
                <a:solidFill>
                  <a:srgbClr val="FFFFFF"/>
                </a:solidFill>
                <a:latin typeface="Georgia" panose="02040502050405020303" pitchFamily="18" charset="0"/>
                <a:ea typeface="+mn-ea"/>
                <a:cs typeface="+mn-cs"/>
              </a:rPr>
              <a:t>инициатором которых являлся </a:t>
            </a:r>
            <a:r>
              <a:rPr lang="ru-RU" sz="1800" b="1" spc="0" dirty="0">
                <a:solidFill>
                  <a:srgbClr val="FFFFFF"/>
                </a:solidFill>
                <a:latin typeface="Georgia" panose="02040502050405020303" pitchFamily="18" charset="0"/>
                <a:ea typeface="+mn-ea"/>
                <a:cs typeface="+mn-cs"/>
              </a:rPr>
              <a:t>депутат </a:t>
            </a: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307976" y="1831306"/>
            <a:ext cx="4964452" cy="4261731"/>
          </a:xfrm>
        </p:spPr>
        <p:txBody>
          <a:bodyPr>
            <a:normAutofit fontScale="70000" lnSpcReduction="20000"/>
          </a:bodyPr>
          <a:lstStyle/>
          <a:p>
            <a:pPr lvl="0" algn="just"/>
            <a:endParaRPr lang="ru-RU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lvl="0"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 защите детей от информации, причиняющей вред их здоровью 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развитию;</a:t>
            </a:r>
            <a:endParaRPr lang="ru-RU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lvl="0"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 внесении изменений и дополнений в некоторые законодательные акты РК по вопросам защиты прав детей от информации, причиняющей вред их здоровью и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развитию;</a:t>
            </a:r>
            <a:endParaRPr lang="ru-RU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lvl="0"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внесении изменений и дополнений в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Закон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еспублики Казахстан «Об образовании»;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lvl="0"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внесении изменений и дополнений в некоторые законодательные акты Республики Казахстан по вопросам деятельности организаций, осуществляющих функции по защите прав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ребенка.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3080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37072" y="47400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3" name="AutoShape 2" descr="https://apf.mail.ru/cgi-bin/readmsg/%D0%B2%D1%81%D1%82%D1%80%D0%B5%D1%87%D0%B0%20%D0%A2%D0%B8%D0%BC%D0%BE%D1%89%D0%B5%D0%BD%D0%BA%D0%BE%20..jpg?id=14968352150000000384%3B0%3B3&amp;x-email=jumadildaeva%40mail.ru&amp;exif=1&amp;bs=4445&amp;bl=54757&amp;ct=image%2Fjpeg&amp;cn=%25d0%25b2%25d1%2581%25d1%2582%25d1%2580%25d0%25b5%25d1%2587%25d0%25b0%2520%25d0%25a2%25d0%25b8%25d0%25bc%25d0%25be%25d1%2589%25d0%25b5%25d0%25bd%25d0%25ba%25d0%25be%2520.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6" name="Picture 2" descr="http://www.parlam.kz/Do/blogs/AbdrahmanovS/GetFoto?fotoId=34544&amp;size=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2" y="300629"/>
            <a:ext cx="1281268" cy="123697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33075" r="66137" b="12587"/>
          <a:stretch/>
        </p:blipFill>
        <p:spPr>
          <a:xfrm>
            <a:off x="5796135" y="3701594"/>
            <a:ext cx="2631423" cy="2952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" t="24546" r="38061" b="123"/>
          <a:stretch/>
        </p:blipFill>
        <p:spPr>
          <a:xfrm>
            <a:off x="5796134" y="1396373"/>
            <a:ext cx="2631423" cy="245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6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886700" cy="1325563"/>
          </a:xfrm>
        </p:spPr>
        <p:txBody>
          <a:bodyPr/>
          <a:lstStyle/>
          <a:p>
            <a:r>
              <a:rPr lang="ru-RU" sz="2400" dirty="0"/>
              <a:t>Жумадильдаева Наталья Васильевна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4155" y="1586211"/>
            <a:ext cx="6616272" cy="3684588"/>
          </a:xfrm>
        </p:spPr>
        <p:txBody>
          <a:bodyPr/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Секретарь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депутатской группы АНК в Мажилисе Парламента РК, член партии «Н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ұр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Отан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», член комиссии по направлению «Образование».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Совместно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группой депутатов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Парламента продолжена работа над инициированным законопроектом «О внесений изменений и дополнений в некоторые законодательные акты Республики Казахстан по вопросам деятельности организаций, осуществляющих функций по защите прав ребенка» и был инициирован новый законопроект «О внесении изменений и дополнений в Закон РК «Об образовании». Руководитель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рабочей группы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двум проектам закона головного Комитета.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Член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рабочей группы по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11 законопроектам.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97485" indent="0" algn="just">
              <a:spcAft>
                <a:spcPts val="0"/>
              </a:spcAft>
              <a:buNone/>
              <a:tabLst>
                <a:tab pos="540385" algn="l"/>
              </a:tabLst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Озвучено 2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депутатских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запроса</a:t>
            </a:r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Проведенные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конференции, круглые столы, тематические и выездные заседания Комитета, по которым депутат являлся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ответственным:</a:t>
            </a:r>
          </a:p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заседание комиссии по направлению «Образование» на тему: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дошкольного воспитания и обучения как одно из направлений модернизации системы образования в Казахстане. Актуальные проблемы дошкольного образования, требующие повышенного внимания и принятия соответствующих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мер».</a:t>
            </a:r>
            <a:endParaRPr lang="ru-RU" sz="11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заседание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депутатской группы АНК на тему: О работе министерства образования и науки Республики Казахстан по подготовке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учебников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реализации государственной программы цифровой Казахстан в системе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образования.</a:t>
            </a:r>
          </a:p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овместное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заседание Комитета по социально-культурному развитию МП РК Социального совета при Фракции партии «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Нұр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Отан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на тему «О вопросах повышения престижа профессии учителя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круглый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стол на тему «Актуальные вопросы среднего образования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правительственный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 «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Цифровизация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сфере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образования»</a:t>
            </a:r>
          </a:p>
          <a:p>
            <a:pPr marL="0" indent="0" algn="just">
              <a:spcAft>
                <a:spcPts val="0"/>
              </a:spcAft>
              <a:buNone/>
              <a:tabLst>
                <a:tab pos="540385" algn="l"/>
              </a:tabLst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Принято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 более 40 круглых столах, конференциях 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заседаниях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деятельности АНК, «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Нұр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Отан» и Мажилиса Парламента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РК.</a:t>
            </a:r>
          </a:p>
          <a:p>
            <a:pPr marL="0" indent="0" algn="just">
              <a:spcAft>
                <a:spcPts val="0"/>
              </a:spcAft>
              <a:buNone/>
              <a:tabLst>
                <a:tab pos="540385" algn="l"/>
              </a:tabLst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На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данной сессии исполнено более 20 писем из них 69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обращений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граждан. Более 110 писем направлено в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министерства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ведомства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работе над законопроектами и по обращениям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граждан.</a:t>
            </a:r>
            <a:endParaRPr lang="ru-RU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9"/>
          <a:stretch/>
        </p:blipFill>
        <p:spPr>
          <a:xfrm>
            <a:off x="7022085" y="1390498"/>
            <a:ext cx="1860151" cy="11894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388" y="5351438"/>
            <a:ext cx="1831538" cy="12210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0"/>
          <a:stretch/>
        </p:blipFill>
        <p:spPr>
          <a:xfrm>
            <a:off x="7065701" y="2676600"/>
            <a:ext cx="1846492" cy="1199610"/>
          </a:xfrm>
          <a:prstGeom prst="rect">
            <a:avLst/>
          </a:prstGeom>
        </p:spPr>
      </p:pic>
      <p:pic>
        <p:nvPicPr>
          <p:cNvPr id="15" name="Picture 2" descr="http://www.parlam.kz/images/fs/bdae4411-b2b0-406f-9649-543cc8c7058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t="236" r="50961" b="-236"/>
          <a:stretch/>
        </p:blipFill>
        <p:spPr bwMode="auto">
          <a:xfrm>
            <a:off x="899205" y="8149"/>
            <a:ext cx="1062768" cy="963227"/>
          </a:xfrm>
          <a:prstGeom prst="ellipse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9" name="Picture 2" descr="http://www.parlam.kz/images/fs/fb57cd5b-1bdf-4f04-aaca-1b759bb7093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6" r="14151"/>
          <a:stretch/>
        </p:blipFill>
        <p:spPr bwMode="auto">
          <a:xfrm rot="10800000" flipV="1">
            <a:off x="143946" y="277140"/>
            <a:ext cx="1158000" cy="1266282"/>
          </a:xfrm>
          <a:prstGeom prst="ellipse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701" y="3999410"/>
            <a:ext cx="1846492" cy="122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8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4" t="23099" r="27551" b="13901"/>
          <a:stretch/>
        </p:blipFill>
        <p:spPr>
          <a:xfrm>
            <a:off x="971600" y="35271"/>
            <a:ext cx="1029714" cy="93610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Ким Роман </a:t>
            </a:r>
            <a:r>
              <a:rPr lang="ru-RU" sz="2800" dirty="0" err="1" smtClean="0"/>
              <a:t>Ухенович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361840"/>
            <a:ext cx="6120680" cy="4648200"/>
          </a:xfrm>
        </p:spPr>
        <p:txBody>
          <a:bodyPr/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Депутат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Ким Роман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Ухенович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член депутатской группы Ассамблеи народа Казахстана в ходе личного приема принял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52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человек,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участвовал в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заседаниях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рабочих групп при рассмотрении 13 законопроектов, в которые было внесено - 106 поправок, из них принято - 70.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Подготовлены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выступления и вопросы при принятии 10 законопроектов на пленарных заседаниях Мажилиса Парламента Республики Казахстан и 3 </a:t>
            </a:r>
            <a:r>
              <a:rPr lang="kk-KZ" sz="11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правительственных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часов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Мажилиса Парламента Республики Казахстан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Озвучено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депутатских запросов в соавторстве - 14, индивидуально - 5,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касательно.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отчетный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период депутат принял участие в 75 различных международных и республиканских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мероприятиях, среди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которых 14 мероприятий, организованных лично. Ассоциацией корейцев Казахстана были организованы и проведены торжественное собрание и гала-концерт, посвященные 80-летию проживания корейцев в Казахстане, с участием депутатов Национальной Ассамблеи Республики Корея и других стран мира, а также проведена большая организационная работа по подготовке и проведению официального визита Председателя Национальной Ассамблеи Республики Корея в Республику Казахстан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Принял участие в заседании: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совместных заседаний Палат Парламента Республики Казахстан; 2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парламентских слушаний; 3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расширенных заседаний ф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ракции партии «Нұр Отан» в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Мажилисе Парламента Республики Казахстан;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правительственых часов в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Мажилисе Парламента Республики Казахстан; 2 выездных совещаний Комитета по аграрным вопросам Мажилиса Парламента Республики Казахстан; 2 с экспертной группой Всемирного банка по вопросам развития сельского хозяйства.   </a:t>
            </a:r>
            <a:endParaRPr lang="ru-RU" sz="11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рамках международных групп сотрудничества между Мажилисом Парламента Республики Казахстан Республики Казахстан VI-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созыва и Парламентами зарубежных стран проведено 5 встреч. </a:t>
            </a:r>
            <a:endParaRPr lang="ru-RU" sz="11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 с Планом основных работ Мажилиса Парламента Республики Казахстан Республики Казахстан VI-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созыва осуществлено 3 выезда в регион для встречи с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избирателями.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указанный период размещено в СМИ более 20 публикаций в виде статей, интервью и репортажей.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2200" r="42125" b="13382"/>
          <a:stretch/>
        </p:blipFill>
        <p:spPr>
          <a:xfrm>
            <a:off x="179512" y="332161"/>
            <a:ext cx="1217552" cy="1278429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7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8" name="Picture 8" descr="http://www.parlam.kz/ru/blogs/Kim/GetFoto?fotoId=21461&amp;size=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72" y="1340768"/>
            <a:ext cx="1955346" cy="110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parlam.kz/ru/blogs/Nurumov/GetFoto?fotoId=34115&amp;size=lar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5671" y="2517304"/>
            <a:ext cx="1957647" cy="130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parlam.kz/ru/blogs/Kim/GetFoto?fotoId=35008&amp;size=lar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/>
          <a:stretch/>
        </p:blipFill>
        <p:spPr bwMode="auto">
          <a:xfrm>
            <a:off x="6854381" y="3898357"/>
            <a:ext cx="1955800" cy="128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81" y="5258600"/>
            <a:ext cx="195580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5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Georgia" panose="02040502050405020303" pitchFamily="18" charset="0"/>
              </a:rPr>
              <a:t>Микаелян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Наринэ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Гамлетовна</a:t>
            </a:r>
            <a:r>
              <a:rPr lang="ru-RU" sz="2400" dirty="0">
                <a:latin typeface="Georgia" panose="02040502050405020303" pitchFamily="18" charset="0"/>
              </a:rPr>
              <a:t/>
            </a:r>
            <a:br>
              <a:rPr lang="ru-RU" sz="2400" dirty="0">
                <a:latin typeface="Georgia" panose="02040502050405020303" pitchFamily="18" charset="0"/>
              </a:rPr>
            </a:b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74" y="5422934"/>
            <a:ext cx="1943631" cy="1286629"/>
          </a:xfrm>
        </p:spPr>
      </p:pic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615234" y="1412776"/>
            <a:ext cx="6271865" cy="3684588"/>
          </a:xfrm>
        </p:spPr>
        <p:txBody>
          <a:bodyPr/>
          <a:lstStyle/>
          <a:p>
            <a:pPr marL="0" indent="0" algn="just">
              <a:buNone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Депутат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Микаелян Наринэ Гамлетовна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член депутатской группы Ассамблеи народа Казахстана в ходе личного приема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приняла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участвовала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заседаниях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групп при рассмотрении 9 законопроектов, в которые было внесено -100 поправок, из них принято -62. </a:t>
            </a:r>
          </a:p>
          <a:p>
            <a:pPr marL="0" indent="0" algn="just">
              <a:buNone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Озвучено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депутатских запросов в соавторстве -17, индивидуально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2.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kk-KZ" sz="11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период депутат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приняла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43 различных международных и республиканских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мероприятиях, среди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2 мероприятия, организованных лично.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участвовала:</a:t>
            </a:r>
          </a:p>
          <a:p>
            <a:pPr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</a:t>
            </a:r>
            <a:r>
              <a:rPr lang="ru-RU" sz="11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делегацией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Азиатского форума парламентариев по народонаселению и развитию во главе с его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Председателем,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депутатом Палаты советников Парламента Японии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Кейдзо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Такеми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г.Алматы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Доме дружбы международная конференция при участии ЮНЕСКО «Беседы на Шелковом пути. Мир без войны»;</a:t>
            </a:r>
          </a:p>
          <a:p>
            <a:pPr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председателем Национального Собрания Социалистической Республики Вьетнам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Нгуен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Тхи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Ким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Нган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молодёжной делегацией Китая во главе с депутатом Всекитайского собрания народных представителей Ху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Дагула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Мажилисе Парламента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РК;</a:t>
            </a:r>
          </a:p>
          <a:p>
            <a:pPr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молодежью на тему: «ЖАҢҒЫРУ ЖОЛЫ – ЖАСТАР ЖОЛЫ» в Университете КАЗГЮУ;</a:t>
            </a:r>
          </a:p>
          <a:p>
            <a:pPr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плану АНК совместно с кафедрой Ассамблеи народа Казахстана и ЕНУ им.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Л.Н.Гумилева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организовала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семинар на тему: «Пять социальных инициатив Президента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Н.Назарбаева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модернизация общественного сознания: эффект синергии. Задачи кафедр АНК» в Евразийском национальном университете им.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Л.Н.Гумилева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Приняла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заседании: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совместных заседаний Палат Парламента Республики Казахстан; 2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парламентских слушания;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правительственных часов в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Мажилисе Парламента Республики Казахстан; 1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выездном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совещание Комитета.   </a:t>
            </a:r>
          </a:p>
          <a:p>
            <a:pPr marL="0" indent="0" algn="just">
              <a:buNone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Планом основных работ Мажилиса Парламента Республики Казахстан Республики Казахстан VI-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созыва осуществлено 3 выезда в регион для встречи с избирателями.</a:t>
            </a:r>
          </a:p>
          <a:p>
            <a:pPr marL="0" indent="0" algn="just">
              <a:buNone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указанный период размещено в СМИ 11 публикаций, интервью и репортажей.</a:t>
            </a:r>
          </a:p>
          <a:p>
            <a:pPr algn="just"/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apf.mail.ru/cgi-bin/readmsg/%D0%B5%D1%80.41.jpg?id=14980448890000000495%3B0%3B1&amp;x-email=jumadildaeva%40mail.ru&amp;exif=1&amp;bs=4376&amp;bl=350288&amp;ct=image%2Fjpeg&amp;cn=%25d0%25b5%25d1%2580.41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/>
          <a:stretch/>
        </p:blipFill>
        <p:spPr>
          <a:xfrm>
            <a:off x="7001175" y="4047158"/>
            <a:ext cx="1932683" cy="1254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00" y="2691957"/>
            <a:ext cx="1932683" cy="12884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7" t="10887" r="14960" b="18169"/>
          <a:stretch/>
        </p:blipFill>
        <p:spPr>
          <a:xfrm flipH="1">
            <a:off x="927212" y="0"/>
            <a:ext cx="1093308" cy="971376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28" y="1317008"/>
            <a:ext cx="1917429" cy="12782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12334" r="61444" b="12247"/>
          <a:stretch/>
        </p:blipFill>
        <p:spPr>
          <a:xfrm>
            <a:off x="208247" y="263283"/>
            <a:ext cx="1104057" cy="1324539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56625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72259" y="487991"/>
            <a:ext cx="5884117" cy="807720"/>
          </a:xfrm>
        </p:spPr>
        <p:txBody>
          <a:bodyPr anchor="ctr"/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Мурадов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Ахмет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  <a:r>
              <a:rPr lang="ru-RU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Сейдарахманович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27584" y="831229"/>
            <a:ext cx="7886700" cy="65431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/>
            </a:r>
            <a:br>
              <a:rPr lang="ru-RU" sz="2000" b="1" dirty="0" smtClean="0"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/>
            </a:r>
            <a:br>
              <a:rPr lang="ru-RU" sz="2000" b="1" dirty="0">
                <a:latin typeface="Georgia" panose="02040502050405020303" pitchFamily="18" charset="0"/>
              </a:rPr>
            </a:br>
            <a:endParaRPr lang="ru-RU" sz="20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AutoShape 4" descr="https://apf.mail.ru/cgi-bin/readmsg/%D0%AE%D0%95.jpg?id=14968352150000000384%3B0%3B1&amp;x-email=jumadildaeva%40mail.ru&amp;exif=1&amp;bs=3872&amp;bl=1429560&amp;ct=image%2Fjpeg&amp;cn=%25d0%25ae%25d0%2595.jpg&amp;cte=binary"/>
          <p:cNvSpPr>
            <a:spLocks noChangeAspect="1" noChangeArrowheads="1"/>
          </p:cNvSpPr>
          <p:nvPr/>
        </p:nvSpPr>
        <p:spPr bwMode="auto">
          <a:xfrm>
            <a:off x="307975" y="7938"/>
            <a:ext cx="221673" cy="22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5" name="Picture 16" descr="http://www.parlam.kz/ru/blogs/Muradov/GetFoto?fotoId=29432&amp;size=lar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3"/>
          <a:stretch/>
        </p:blipFill>
        <p:spPr bwMode="auto">
          <a:xfrm>
            <a:off x="6979145" y="2655861"/>
            <a:ext cx="1889033" cy="120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ww.parlam.kz/images/fs/fc9a811d-42da-4965-9f0a-113f2e8a8b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43" y="3947772"/>
            <a:ext cx="1888635" cy="125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parlam.kz/ru/blogs/Muradov/GetFoto?fotoId=37461&amp;size=large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3"/>
          <a:stretch/>
        </p:blipFill>
        <p:spPr bwMode="auto">
          <a:xfrm>
            <a:off x="6979544" y="1318891"/>
            <a:ext cx="1889033" cy="124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www.parlam.kz/ru/blogs/Muradov/GetFoto?fotoId=37458&amp;size=lar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7" t="14598" r="1" b="1463"/>
          <a:stretch/>
        </p:blipFill>
        <p:spPr bwMode="auto">
          <a:xfrm>
            <a:off x="1068381" y="36089"/>
            <a:ext cx="936151" cy="903804"/>
          </a:xfrm>
          <a:prstGeom prst="ellipse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3"/>
          <a:stretch/>
        </p:blipFill>
        <p:spPr>
          <a:xfrm>
            <a:off x="92943" y="327022"/>
            <a:ext cx="1240557" cy="1225742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2" name="Объект 21"/>
          <p:cNvSpPr>
            <a:spLocks noGrp="1"/>
          </p:cNvSpPr>
          <p:nvPr>
            <p:ph sz="half" idx="2"/>
          </p:nvPr>
        </p:nvSpPr>
        <p:spPr>
          <a:xfrm>
            <a:off x="179512" y="1846524"/>
            <a:ext cx="6696744" cy="3684588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Главной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особенностью деятельности депутата Мажилиса Парламента Республики Казахстан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Мурадова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Ахмета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Сейдарахмановича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избранного Ассамблеей народа Казахстана, в период с 1 сентября 2017 года по 1 июня 2018 года является приоритет в реализации задач по практическому осуществлению планов Мажилиса и депутатской группы Ассамблеи народа Казахстана на период 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сессии VI созыва.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Особое внимание </a:t>
            </a:r>
            <a:r>
              <a:rPr lang="kk-KZ" sz="11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этом было уделено непосредственному участию в работе </a:t>
            </a:r>
            <a:r>
              <a:rPr lang="kk-KZ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широкой пропаганде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Послания Президента Республики Казахстан Н.А. Назарбаева народу Казахстана, деятельности Парламента Республики за  период 3 сессии,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решений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XV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Х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XVI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сессии Ассамблеи народа Казахстана.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В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период 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сессии 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созыва Парламента Республики Казахстан являлся руководителем рабочей группы по рассмотрению законопроекта «О внесении изменений и дополнений в Закон Республики Казахстан «О газе и газоснабжении» и членом 11 рабочих групп по подготовке заключений по законопроектам, в которые было внесено и принято 444 предложений 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поправок. Озвучено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два депутатских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запроса.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В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 с планом работы за отчетный период  принимал участие в 48 </a:t>
            </a:r>
            <a:r>
              <a:rPr lang="kk-KZ" sz="11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различных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1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международных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республиканских мероприятиях.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Участие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работе V Международного политологического форума «Российский Кавказ» в г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Грозный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Чеченской Республики Российской Федерации.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Ассоциацией чеченцев и ингушей Казахстана «Вайнах» было организовано и проведено собрание с участием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первого Президента Республики Ингушетии Аушевым Русланом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Султановичем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Также принимал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участие в 10 юбилейном заседании Межпалатной парламентской комиссии по сотрудничеству между Мажилисом Парламента Республики Казахстан и Государственной Думой Федерального Собрания Российской Федерации – г.Москва.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Было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осуществлено три выезда в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регион для встреч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избирателями,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ходе личного </a:t>
            </a:r>
            <a:r>
              <a:rPr lang="kk-KZ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приема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11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принял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52 </a:t>
            </a:r>
            <a:r>
              <a:rPr lang="kk-KZ" sz="11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человека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отчетный период было подготовлено и опубликовано в СМИ более 15 публикаций статей, интервью и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репортажей и другие.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12" descr="http://www.parlam.kz/ru/blogs/Khakhazov/GetFoto?fotoId=37426&amp;size=lar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748" y="5289642"/>
            <a:ext cx="1865430" cy="124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04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" r="40550" b="6294"/>
          <a:stretch/>
        </p:blipFill>
        <p:spPr>
          <a:xfrm flipH="1">
            <a:off x="1115616" y="53145"/>
            <a:ext cx="845402" cy="880617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19300" y="568780"/>
            <a:ext cx="6019800" cy="4873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/>
            </a:r>
            <a:br>
              <a:rPr lang="ru-RU" sz="2400" b="1" dirty="0" smtClean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Georgia" panose="02040502050405020303" pitchFamily="18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ru-RU" sz="2400" dirty="0" err="1">
                <a:latin typeface="Georgia" panose="02040502050405020303" pitchFamily="18" charset="0"/>
              </a:rPr>
              <a:t>Нурумов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Шаймардан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Усаинович</a:t>
            </a:r>
            <a:r>
              <a:rPr lang="ru-RU" sz="2400" dirty="0">
                <a:latin typeface="Georgia" panose="02040502050405020303" pitchFamily="18" charset="0"/>
              </a:rPr>
              <a:t/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/>
            </a:r>
            <a:br>
              <a:rPr lang="ru-RU" sz="2400" b="1" dirty="0" smtClean="0">
                <a:solidFill>
                  <a:schemeClr val="tx2"/>
                </a:solidFill>
                <a:latin typeface="Georgia" panose="02040502050405020303" pitchFamily="18" charset="0"/>
              </a:rPr>
            </a:br>
            <a:endParaRPr lang="ru-RU" sz="14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323528" y="1412776"/>
            <a:ext cx="6408712" cy="5372436"/>
          </a:xfrm>
        </p:spPr>
        <p:txBody>
          <a:bodyPr anchor="ctr"/>
          <a:lstStyle/>
          <a:p>
            <a:pPr marL="0" indent="0" algn="just">
              <a:buNone/>
            </a:pPr>
            <a:r>
              <a:rPr lang="kk-KZ" sz="11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В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третей сессии Мажилиса Парламента Республики Казахстан депутат Ш.Нурумов направил в Правительство РК 4 депутатских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запроса</a:t>
            </a:r>
          </a:p>
          <a:p>
            <a:pPr marL="0" indent="0" algn="just">
              <a:buNone/>
            </a:pP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В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шести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законопроектах был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членом рабочих групп.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законопроектам: «О внесении изменений и дополнений в Закон Республики Казахстан «Об Ассамблее народа Казахстана», «О кинематографии», «О внесении изменений и дополнений в некоторые законодательные акты Республики Казахстан по вопросам кинематографии», «О внесении изменений и дополнений в Кодекс Республики Казахстан «Об административных правонарушениях», «О внесении изменений и дополнений в некоторые законодательные акты Республики Казахстан по вопросам совершенствования законодательства в сфере интеллектуальной собственности» были внесены поправки.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выезда в регион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 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встречу, в которых участвовало 2200 человек.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обращениям граждан 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их вопросов об оказании помощи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государственные органы было отправлено 45 писем.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В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работы в Мажилисе депутат участвовал в 35 мероприятиях, в таких как, совместные заседания Палат Парламента, правительственные часы, парламентские слушания,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выездные заседания комитетов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в разных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линии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Вместе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тем депутат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 провел следующие мероприятия: 120-летие политического деятеля А.Розыбакиева, памятное мероприятие по случаю 100-летия событий, имевших место в Семиречье («АТУ») в Алматинской области Енбекшиказахском районе, торжественное мероприятие -100-летие уйгурской печати в Казахстане в г.Алматы и 7 </a:t>
            </a:r>
            <a:r>
              <a:rPr lang="kk-KZ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расширенных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1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собрании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этнокультурного центра уйгуров Казахстана.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После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принятия решения в нашей стране о переходе государственного языка на латинский алфавит, по инициативе Ш.Нурумова был поднят вопрос о переходе уйгурского языка в Казахстане на латинскую графику. Уйгурская общественность поддержала данную инициативу и с октября 2017 года началась работа над созданием латинского алфавита уйгурского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языка, 12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2018 года был принят окончательный вариант латинского алфавита уйгурского языка в </a:t>
            </a:r>
            <a:r>
              <a:rPr lang="kk-KZ" sz="11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Казахстане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1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0" name="Picture 2" descr="http://www.parlam.kz/Video/nurumov/92016/322693d7-2233-4301-b45e-5c8f1e08b8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1249922" cy="1191657"/>
          </a:xfrm>
          <a:prstGeom prst="ellipse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1" name="Picture 4" descr="http://www.parlam.kz/ru/blogs/Nurumov/GetFoto?fotoId=34825&amp;size=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919" y="2629769"/>
            <a:ext cx="1943974" cy="12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parlam.kz/images/fs/216db9a5-a3d5-43d0-b3a2-50d9180c3c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919" y="4026991"/>
            <a:ext cx="1920313" cy="127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82" y="5376039"/>
            <a:ext cx="1926350" cy="1444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24" y="1249450"/>
            <a:ext cx="1933758" cy="128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0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parlam.kz/ru/blogs/timoshenko/GetFoto?fotoId=37747&amp;size=lar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8" r="18818" b="39261"/>
          <a:stretch/>
        </p:blipFill>
        <p:spPr bwMode="auto">
          <a:xfrm>
            <a:off x="1043608" y="21874"/>
            <a:ext cx="951045" cy="886846"/>
          </a:xfrm>
          <a:prstGeom prst="ellipse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Тимощенко Юрий </a:t>
            </a:r>
            <a:r>
              <a:rPr lang="ru-RU" sz="2400" dirty="0" err="1" smtClean="0"/>
              <a:t>Еврениевич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0" y="1340768"/>
            <a:ext cx="4057650" cy="46482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100" dirty="0" smtClean="0"/>
              <a:t>	</a:t>
            </a:r>
            <a:endParaRPr lang="ru-RU" sz="11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38" y="1196752"/>
            <a:ext cx="6531849" cy="46482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За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отчетный период Тимощенко Ю.Е. был руководителем рабочих групп по 2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законопроектам, а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членом рабочих групп по 7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законопроектам. </a:t>
            </a:r>
          </a:p>
          <a:p>
            <a:pPr marL="0" indent="0" algn="just">
              <a:buNone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Депутатом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вносились предложения к проектам законов, всего принято 74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поправок.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Фестиваль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«Этно-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fashion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Ассамблеи народа Казахстана в рамках проведения международной выставки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ЭКСПО-2017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Адресное поздравление пожилых на дому «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Зорепадом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летять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роки» к Международному Дню пожилых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руглый стол» в рамках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научно-практической конференции «Депортация народов в эпоху тоталитаризма: исторические уроки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n-US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Международный фестиваль украинского народного творчества «Ми разом, ми одна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сім᾿я!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(«Мы вместе, мы одна семья!») и выставка декоративно-прикладного искусства мастеров Ассамблеи народа </a:t>
            </a: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Казахстана;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Праздник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благодарения «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Ризашылы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uk-UA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детей-воспитанников</a:t>
            </a:r>
            <a:r>
              <a:rPr lang="uk-UA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 Детская деревня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г.Астана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(благотворительная акция)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ткрытие Параолимпийских стартов Фонда Первого Президента Республики Казахстан «ЖЕҢІСТЕРГЕ БІРГЕ» -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«ВМЕСТЕ К ПОБЕДАМ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Мастер-класс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молодежи «Декорация мебели и интерьеров» в категории «Прикладное искусство» (Мероприятие проведено согласно плану работы Рады украинцев Казахстана);</a:t>
            </a:r>
          </a:p>
          <a:p>
            <a:pPr marL="0" lvl="0" indent="0" algn="just">
              <a:buNone/>
            </a:pP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Ассамблеи народа Казахстана по подведению итогов республиканского культурно-просветительского проекта «Мың бала»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посвященных Дню Первого Президента Республики Казахстан;</a:t>
            </a:r>
          </a:p>
          <a:p>
            <a:pPr marL="0" lvl="0" indent="0" algn="just">
              <a:buNone/>
            </a:pPr>
            <a:r>
              <a:rPr lang="kk-KZ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Заседание </a:t>
            </a: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ОЮЛ «Рада украинцев Казахстана» по обсуждению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Послания Президента РК Н.А. Назарбаева народу Казахстана «Новые возможности развития в условиях четвертой промышленной революции»;</a:t>
            </a:r>
          </a:p>
          <a:p>
            <a:pPr marL="0" lvl="0" indent="0" algn="just">
              <a:buNone/>
            </a:pPr>
            <a:r>
              <a:rPr lang="kk-KZ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представителей ОЮЛ «Рада украинцев Казахстана» с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Председателем Совета ассоциации работников СМИ Украины,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Петренко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Виктором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Михайловичем и другие.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За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указанный период на личном приеме принято 53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совместно с депутатами Мажилиса Парламента РК подписано и направлено 16 депутатских запросов в госорганы страны, также были подготовлены и освещены более 16 интервью и статей в средствах массовой информации</a:t>
            </a:r>
          </a:p>
          <a:p>
            <a:pPr marL="0" lvl="0" indent="0" algn="just">
              <a:buNone/>
            </a:pP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6" descr="http://www.parlam.kz/ru/blogs/timoshenko/GetFoto?fotoId=30541&amp;size=lar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1" r="10788"/>
          <a:stretch/>
        </p:blipFill>
        <p:spPr bwMode="auto">
          <a:xfrm>
            <a:off x="67980" y="332656"/>
            <a:ext cx="1263660" cy="1255685"/>
          </a:xfrm>
          <a:prstGeom prst="ellipse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6" name="Picture 8" descr="http://www.parlam.kz/ru/blogs/timoshenko/GetFoto?fotoId=36415&amp;size=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121" y="2605787"/>
            <a:ext cx="1742826" cy="130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parlam.kz/ru/blogs/timoshenko/GetFoto?fotoId=37194&amp;size=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396" y="4043471"/>
            <a:ext cx="1760134" cy="132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www.parlam.kz/ru/blogs/timoshenko/GetFoto?fotoId=30539&amp;size=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913" y="1278907"/>
            <a:ext cx="1742825" cy="116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1" name="Picture 4" descr="http://www.parlam.kz/ru/blogs/timoshenko/GetFoto?fotoId=37196&amp;size=lar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063" y="5494137"/>
            <a:ext cx="1704163" cy="9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71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Хахазов</a:t>
            </a:r>
            <a:r>
              <a:rPr lang="ru-RU" dirty="0"/>
              <a:t> </a:t>
            </a:r>
            <a:r>
              <a:rPr lang="ru-RU" dirty="0" err="1"/>
              <a:t>Шакир</a:t>
            </a:r>
            <a:r>
              <a:rPr lang="ru-RU" dirty="0"/>
              <a:t> </a:t>
            </a:r>
            <a:r>
              <a:rPr lang="ru-RU" dirty="0" err="1"/>
              <a:t>Хусаинович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51929"/>
            <a:ext cx="6203032" cy="46482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За отчетный  период  огласил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депутатских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запроса. Также являлся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членом 6 рабочих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групп: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Был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руководителем рабочей группы законопроекта «О ратификации Протокола между Правительством Республики Казахстан и Правительством Республики Беларусь о внесении изменений и дополнений в Соглашение между Правительством  Республики Казахстан и Правительством Республики Беларусь об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избежании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двойного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налогооблажения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предотвращении уклонения от уплаты налогов в отношении налогов на доходы на имущество от 11 апреля 1997 года».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рабочим визитом Северо-Казахстанскую, Южно-Казахстанскую,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Жамбылскую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Алматинскую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области. В каждом населенном пункте были проведены встречи с населением, посещение строительных площадок объектов, возводимых по государственным программе «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Нурлы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а также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школ, детских садов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больниц.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 приемы граждан в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Астанинском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филиале партии «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Отан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Содействовал в проведении новогоднего утренника для детей из малообеспеченных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семей.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произведен  закуп новогодних, подарочных сладких наборов и  игрушек из личных средств.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Участвовал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благотворительной акции «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Мейр</a:t>
            </a:r>
            <a:r>
              <a:rPr lang="kk-KZ" sz="1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імділік-М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проведении Ежегодной Благотворительной елки для детей сирот и детей с ограниченными возможностями. Согласно плану мероприятий депутатской группы Ассамблеи народа Казахстана инициировал  посещение музейно-мемориального комплекса жертв политических репрессий и тоталитаризма «АЛЖИР». Мероприятие  было приурочено ко Дню памяти жертв политических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репрессий.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parlam.kz/images/fs/efb70684-62a2-4810-b0bc-86bc627fea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12" y="1293659"/>
            <a:ext cx="1899560" cy="126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3558" t="6863" r="15744" b="10971"/>
          <a:stretch/>
        </p:blipFill>
        <p:spPr>
          <a:xfrm>
            <a:off x="179512" y="320095"/>
            <a:ext cx="1152128" cy="1245543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8" name="Picture 6" descr="http://www.parlam.kz/ru/blogs/Khakhazov/GetFoto?fotoId=37555&amp;size=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12" y="2636911"/>
            <a:ext cx="1899560" cy="106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http://www.parlam.kz/ru/blogs/Khakhazov/GetFoto?fotoId=36958&amp;size=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12" y="3817606"/>
            <a:ext cx="1899560" cy="126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www.parlam.kz/ru/blogs/Khakhazov/GetFoto?fotoId=37541&amp;size=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65" y="5195646"/>
            <a:ext cx="1882207" cy="140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3399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420" y="1221377"/>
            <a:ext cx="2483767" cy="460118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endParaRPr lang="ru-RU" sz="2000" b="1" dirty="0">
              <a:solidFill>
                <a:schemeClr val="accent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2" name="AutoShape 4" descr="https://apf.mail.ru/cgi-bin/readmsg/%D0%AE%D0%95.jpg?id=14968352150000000384%3B0%3B1&amp;x-email=jumadildaeva%40mail.ru&amp;exif=1&amp;bs=3872&amp;bl=1429560&amp;ct=image%2Fjpeg&amp;cn=%25d0%25ae%25d0%2595.jpg&amp;cte=binary"/>
          <p:cNvSpPr>
            <a:spLocks noChangeAspect="1" noChangeArrowheads="1"/>
          </p:cNvSpPr>
          <p:nvPr/>
        </p:nvSpPr>
        <p:spPr bwMode="auto">
          <a:xfrm>
            <a:off x="307975" y="7938"/>
            <a:ext cx="221673" cy="22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66578" y="5142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Работа в рамках этнокультурных объединений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9" name="Picture 12" descr="http://www.parlam.kz/ru/blogs/Muradov/GetFoto?fotoId=37650&amp;size=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96594"/>
            <a:ext cx="2219427" cy="166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3" y="1596594"/>
            <a:ext cx="2219427" cy="1664570"/>
          </a:xfrm>
          <a:prstGeom prst="rect">
            <a:avLst/>
          </a:prstGeom>
        </p:spPr>
      </p:pic>
      <p:pic>
        <p:nvPicPr>
          <p:cNvPr id="8" name="Picture 6" descr="http://www.parlam.kz/ru/blogs/timoshenko/GetFoto?fotoId=22346&amp;size=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9" y="5171469"/>
            <a:ext cx="2260341" cy="150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6" y="3471450"/>
            <a:ext cx="2260472" cy="15090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4"/>
          <a:stretch/>
        </p:blipFill>
        <p:spPr>
          <a:xfrm>
            <a:off x="3241755" y="3471449"/>
            <a:ext cx="2477235" cy="14697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7"/>
          <a:stretch/>
        </p:blipFill>
        <p:spPr>
          <a:xfrm>
            <a:off x="6156709" y="3471449"/>
            <a:ext cx="2327323" cy="1416509"/>
          </a:xfrm>
          <a:prstGeom prst="rect">
            <a:avLst/>
          </a:prstGeom>
        </p:spPr>
      </p:pic>
      <p:pic>
        <p:nvPicPr>
          <p:cNvPr id="14" name="Picture 6" descr="http://www.inform.kz/fotoarticles/2016022015300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1428" b="-6178"/>
          <a:stretch/>
        </p:blipFill>
        <p:spPr bwMode="auto">
          <a:xfrm>
            <a:off x="1115616" y="42016"/>
            <a:ext cx="864096" cy="89623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3074" name="Picture 2" descr="http://kostdom.kz/uploads/images/news/f457f07c050533de2896e0e625d4f4e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2" y="356292"/>
            <a:ext cx="1304499" cy="1163915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08" y="1596643"/>
            <a:ext cx="2496782" cy="1664521"/>
          </a:xfrm>
          <a:prstGeom prst="rect">
            <a:avLst/>
          </a:prstGeom>
        </p:spPr>
      </p:pic>
      <p:pic>
        <p:nvPicPr>
          <p:cNvPr id="18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8"/>
          <a:stretch/>
        </p:blipFill>
        <p:spPr>
          <a:xfrm>
            <a:off x="3241754" y="5151453"/>
            <a:ext cx="2477235" cy="1517907"/>
          </a:xfrm>
          <a:prstGeom prst="rect">
            <a:avLst/>
          </a:prstGeom>
        </p:spPr>
      </p:pic>
      <p:pic>
        <p:nvPicPr>
          <p:cNvPr id="1026" name="Picture 2" descr="http://www.parlam.kz/images/fs/ba3a202b-b96c-4e65-b8d7-81a419518e2d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"/>
          <a:stretch/>
        </p:blipFill>
        <p:spPr bwMode="auto">
          <a:xfrm>
            <a:off x="6156176" y="5229200"/>
            <a:ext cx="2327856" cy="143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22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762" y="-102293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/>
            </a:r>
            <a:br>
              <a:rPr lang="ru-RU" sz="2000" b="1" dirty="0" smtClean="0"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/>
            </a:r>
            <a:br>
              <a:rPr lang="ru-RU" sz="2000" b="1" dirty="0"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>Встречи с избирателями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10" descr="http://www.parlam.kz/ru/blogs/Muradov/GetFoto?fotoId=37452&amp;size=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29910"/>
            <a:ext cx="2565646" cy="17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://www.parlam.kz/ru/blogs/Muradov/GetFoto?fotoId=34874&amp;size=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148202"/>
            <a:ext cx="2565646" cy="17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1329910"/>
            <a:ext cx="2521793" cy="1691736"/>
          </a:xfrm>
          <a:prstGeom prst="rect">
            <a:avLst/>
          </a:prstGeom>
        </p:spPr>
      </p:pic>
      <p:pic>
        <p:nvPicPr>
          <p:cNvPr id="8" name="Picture 6" descr="http://www.parlam.kz/ru/blogs/Nurumov/GetFoto?fotoId=34602&amp;size=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21877"/>
            <a:ext cx="2521793" cy="17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parlam.kz/ru/blogs/timoshenko/GetFoto?fotoId=35326&amp;size=lar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876" y="4985909"/>
            <a:ext cx="2528789" cy="16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parlam.kz/ru/blogs/Kim/GetFoto?fotoId=35007&amp;size=lar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9"/>
          <a:stretch/>
        </p:blipFill>
        <p:spPr bwMode="auto">
          <a:xfrm>
            <a:off x="563272" y="3121877"/>
            <a:ext cx="2614797" cy="169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://www.parlam.kz/ru/blogs/Khakhazov/GetFoto?fotoId=36960&amp;size=lar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t="4128" r="-907" b="1175"/>
          <a:stretch/>
        </p:blipFill>
        <p:spPr bwMode="auto">
          <a:xfrm>
            <a:off x="563273" y="4985908"/>
            <a:ext cx="2664671" cy="16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3"/>
          <a:stretch/>
        </p:blipFill>
        <p:spPr>
          <a:xfrm>
            <a:off x="563272" y="1326510"/>
            <a:ext cx="2614797" cy="1668638"/>
          </a:xfrm>
          <a:prstGeom prst="rect">
            <a:avLst/>
          </a:prstGeom>
        </p:spPr>
      </p:pic>
      <p:pic>
        <p:nvPicPr>
          <p:cNvPr id="13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2"/>
          <a:stretch/>
        </p:blipFill>
        <p:spPr>
          <a:xfrm>
            <a:off x="6300192" y="5013175"/>
            <a:ext cx="2553217" cy="165194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14301" r="1963" b="1"/>
          <a:stretch/>
        </p:blipFill>
        <p:spPr>
          <a:xfrm>
            <a:off x="1043608" y="52554"/>
            <a:ext cx="936104" cy="8983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830"/>
          <a:stretch/>
        </p:blipFill>
        <p:spPr>
          <a:xfrm>
            <a:off x="159479" y="354526"/>
            <a:ext cx="1174021" cy="1202266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6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604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9" t="24013" r="24801" b="39369"/>
          <a:stretch/>
        </p:blipFill>
        <p:spPr>
          <a:xfrm>
            <a:off x="1112122" y="25214"/>
            <a:ext cx="854598" cy="946162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00527" y="359087"/>
            <a:ext cx="7886700" cy="1325563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spc="0" dirty="0" smtClean="0"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1800" b="1" spc="0" dirty="0" smtClean="0"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800" b="1" spc="0" dirty="0"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1800" b="1" spc="0" dirty="0"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800" dirty="0">
                <a:latin typeface="Georgia" panose="02040502050405020303" pitchFamily="18" charset="0"/>
              </a:rPr>
              <a:t>Информация о законопроектах,</a:t>
            </a:r>
            <a:br>
              <a:rPr lang="ru-RU" sz="1800" dirty="0">
                <a:latin typeface="Georgia" panose="02040502050405020303" pitchFamily="18" charset="0"/>
              </a:rPr>
            </a:br>
            <a:r>
              <a:rPr lang="ru-RU" sz="1800" dirty="0">
                <a:latin typeface="Georgia" panose="02040502050405020303" pitchFamily="18" charset="0"/>
              </a:rPr>
              <a:t>руководителями рабочей группы которых </a:t>
            </a:r>
            <a:r>
              <a:rPr lang="ru-RU" sz="1800" dirty="0" smtClean="0">
                <a:latin typeface="Georgia" panose="02040502050405020303" pitchFamily="18" charset="0"/>
              </a:rPr>
              <a:t>являлись депутаты</a:t>
            </a:r>
            <a:r>
              <a:rPr lang="ru-RU" sz="1800" b="1" spc="0" dirty="0" smtClean="0"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1800" b="1" spc="0" dirty="0" smtClean="0"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800" b="1" spc="0" dirty="0"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1800" b="1" spc="0" dirty="0"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800" b="1" spc="0" dirty="0" smtClean="0"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1800" b="1" spc="0" dirty="0" smtClean="0"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800" b="1" spc="0" dirty="0" smtClean="0">
                <a:latin typeface="Georgia" panose="02040502050405020303" pitchFamily="18" charset="0"/>
                <a:ea typeface="+mn-ea"/>
                <a:cs typeface="+mn-cs"/>
              </a:rPr>
              <a:t>депутат </a:t>
            </a:r>
            <a:endParaRPr lang="ru-RU" sz="1800" dirty="0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30238" y="1412776"/>
            <a:ext cx="3868737" cy="823912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endParaRPr lang="en-US" altLang="ko-KR" sz="1800" dirty="0">
              <a:ea typeface="굴림" charset="-127"/>
            </a:endParaRPr>
          </a:p>
          <a:p>
            <a:pPr>
              <a:lnSpc>
                <a:spcPct val="80000"/>
              </a:lnSpc>
            </a:pPr>
            <a:endParaRPr lang="en-US" altLang="ko-KR" sz="1800" dirty="0">
              <a:ea typeface="굴림" charset="-127"/>
            </a:endParaRPr>
          </a:p>
          <a:p>
            <a:pPr>
              <a:lnSpc>
                <a:spcPct val="80000"/>
              </a:lnSpc>
            </a:pPr>
            <a:endParaRPr lang="uk-UA" sz="1200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934557" y="1279709"/>
            <a:ext cx="3868737" cy="3684588"/>
          </a:xfrm>
        </p:spPr>
        <p:txBody>
          <a:bodyPr>
            <a:noAutofit/>
          </a:bodyPr>
          <a:lstStyle/>
          <a:p>
            <a:pPr algn="just"/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внесении изменений и дополнений в Закон Республики Казахстан «Об Ассамблее народа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Казахстана; </a:t>
            </a:r>
            <a:endParaRPr lang="ru-RU" sz="10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внесении изменений и дополнений          в некоторые законодательные акты Республики Казахстан по вопросам деятельности некоммерческих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организаций;</a:t>
            </a:r>
            <a:endParaRPr lang="ru-RU" sz="10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внесении изменений и дополнений в Закон Республики Казахстан «Об образовании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»; </a:t>
            </a:r>
            <a:endParaRPr lang="ru-RU" sz="10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О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внесении изменений и дополнений в Закон Республики Казахстан «О газе и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газоснабжении;</a:t>
            </a:r>
            <a:endParaRPr lang="ru-RU" sz="10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ратификации Соглашения между Республикой Казахстан и Королевством Саудовская Аравия о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выдаче;</a:t>
            </a:r>
            <a:endParaRPr lang="ru-RU" sz="10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ратификации Соглашения между Республикой Казахстан и Королевством Саудовская Аравия о передаче осужденных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лиц;</a:t>
            </a:r>
            <a:endParaRPr lang="ru-RU" sz="10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lvl="0" algn="just">
              <a:buClr>
                <a:srgbClr val="003399"/>
              </a:buClr>
            </a:pP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ратификации Договора между Республикой Казахстан и Социалистической Республикой Вьетнам о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выдаче</a:t>
            </a:r>
            <a:r>
              <a:rPr lang="ru-RU" sz="1000" dirty="0" smtClean="0">
                <a:solidFill>
                  <a:srgbClr val="003399">
                    <a:lumMod val="75000"/>
                  </a:srgbClr>
                </a:solidFill>
                <a:latin typeface="Georgia" panose="02040502050405020303" pitchFamily="18" charset="0"/>
              </a:rPr>
              <a:t>;</a:t>
            </a:r>
            <a:endParaRPr lang="ru-RU" sz="10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ратификации Протокола между Правительством Республики Казахстан и Правительством Республики Беларусь о внесении изменений и дополнений в Соглашение между Правительством Республики Казахстан и Правительством Республики Беларусь об </a:t>
            </a:r>
            <a:r>
              <a:rPr lang="ru-RU" sz="1000" dirty="0" err="1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избежании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двойного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налогообложения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и предотвращении уклонения от уплаты налогов в отношении налогов на доходы на имущество от 11 апреля 1997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года;</a:t>
            </a:r>
          </a:p>
          <a:p>
            <a:pPr algn="just"/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Об охране  и использовании объектов историко-культурного наследия;</a:t>
            </a:r>
          </a:p>
          <a:p>
            <a:pPr algn="just"/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О внесении изменений и дополнений в некоторые законодательные акты РК по вопросам историко-культурного наследия.</a:t>
            </a:r>
            <a:endParaRPr lang="ru-RU" sz="10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endParaRPr lang="ru-RU" sz="10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33" name="Объект 32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710651412"/>
              </p:ext>
            </p:extLst>
          </p:nvPr>
        </p:nvGraphicFramePr>
        <p:xfrm>
          <a:off x="401930" y="1362283"/>
          <a:ext cx="4852404" cy="328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AutoShape 2" descr="https://apf.mail.ru/cgi-bin/readmsg/%D0%B2%D1%81%D1%82%D1%80%D0%B5%D1%87%D0%B0%20%D0%A2%D0%B8%D0%BC%D0%BE%D1%89%D0%B5%D0%BD%D0%BA%D0%BE%20..jpg?id=14968352150000000384%3B0%3B3&amp;x-email=jumadildaeva%40mail.ru&amp;exif=1&amp;bs=4445&amp;bl=54757&amp;ct=image%2Fjpeg&amp;cn=%25d0%25b2%25d1%2581%25d1%2582%25d1%2580%25d0%25b5%25d1%2587%25d0%25b0%2520%25d0%25a2%25d0%25b8%25d0%25bc%25d0%25be%25d1%2589%25d0%25b5%25d0%25bd%25d0%25ba%25d0%25be%2520..jpg&amp;cte=binary"/>
          <p:cNvSpPr>
            <a:spLocks noChangeAspect="1" noChangeArrowheads="1"/>
          </p:cNvSpPr>
          <p:nvPr/>
        </p:nvSpPr>
        <p:spPr bwMode="auto">
          <a:xfrm>
            <a:off x="155575" y="603641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2" name="AutoShape 6" descr="https://apf.mail.ru/cgi-bin/readmsg/KZK_0417.JPG?id=14974324910000000040%3B0%3B1&amp;x-email=jumadildaeva%40mail.ru&amp;exif=1&amp;bs=3909&amp;bl=2827627&amp;ct=image%2Fjpeg&amp;cn=KZK_0417.JPG&amp;cte=binar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pSp>
        <p:nvGrpSpPr>
          <p:cNvPr id="55" name="Group 3"/>
          <p:cNvGrpSpPr>
            <a:grpSpLocks/>
          </p:cNvGrpSpPr>
          <p:nvPr/>
        </p:nvGrpSpPr>
        <p:grpSpPr bwMode="auto">
          <a:xfrm>
            <a:off x="929468" y="4737170"/>
            <a:ext cx="3996950" cy="1500142"/>
            <a:chOff x="1008" y="1536"/>
            <a:chExt cx="4420" cy="1872"/>
          </a:xfrm>
        </p:grpSpPr>
        <p:sp>
          <p:nvSpPr>
            <p:cNvPr id="56" name="AutoShape 4"/>
            <p:cNvSpPr>
              <a:spLocks noChangeArrowheads="1"/>
            </p:cNvSpPr>
            <p:nvPr/>
          </p:nvSpPr>
          <p:spPr bwMode="gray">
            <a:xfrm>
              <a:off x="2259" y="2000"/>
              <a:ext cx="293" cy="335"/>
            </a:xfrm>
            <a:prstGeom prst="chevron">
              <a:avLst>
                <a:gd name="adj" fmla="val 5251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gray">
            <a:xfrm>
              <a:off x="3843" y="2000"/>
              <a:ext cx="292" cy="335"/>
            </a:xfrm>
            <a:prstGeom prst="chevron">
              <a:avLst>
                <a:gd name="adj" fmla="val 5251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" name="Oval 6"/>
            <p:cNvSpPr>
              <a:spLocks noChangeArrowheads="1"/>
            </p:cNvSpPr>
            <p:nvPr/>
          </p:nvSpPr>
          <p:spPr bwMode="gray">
            <a:xfrm>
              <a:off x="4177" y="1540"/>
              <a:ext cx="1251" cy="125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59" name="Oval 7"/>
            <p:cNvSpPr>
              <a:spLocks noChangeArrowheads="1"/>
            </p:cNvSpPr>
            <p:nvPr/>
          </p:nvSpPr>
          <p:spPr bwMode="gray">
            <a:xfrm>
              <a:off x="4177" y="1540"/>
              <a:ext cx="1251" cy="125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32001"/>
                  </a:schemeClr>
                </a:gs>
                <a:gs pos="100000">
                  <a:schemeClr val="hlink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60" name="Oval 8"/>
            <p:cNvSpPr>
              <a:spLocks noChangeArrowheads="1"/>
            </p:cNvSpPr>
            <p:nvPr/>
          </p:nvSpPr>
          <p:spPr bwMode="gray">
            <a:xfrm>
              <a:off x="4259" y="1622"/>
              <a:ext cx="108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61" name="Oval 9"/>
            <p:cNvSpPr>
              <a:spLocks noChangeArrowheads="1"/>
            </p:cNvSpPr>
            <p:nvPr/>
          </p:nvSpPr>
          <p:spPr bwMode="gray">
            <a:xfrm>
              <a:off x="4277" y="1628"/>
              <a:ext cx="1088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62" name="Oval 10"/>
            <p:cNvSpPr>
              <a:spLocks noChangeArrowheads="1"/>
            </p:cNvSpPr>
            <p:nvPr/>
          </p:nvSpPr>
          <p:spPr bwMode="gray">
            <a:xfrm>
              <a:off x="4317" y="1676"/>
              <a:ext cx="980" cy="98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63" name="Oval 11"/>
            <p:cNvSpPr>
              <a:spLocks noChangeArrowheads="1"/>
            </p:cNvSpPr>
            <p:nvPr/>
          </p:nvSpPr>
          <p:spPr bwMode="gray">
            <a:xfrm>
              <a:off x="1008" y="1536"/>
              <a:ext cx="1251" cy="1256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64" name="Oval 12"/>
            <p:cNvSpPr>
              <a:spLocks noChangeArrowheads="1"/>
            </p:cNvSpPr>
            <p:nvPr/>
          </p:nvSpPr>
          <p:spPr bwMode="gray">
            <a:xfrm>
              <a:off x="1008" y="1536"/>
              <a:ext cx="1251" cy="1256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alpha val="32001"/>
                  </a:schemeClr>
                </a:gs>
                <a:gs pos="100000">
                  <a:schemeClr val="folHlink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65" name="Oval 13"/>
            <p:cNvSpPr>
              <a:spLocks noChangeArrowheads="1"/>
            </p:cNvSpPr>
            <p:nvPr/>
          </p:nvSpPr>
          <p:spPr bwMode="gray">
            <a:xfrm>
              <a:off x="1090" y="1618"/>
              <a:ext cx="1087" cy="109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66" name="Oval 14"/>
            <p:cNvSpPr>
              <a:spLocks noChangeArrowheads="1"/>
            </p:cNvSpPr>
            <p:nvPr/>
          </p:nvSpPr>
          <p:spPr bwMode="gray">
            <a:xfrm>
              <a:off x="1091" y="1620"/>
              <a:ext cx="1087" cy="109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67" name="Oval 15"/>
            <p:cNvSpPr>
              <a:spLocks noChangeArrowheads="1"/>
            </p:cNvSpPr>
            <p:nvPr/>
          </p:nvSpPr>
          <p:spPr bwMode="gray">
            <a:xfrm>
              <a:off x="1144" y="1673"/>
              <a:ext cx="979" cy="98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68" name="Group 16"/>
            <p:cNvGrpSpPr>
              <a:grpSpLocks/>
            </p:cNvGrpSpPr>
            <p:nvPr/>
          </p:nvGrpSpPr>
          <p:grpSpPr bwMode="auto">
            <a:xfrm>
              <a:off x="1160" y="1687"/>
              <a:ext cx="947" cy="952"/>
              <a:chOff x="4166" y="1706"/>
              <a:chExt cx="1252" cy="1252"/>
            </a:xfrm>
          </p:grpSpPr>
          <p:sp>
            <p:nvSpPr>
              <p:cNvPr id="90" name="Oval 17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91" name="Oval 18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92" name="Oval 19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93" name="Oval 20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69" name="Oval 21"/>
            <p:cNvSpPr>
              <a:spLocks noChangeArrowheads="1"/>
            </p:cNvSpPr>
            <p:nvPr/>
          </p:nvSpPr>
          <p:spPr bwMode="gray">
            <a:xfrm>
              <a:off x="2593" y="1540"/>
              <a:ext cx="1251" cy="125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0" name="Oval 22"/>
            <p:cNvSpPr>
              <a:spLocks noChangeArrowheads="1"/>
            </p:cNvSpPr>
            <p:nvPr/>
          </p:nvSpPr>
          <p:spPr bwMode="gray">
            <a:xfrm>
              <a:off x="2593" y="1540"/>
              <a:ext cx="1251" cy="125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32001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1" name="Oval 23"/>
            <p:cNvSpPr>
              <a:spLocks noChangeArrowheads="1"/>
            </p:cNvSpPr>
            <p:nvPr/>
          </p:nvSpPr>
          <p:spPr bwMode="gray">
            <a:xfrm>
              <a:off x="2675" y="1622"/>
              <a:ext cx="1087" cy="109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54118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72" name="Oval 24"/>
            <p:cNvSpPr>
              <a:spLocks noChangeArrowheads="1"/>
            </p:cNvSpPr>
            <p:nvPr/>
          </p:nvSpPr>
          <p:spPr bwMode="gray">
            <a:xfrm>
              <a:off x="2676" y="1624"/>
              <a:ext cx="1087" cy="109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63529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73" name="Oval 25"/>
            <p:cNvSpPr>
              <a:spLocks noChangeArrowheads="1"/>
            </p:cNvSpPr>
            <p:nvPr/>
          </p:nvSpPr>
          <p:spPr bwMode="gray">
            <a:xfrm>
              <a:off x="2729" y="1676"/>
              <a:ext cx="979" cy="98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74" name="Group 26"/>
            <p:cNvGrpSpPr>
              <a:grpSpLocks/>
            </p:cNvGrpSpPr>
            <p:nvPr/>
          </p:nvGrpSpPr>
          <p:grpSpPr bwMode="auto">
            <a:xfrm>
              <a:off x="2745" y="1687"/>
              <a:ext cx="947" cy="952"/>
              <a:chOff x="4166" y="1706"/>
              <a:chExt cx="1252" cy="1252"/>
            </a:xfrm>
          </p:grpSpPr>
          <p:sp>
            <p:nvSpPr>
              <p:cNvPr id="86" name="Oval 27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7" name="Oval 28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8" name="Oval 29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9" name="Oval 30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grpSp>
          <p:nvGrpSpPr>
            <p:cNvPr id="75" name="Group 31"/>
            <p:cNvGrpSpPr>
              <a:grpSpLocks/>
            </p:cNvGrpSpPr>
            <p:nvPr/>
          </p:nvGrpSpPr>
          <p:grpSpPr bwMode="auto">
            <a:xfrm>
              <a:off x="4335" y="1687"/>
              <a:ext cx="948" cy="952"/>
              <a:chOff x="4166" y="1706"/>
              <a:chExt cx="1252" cy="1252"/>
            </a:xfrm>
          </p:grpSpPr>
          <p:sp>
            <p:nvSpPr>
              <p:cNvPr id="82" name="Oval 32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3" name="Oval 33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4" name="Oval 34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85" name="Oval 35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 sz="1200" b="0" dirty="0"/>
              </a:p>
            </p:txBody>
          </p:sp>
        </p:grpSp>
        <p:sp>
          <p:nvSpPr>
            <p:cNvPr id="76" name="AutoShape 36"/>
            <p:cNvSpPr>
              <a:spLocks noChangeArrowheads="1"/>
            </p:cNvSpPr>
            <p:nvPr/>
          </p:nvSpPr>
          <p:spPr bwMode="gray">
            <a:xfrm>
              <a:off x="1036" y="3108"/>
              <a:ext cx="1192" cy="3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3187806" algn="ctr" rotWithShape="0">
                      <a:srgbClr val="001D3A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altLang="ru-RU" sz="1400" b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</a:rPr>
                <a:t>6</a:t>
              </a:r>
              <a:endParaRPr lang="en-US" altLang="ru-RU" sz="14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77" name="AutoShape 37"/>
            <p:cNvSpPr>
              <a:spLocks noChangeArrowheads="1"/>
            </p:cNvSpPr>
            <p:nvPr/>
          </p:nvSpPr>
          <p:spPr bwMode="gray">
            <a:xfrm>
              <a:off x="2620" y="3108"/>
              <a:ext cx="1191" cy="3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3187806" algn="ctr" rotWithShape="0">
                      <a:srgbClr val="001D3A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altLang="ru-RU" sz="1400" b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</a:rPr>
                <a:t>6</a:t>
              </a:r>
              <a:endParaRPr lang="en-US" altLang="ru-RU" sz="14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78" name="AutoShape 38"/>
            <p:cNvSpPr>
              <a:spLocks noChangeArrowheads="1"/>
            </p:cNvSpPr>
            <p:nvPr/>
          </p:nvSpPr>
          <p:spPr bwMode="gray">
            <a:xfrm>
              <a:off x="4214" y="3108"/>
              <a:ext cx="1191" cy="3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3187806" algn="ctr" rotWithShape="0">
                      <a:srgbClr val="001D3A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altLang="ru-RU" sz="1400" b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</a:rPr>
                <a:t>10</a:t>
              </a:r>
              <a:endParaRPr lang="en-US" altLang="ru-RU" sz="14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79" name="Text Box 39"/>
            <p:cNvSpPr txBox="1">
              <a:spLocks noChangeArrowheads="1"/>
            </p:cNvSpPr>
            <p:nvPr/>
          </p:nvSpPr>
          <p:spPr bwMode="gray">
            <a:xfrm>
              <a:off x="1131" y="2039"/>
              <a:ext cx="1012" cy="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sz="1200" dirty="0" smtClean="0">
                  <a:solidFill>
                    <a:srgbClr val="000000"/>
                  </a:solidFill>
                </a:rPr>
                <a:t>1 сессия</a:t>
              </a:r>
              <a:endParaRPr lang="en-US" alt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80" name="Text Box 40"/>
            <p:cNvSpPr txBox="1">
              <a:spLocks noChangeArrowheads="1"/>
            </p:cNvSpPr>
            <p:nvPr/>
          </p:nvSpPr>
          <p:spPr bwMode="gray">
            <a:xfrm>
              <a:off x="2720" y="2039"/>
              <a:ext cx="1012" cy="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sz="1200" dirty="0" smtClean="0">
                  <a:solidFill>
                    <a:srgbClr val="000000"/>
                  </a:solidFill>
                </a:rPr>
                <a:t>2 сессия</a:t>
              </a:r>
              <a:endParaRPr lang="en-US" alt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81" name="Text Box 41"/>
            <p:cNvSpPr txBox="1">
              <a:spLocks noChangeArrowheads="1"/>
            </p:cNvSpPr>
            <p:nvPr/>
          </p:nvSpPr>
          <p:spPr bwMode="gray">
            <a:xfrm>
              <a:off x="4308" y="2039"/>
              <a:ext cx="1012" cy="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sz="1200" dirty="0" smtClean="0">
                  <a:solidFill>
                    <a:srgbClr val="000000"/>
                  </a:solidFill>
                </a:rPr>
                <a:t>3 сессия</a:t>
              </a:r>
              <a:endParaRPr lang="en-US" altLang="ru-RU" sz="12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" y="228712"/>
            <a:ext cx="1407796" cy="1340187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1805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240" y="361464"/>
            <a:ext cx="7886700" cy="13255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Georgia" panose="02040502050405020303" pitchFamily="18" charset="0"/>
              </a:rPr>
              <a:t>Информация о законопроектах,</a:t>
            </a:r>
            <a:br>
              <a:rPr lang="ru-RU" sz="1800" b="1" dirty="0">
                <a:latin typeface="Georgia" panose="02040502050405020303" pitchFamily="18" charset="0"/>
              </a:rPr>
            </a:br>
            <a:r>
              <a:rPr lang="ru-RU" sz="1800" b="1" dirty="0" smtClean="0">
                <a:latin typeface="Georgia" panose="02040502050405020303" pitchFamily="18" charset="0"/>
              </a:rPr>
              <a:t>членом </a:t>
            </a:r>
            <a:r>
              <a:rPr lang="ru-RU" sz="1800" b="1" dirty="0">
                <a:latin typeface="Georgia" panose="02040502050405020303" pitchFamily="18" charset="0"/>
              </a:rPr>
              <a:t>рабочей группы которых являлся депутат </a:t>
            </a:r>
            <a:br>
              <a:rPr lang="ru-RU" sz="1800" b="1" dirty="0">
                <a:latin typeface="Georgia" panose="02040502050405020303" pitchFamily="18" charset="0"/>
              </a:rPr>
            </a:br>
            <a:endParaRPr lang="ru-RU" sz="1800" b="1" dirty="0">
              <a:latin typeface="Georgia" panose="02040502050405020303" pitchFamily="18" charset="0"/>
            </a:endParaRPr>
          </a:p>
        </p:txBody>
      </p:sp>
      <p:graphicFrame>
        <p:nvGraphicFramePr>
          <p:cNvPr id="20" name="Объект 1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46132610"/>
              </p:ext>
            </p:extLst>
          </p:nvPr>
        </p:nvGraphicFramePr>
        <p:xfrm>
          <a:off x="57407" y="1864916"/>
          <a:ext cx="3506481" cy="2580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2905969" y="1235898"/>
            <a:ext cx="6035509" cy="3684588"/>
          </a:xfrm>
        </p:spPr>
        <p:txBody>
          <a:bodyPr/>
          <a:lstStyle/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Регламент Парламента Республики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защите детей от информации, причиняющей вред их здоровью                    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          в некоторые законодательные акты Республики Казахстан по вопросам защиты детей от информации, причиняющей вред их здоровью 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         в некоторые законодательные акты Республики Казахстан по вопросам информации 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коммуникаций;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Договора о стратегическом партнерстве между Республикой Казахстан 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Туркменистаном;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кинематографии;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некоторые законодательные акты Республики Казахстан по вопросам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кинематографии;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Протокола о внесении изменений в Соглашение между Правительством Республики Казахстан и Правительством Российской Федерации о порядке медицинского обслуживания персонала космодрома «Байконур», жителей города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Байконыр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поселков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Торетам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Акай в условиях аренды Российской Федерацией комплекса «Байконур» от 17 ноября 2009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Конституционный закон «О выборах в Республике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некоторые законодательные акты Республики Казахстан по вопросам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выборов;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Договора между Республикой Казахстан, Туркменистаном и Республикой Узбекистан о районе точки стыка государственных границ трех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003399"/>
              </a:buClr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ратификации Конвенции о выдаче </a:t>
            </a:r>
          </a:p>
          <a:p>
            <a:pPr lvl="0" algn="just">
              <a:buClr>
                <a:srgbClr val="003399"/>
              </a:buClr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Казахстан «О налогах и других обязательных платежах в бюджет» (Налоговый кодекс)</a:t>
            </a: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введении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действие Кодекса Республики Казахстан «О налогах и других обязательных платежах в бюджет» (Налоговый кодекс)</a:t>
            </a:r>
          </a:p>
          <a:p>
            <a:pPr lvl="0" algn="just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 внесении изменений и дополнений в некоторые законодательные акты Республики Казахстан по вопросам налогообложения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9568" y="2987015"/>
            <a:ext cx="852032" cy="335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27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68929" y="2118141"/>
            <a:ext cx="852032" cy="335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73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991776" y="1782228"/>
            <a:ext cx="852032" cy="335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57</a:t>
            </a:r>
            <a:endParaRPr lang="ru-RU" dirty="0"/>
          </a:p>
        </p:txBody>
      </p:sp>
      <p:pic>
        <p:nvPicPr>
          <p:cNvPr id="37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4" t="672" r="14993" b="19335"/>
          <a:stretch/>
        </p:blipFill>
        <p:spPr>
          <a:xfrm flipH="1">
            <a:off x="1043608" y="53795"/>
            <a:ext cx="948168" cy="917581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9" name="Picture 12" descr="http://www.parlam.kz/Do/blogs/AbdrahmanovS/GetFoto?fotoId=34692&amp;size=lar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4" t="34961" r="51293" b="25980"/>
          <a:stretch/>
        </p:blipFill>
        <p:spPr bwMode="auto">
          <a:xfrm>
            <a:off x="179512" y="345976"/>
            <a:ext cx="1144070" cy="1183979"/>
          </a:xfrm>
          <a:prstGeom prst="ellipse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2" name="Picture 10" descr="http://www.parlam.kz/Do/blogs/AbdrahmanovS/GetFoto?fotoId=34542&amp;size=lar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20" y="4527713"/>
            <a:ext cx="2425645" cy="161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11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arlam.kz/images/fs/6a33b8f4-0297-4b07-a831-afd164c71f1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3" t="31781" r="40567" b="13059"/>
          <a:stretch/>
        </p:blipFill>
        <p:spPr bwMode="auto">
          <a:xfrm>
            <a:off x="1115616" y="65082"/>
            <a:ext cx="847832" cy="868809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963448" y="882940"/>
            <a:ext cx="6371344" cy="487363"/>
          </a:xfrm>
        </p:spPr>
        <p:txBody>
          <a:bodyPr/>
          <a:lstStyle/>
          <a:p>
            <a:r>
              <a:rPr lang="ru-RU" sz="1800" dirty="0">
                <a:solidFill>
                  <a:srgbClr val="FFFFFF"/>
                </a:solidFill>
                <a:latin typeface="Georgia" panose="02040502050405020303" pitchFamily="18" charset="0"/>
              </a:rPr>
              <a:t>Информация о законопроектах,</a:t>
            </a:r>
            <a:br>
              <a:rPr lang="ru-RU" sz="1800" dirty="0">
                <a:solidFill>
                  <a:srgbClr val="FFFFFF"/>
                </a:solidFill>
                <a:latin typeface="Georgia" panose="02040502050405020303" pitchFamily="18" charset="0"/>
              </a:rPr>
            </a:br>
            <a:r>
              <a:rPr lang="ru-RU" sz="1800" dirty="0">
                <a:solidFill>
                  <a:srgbClr val="FFFFFF"/>
                </a:solidFill>
                <a:latin typeface="Georgia" panose="02040502050405020303" pitchFamily="18" charset="0"/>
              </a:rPr>
              <a:t>членом рабочей группы которых являлся депутат </a:t>
            </a:r>
            <a:br>
              <a:rPr lang="ru-RU" sz="1800" dirty="0">
                <a:solidFill>
                  <a:srgbClr val="FFFFFF"/>
                </a:solidFill>
                <a:latin typeface="Georgia" panose="02040502050405020303" pitchFamily="18" charset="0"/>
              </a:rPr>
            </a:b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700801" y="1370303"/>
            <a:ext cx="8267700" cy="4648200"/>
          </a:xfrm>
        </p:spPr>
        <p:txBody>
          <a:bodyPr/>
          <a:lstStyle/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Закон Республики Казахстан «О республиканском бюджете на 2017-2019 годы».</a:t>
            </a: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Конституционный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Республики Казахстан «О внесении изменений и дополнений в некоторые конституционные законы Республики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некоторые законодательные акты РК по вопросам деятельности организаций, осуществляющих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защите прав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Соглашения о займе (Проект модернизации среднего образования) между Республикой Казахстан и Международным Банком Реконструкции 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ЗРК «Об Ассамблее народа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Казахстана;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некоторые законодательные акты РК по вопросам обращения лекарственных средств и медицинских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Протокола о внесении изменения в Соглашение между Республикой Казахстан и Российской Федерацией о статусе города Байконур, порядке формирования и статусе его органов исполнительной власти от 23 декабря 1995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Соглашения между Республикой Казахстан и Королевством Саудовская Аравия о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выдаче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Соглашения между Республикой Казахстан и Королевством Саудовская Аравия о передаче осужденных лиц».</a:t>
            </a: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Казахстан «О недрах 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недропользовании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некоторые законодательные акты Республики Казахстан по вопросам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недропользования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некоторые законодательные акты Республики Казахстан по вопросам страхования и страховой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некоторые законодательные акты Республики Казахстан по вопросам регулирования агропромышленного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Закон Республики Казахстан «Об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Совете Безопасности Республики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1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дополнения в некоторые законодательные акты Республики Казахстан по вопросам деятельности Совета Безопасности Республики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Соглашения между Правительством Республики Казахстан и Правительством Китайской Народной Республики об освобождении от налогообложения отдельных видов дохода Китайско-Казахстанского Фонда сотрудничества производственных мощностей, осуществляющего прямые инвестиции в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Казахстан.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050" name="Picture 2" descr="http://www.parlam.kz/Video/nurumov/92016/322693d7-2233-4301-b45e-5c8f1e08b8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t="4106" r="8302"/>
          <a:stretch/>
        </p:blipFill>
        <p:spPr bwMode="auto">
          <a:xfrm>
            <a:off x="129905" y="320098"/>
            <a:ext cx="1202219" cy="1227585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4400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727694"/>
            <a:ext cx="6379840" cy="487363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Информация о законопроектах,</a:t>
            </a:r>
            <a:br>
              <a:rPr lang="ru-RU" sz="1800" dirty="0">
                <a:latin typeface="Georgia" panose="02040502050405020303" pitchFamily="18" charset="0"/>
              </a:rPr>
            </a:br>
            <a:r>
              <a:rPr lang="ru-RU" sz="1800" dirty="0">
                <a:latin typeface="Georgia" panose="02040502050405020303" pitchFamily="18" charset="0"/>
              </a:rPr>
              <a:t>членом рабочей группы которых являлся депутат </a:t>
            </a:r>
            <a:br>
              <a:rPr lang="ru-RU" sz="1800" dirty="0">
                <a:latin typeface="Georgia" panose="02040502050405020303" pitchFamily="18" charset="0"/>
              </a:rPr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8572966" cy="4648200"/>
          </a:xfrm>
        </p:spPr>
        <p:txBody>
          <a:bodyPr/>
          <a:lstStyle/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Договора между Республикой Казахстан и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Республикой о демаркации казахстанско-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государственной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некоторые законодательные акты Республики Казахстан по вопросам занятости и миграции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Договора между Республикой Казахстан и Социалистической Республикой Вьетнам о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выдаче;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Соглашения о штаб-квартире между Правительством Республики Казахстан и Исламской Организацией по продовольственной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Протокола между Правительством Республики Казахстан и Правительством Республики Индия о внесении изменений и дополнений в Конвенцию между Правительством Республики Казахстан и Правительством Республики Индия об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избежании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двойного налогообложения и предотвращении уклонения от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налогообложения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отношении налогов на доход и на капитал и Протокол, совершенные в Нью-Дели 9 декабря 1996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некоторые законодательные акты Республики Казахстан по вопросам архивного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Соглашения между Правительством Республики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Продовольственной 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сельскохозяйственной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организацией Организации Объединенных Наций (ФАО) о создании в Республике Казахстан Бюро по связям и партнерству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ФАО;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Соглашения между Правительством Республики Казахстан и Правительством Соединённых Штатов Америки относительно взимания платы за аэронавигационное обслуживание государственных воздушных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судов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некоторые законодательные акты РК по вопросам контроля над оборотом наркотических средств, психотропных веществ, их аналогов и </a:t>
            </a:r>
            <a:r>
              <a:rPr lang="ru-RU" sz="11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прекурсоров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протокола о внесении изменений и дополнений в соглашение между Правительством Республики Казахстан и Правительством Республики Узбекистан о международном автомобильном сообщении от 20 марта 2006г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соглашения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РК и АБР относительно поправок к соглашению о займе №2967-КАZ (Обычные операции) (Инвестиционная программа ЦАРЭС Коридор 2 [участки в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Мангистауской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области] Проект 2) между РК 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АБР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некоторые законодательные акты РК по вопросам совершенствования деятельности органов внутренних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дел;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соглашения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Республикой Казахстан и Международным Банком Реконструкции и Развития относительно поправок №2 к соглашению о займе №7681-КZ (Проект развития автомобильных дорог Юг-Запад: Международный транзитный коридор Западная Европа - Западный Китай (ЦАРЭС 1b и 6b))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Республикой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 и Международным Банком Реконструкции 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Развития.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6" t="8779" r="30052" b="27403"/>
          <a:stretch/>
        </p:blipFill>
        <p:spPr>
          <a:xfrm>
            <a:off x="1042161" y="60346"/>
            <a:ext cx="915257" cy="887258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050" name="Picture 2" descr="http://www.parlam.kz/images/fs/32a5da0d-8aff-4a1a-84cd-aae231c798f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9" t="11000" r="9166" b="7876"/>
          <a:stretch/>
        </p:blipFill>
        <p:spPr bwMode="auto">
          <a:xfrm flipH="1">
            <a:off x="107504" y="371511"/>
            <a:ext cx="1240396" cy="1199728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8639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9" t="6633" r="12987"/>
          <a:stretch/>
        </p:blipFill>
        <p:spPr>
          <a:xfrm>
            <a:off x="1043608" y="46582"/>
            <a:ext cx="951968" cy="92479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727694"/>
            <a:ext cx="6768752" cy="487363"/>
          </a:xfrm>
        </p:spPr>
        <p:txBody>
          <a:bodyPr/>
          <a:lstStyle/>
          <a:p>
            <a:r>
              <a:rPr lang="ru-RU" sz="1800" dirty="0">
                <a:latin typeface="Georgia" panose="02040502050405020303" pitchFamily="18" charset="0"/>
              </a:rPr>
              <a:t>Информация о законопроектах,</a:t>
            </a:r>
            <a:br>
              <a:rPr lang="ru-RU" sz="1800" dirty="0">
                <a:latin typeface="Georgia" panose="02040502050405020303" pitchFamily="18" charset="0"/>
              </a:rPr>
            </a:br>
            <a:r>
              <a:rPr lang="ru-RU" sz="1800" dirty="0">
                <a:latin typeface="Georgia" panose="02040502050405020303" pitchFamily="18" charset="0"/>
              </a:rPr>
              <a:t>членом рабочей группы которых являлся депутат </a:t>
            </a:r>
            <a:br>
              <a:rPr lang="ru-RU" sz="1800" dirty="0">
                <a:latin typeface="Georgia" panose="02040502050405020303" pitchFamily="18" charset="0"/>
              </a:rPr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8310" y="1313808"/>
            <a:ext cx="8267700" cy="4781837"/>
          </a:xfrm>
        </p:spPr>
        <p:txBody>
          <a:bodyPr/>
          <a:lstStyle/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некоторые законодательные акты РК по вопросам адвокатской деятельности и юридической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адвокатской деятельности и юридической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некоторые законодательные акты РК по вопросам религиозной деятельности и религиозных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объединений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некоторые законодательные акты Республики Казахстан по вопросам жилищных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отношений;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Соглашения между Правительством Республики Казахстан и Правительством Республики Таджикистан о взаимном предоставлении земельных участков для строительства зданий дипломатических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представительств;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некоторые законодательные акты Республики Казахстан по вопросам модернизации процессуальных основ правоохранительной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Протокола о внесении изменений в Соглашение о взаимном обеспечении сохранности секретной информации в рамках Организации Договора о коллективной безопасности от 18 июня 2004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года;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Соглашения между правительством Республики Казахстан и правительством Королевства Норвегии о международных автомобильных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перевозках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и дополнений в некоторые законодательные акты Республики Казахстан по вопросам усиления защиты права собственности и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арбитража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Соглашения между Правительством Республики Казахстан и Правительством Китайской Народной Республики о сотрудничестве совместной селезадерживающей плотины «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Чукурбулак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Алмалы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 на реке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Хоргос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Протокола о применении отдельных положений Договора о присоединении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к Договору о Евразийском экономическом союзе от 29 мая 2014 года, подписанного 23 декабря 2014г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ратификации Протокола между Правительством Республики Казахстан и Правительством Республики Беларусь о внесении изменений и дополнений в Соглашение между Правительством Республики Казахстан и Правительством Республики Беларусь об </a:t>
            </a:r>
            <a:r>
              <a:rPr lang="ru-RU" sz="1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избежании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двойного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налогообложения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предотвращении уклонения от уплаты налогов в отношении налогов на доходы на имущество от 11 апреля 1997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3074" name="Picture 2" descr="http://www.parlam.kz/images/fs/4cfd5117-3e33-4469-9e3f-b99b0a98d9a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0" t="20992" r="825" b="14378"/>
          <a:stretch/>
        </p:blipFill>
        <p:spPr bwMode="auto">
          <a:xfrm>
            <a:off x="107504" y="332656"/>
            <a:ext cx="1206263" cy="1210107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94313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Республики Казахстан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Ассамблеи народа Казахстана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12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	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433536" y="3061395"/>
            <a:ext cx="5152082" cy="118903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180340" algn="l"/>
              </a:tabLst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Поддержка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изменений в Закон об Ассамблее народа Казахстана была выражена на расширенном заседании Совета Ассамблее народа Казахстана    9 ноября 2017 года.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180340" algn="l"/>
              </a:tabLst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Концептуальные изменения и дополнения в проект Закона Республики Казахстан «О внесении изменений и дополнений в Закон Республики Казахстан «Об Ассамблее народа Казахстана» позволили усовершенствовать Закон об Ассамблее народа Казахстана и привести его содержание в соответствие с требованиями дня.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180340" algn="l"/>
              </a:tabLst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Законопроект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одобрен Мажилисом Парламента 28 марта 2018 года, Сенат принял его 19 апреля текущего года. На расширенном Совете Ассамблеи народа Казахстана 27 апреля 2018 года отмечалось, что поправки в Закон «Об Ассамблее народа Казахстана» послужат эффективным механизмом совершенствования казахстанской модели общественного согласия и общенационального единства. </a:t>
            </a:r>
            <a:endParaRPr lang="ru-RU" sz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180340" algn="l"/>
              </a:tabLst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апреля 2018 года Закон подписал Глава государства.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180340" algn="l"/>
              </a:tabLst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180340" algn="l"/>
              </a:tabLst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9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4" y="4250432"/>
            <a:ext cx="2984737" cy="1989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5856" y="1446329"/>
            <a:ext cx="55689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реализации задач, поставленных Главой государства </a:t>
            </a:r>
            <a:r>
              <a:rPr lang="kk-KZ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 Назарбаевым в программной статье «Взгляд в будущее: модернизация общественного сознания» и поручения Президента Республики Казахстан, данных на открытии третьей сессии Парламента шестого созыва 4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года,</a:t>
            </a:r>
            <a:r>
              <a:rPr lang="kk-KZ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и внесен в Мажилис </a:t>
            </a:r>
            <a:r>
              <a:rPr lang="kk-KZ" sz="1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Парламента</a:t>
            </a:r>
            <a:r>
              <a:rPr lang="kk-KZ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Закона </a:t>
            </a:r>
            <a:r>
              <a:rPr lang="kk-KZ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и дополнений в Закон Республики Казахстан </a:t>
            </a:r>
            <a:r>
              <a:rPr lang="kk-KZ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Ассамблее народа Казахстана»</a:t>
            </a:r>
            <a:r>
              <a:rPr lang="kk-KZ" sz="1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2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http://www.parlam.kz/Do/blogs/AbdrahmanovS/GetFoto?fotoId=34542&amp;size=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963"/>
            <a:ext cx="1010818" cy="967724"/>
          </a:xfrm>
          <a:prstGeom prst="ellipse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6062" r="16256"/>
          <a:stretch/>
        </p:blipFill>
        <p:spPr>
          <a:xfrm>
            <a:off x="66845" y="349191"/>
            <a:ext cx="1266655" cy="1207601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7"/>
          <a:stretch/>
        </p:blipFill>
        <p:spPr>
          <a:xfrm>
            <a:off x="226843" y="1661445"/>
            <a:ext cx="2984737" cy="242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2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079317" y="684432"/>
            <a:ext cx="6019800" cy="487363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1900" b="1" spc="0" dirty="0" smtClean="0"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1900" b="1" spc="0" dirty="0" smtClean="0"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900" b="1" spc="0" dirty="0"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1900" b="1" spc="0" dirty="0"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900" b="1" spc="0" dirty="0" smtClean="0"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1900" b="1" spc="0" dirty="0" smtClean="0"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900" dirty="0">
                <a:latin typeface="Georgia" panose="02040502050405020303" pitchFamily="18" charset="0"/>
                <a:ea typeface="+mn-ea"/>
                <a:cs typeface="+mn-cs"/>
              </a:rPr>
              <a:t>Информация о  принятых </a:t>
            </a:r>
            <a:r>
              <a:rPr lang="ru-RU" sz="1900" dirty="0" smtClean="0">
                <a:latin typeface="Georgia" panose="02040502050405020303" pitchFamily="18" charset="0"/>
                <a:ea typeface="+mn-ea"/>
                <a:cs typeface="+mn-cs"/>
              </a:rPr>
              <a:t>поправках, </a:t>
            </a:r>
            <a:r>
              <a:rPr lang="ru-RU" sz="1900" dirty="0">
                <a:latin typeface="Georgia" panose="02040502050405020303" pitchFamily="18" charset="0"/>
                <a:ea typeface="+mn-ea"/>
                <a:cs typeface="+mn-cs"/>
              </a:rPr>
              <a:t>внесенных в проекты законов</a:t>
            </a:r>
            <a:br>
              <a:rPr lang="ru-RU" sz="1900" dirty="0"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900" b="1" spc="0" dirty="0"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1900" b="1" spc="0" dirty="0"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900" b="1" spc="0" dirty="0" smtClean="0">
                <a:latin typeface="Georgia" panose="02040502050405020303" pitchFamily="18" charset="0"/>
                <a:ea typeface="+mn-ea"/>
                <a:cs typeface="+mn-cs"/>
              </a:rPr>
              <a:t/>
            </a:r>
            <a:br>
              <a:rPr lang="ru-RU" sz="1900" b="1" spc="0" dirty="0" smtClean="0">
                <a:latin typeface="Georgia" panose="02040502050405020303" pitchFamily="18" charset="0"/>
                <a:ea typeface="+mn-ea"/>
                <a:cs typeface="+mn-cs"/>
              </a:rPr>
            </a:br>
            <a:endParaRPr lang="ru-RU" b="1" dirty="0"/>
          </a:p>
        </p:txBody>
      </p:sp>
      <p:sp>
        <p:nvSpPr>
          <p:cNvPr id="32773" name="Rectangle 5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endParaRPr lang="en-US" altLang="ko-KR" sz="1800" dirty="0">
              <a:ea typeface="굴림" charset="-127"/>
            </a:endParaRPr>
          </a:p>
          <a:p>
            <a:pPr>
              <a:lnSpc>
                <a:spcPct val="80000"/>
              </a:lnSpc>
            </a:pPr>
            <a:endParaRPr lang="en-US" altLang="ko-KR" sz="1800" dirty="0">
              <a:ea typeface="굴림" charset="-127"/>
            </a:endParaRPr>
          </a:p>
          <a:p>
            <a:pPr>
              <a:lnSpc>
                <a:spcPct val="80000"/>
              </a:lnSpc>
            </a:pPr>
            <a:endParaRPr lang="uk-UA" sz="1200" dirty="0"/>
          </a:p>
        </p:txBody>
      </p:sp>
      <p:sp>
        <p:nvSpPr>
          <p:cNvPr id="29" name="AutoShape 4" descr="https://apf.mail.ru/cgi-bin/readmsg/%D0%AE%D0%95.jpg?id=14968352150000000384%3B0%3B1&amp;x-email=jumadildaeva%40mail.ru&amp;exif=1&amp;bs=3872&amp;bl=1429560&amp;ct=image%2Fjpeg&amp;cn=%25d0%25ae%25d0%2595.jpg&amp;cte=binary"/>
          <p:cNvSpPr>
            <a:spLocks noChangeAspect="1" noChangeArrowheads="1"/>
          </p:cNvSpPr>
          <p:nvPr/>
        </p:nvSpPr>
        <p:spPr bwMode="auto">
          <a:xfrm>
            <a:off x="307975" y="7938"/>
            <a:ext cx="221673" cy="22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56076476"/>
              </p:ext>
            </p:extLst>
          </p:nvPr>
        </p:nvGraphicFramePr>
        <p:xfrm>
          <a:off x="1763688" y="1556147"/>
          <a:ext cx="6288865" cy="1584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8" descr="Официальный сайт Президента Республики Казахстан - Ассамблея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3525" r="15481" b="3509"/>
          <a:stretch/>
        </p:blipFill>
        <p:spPr bwMode="auto">
          <a:xfrm>
            <a:off x="8024103" y="99662"/>
            <a:ext cx="844474" cy="871714"/>
          </a:xfrm>
          <a:prstGeom prst="ellipse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026" name="Picture 2" descr="https://go1.imgsmail.ru/imgpreview?key=35e695c0af81706&amp;mb=imgdb_preview_13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582" y="4541925"/>
            <a:ext cx="2494935" cy="165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inform.kz/fotoarticles/2016040616254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2" b="31567"/>
          <a:stretch/>
        </p:blipFill>
        <p:spPr bwMode="auto">
          <a:xfrm>
            <a:off x="5978251" y="4534824"/>
            <a:ext cx="2489652" cy="165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parlam.kz/Do/blogs/AbdrahmanovS/GetFoto?fotoId=34692&amp;size=lar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55" y="4541925"/>
            <a:ext cx="2472293" cy="164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4697" r="14091" b="24517"/>
          <a:stretch/>
        </p:blipFill>
        <p:spPr>
          <a:xfrm>
            <a:off x="899591" y="7938"/>
            <a:ext cx="1146751" cy="106747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2" name="Picture 2" descr="http://www.parlam.kz/images/fs/29bd49f9-2a9f-430b-9030-0dec7600aafe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0" r="5676"/>
          <a:stretch/>
        </p:blipFill>
        <p:spPr bwMode="auto">
          <a:xfrm flipH="1">
            <a:off x="108876" y="316768"/>
            <a:ext cx="1245358" cy="1215511"/>
          </a:xfrm>
          <a:prstGeom prst="ellipse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42040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3">
      <a:dk1>
        <a:srgbClr val="000000"/>
      </a:dk1>
      <a:lt1>
        <a:srgbClr val="FFFFFF"/>
      </a:lt1>
      <a:dk2>
        <a:srgbClr val="003399"/>
      </a:dk2>
      <a:lt2>
        <a:srgbClr val="C0C0C0"/>
      </a:lt2>
      <a:accent1>
        <a:srgbClr val="5E9CD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6CBEA"/>
      </a:accent5>
      <a:accent6>
        <a:srgbClr val="85AE49"/>
      </a:accent6>
      <a:hlink>
        <a:srgbClr val="FF9933"/>
      </a:hlink>
      <a:folHlink>
        <a:srgbClr val="855ADA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76CA2A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BDE1AC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45</Template>
  <TotalTime>3387</TotalTime>
  <Words>3015</Words>
  <Application>Microsoft Office PowerPoint</Application>
  <PresentationFormat>Экран (4:3)</PresentationFormat>
  <Paragraphs>293</Paragraphs>
  <Slides>28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굴림</vt:lpstr>
      <vt:lpstr>Arial</vt:lpstr>
      <vt:lpstr>Calibri</vt:lpstr>
      <vt:lpstr>Georgia</vt:lpstr>
      <vt:lpstr>Times New Roman</vt:lpstr>
      <vt:lpstr>Verdana</vt:lpstr>
      <vt:lpstr>Wingdings</vt:lpstr>
      <vt:lpstr>Тема Office</vt:lpstr>
      <vt:lpstr>Отчет  о деятельности депутатов, избранных от Ассамблеи народа Казахстана  </vt:lpstr>
      <vt:lpstr>     Информация о законопроектах, инициатором которых являлся депутат </vt:lpstr>
      <vt:lpstr>  Информация о законопроектах, руководителями рабочей группы которых являлись депутаты   депутат </vt:lpstr>
      <vt:lpstr>Информация о законопроектах, членом рабочей группы которых являлся депутат  </vt:lpstr>
      <vt:lpstr>Информация о законопроектах, членом рабочей группы которых являлся депутат  </vt:lpstr>
      <vt:lpstr>Информация о законопроектах, членом рабочей группы которых являлся депутат  </vt:lpstr>
      <vt:lpstr>Информация о законопроектах, членом рабочей группы которых являлся депутат  </vt:lpstr>
      <vt:lpstr>Проект Закона Республики Казахстан  «Об Ассамблеи народа Казахстана»</vt:lpstr>
      <vt:lpstr>   Информация о  принятых поправках, внесенных в проекты законов   </vt:lpstr>
      <vt:lpstr> Количество озвученных  депутатских запросов  </vt:lpstr>
      <vt:lpstr>Презентация PowerPoint</vt:lpstr>
      <vt:lpstr>   Информация  о приеме  граждан</vt:lpstr>
      <vt:lpstr>   Информация  о работе со СМИ</vt:lpstr>
      <vt:lpstr> Заседания депутатской группы</vt:lpstr>
      <vt:lpstr>  </vt:lpstr>
      <vt:lpstr>Информация о проведенных  и принятых участие мероприятиях</vt:lpstr>
      <vt:lpstr>   XXVII Сессия Ассамблеи народа Казахстана</vt:lpstr>
      <vt:lpstr>Абдрахманов Саутбек Абдрахманович</vt:lpstr>
      <vt:lpstr>Божко Владимир Карпович</vt:lpstr>
      <vt:lpstr>Жумадильдаева Наталья Васильевна</vt:lpstr>
      <vt:lpstr>Ким Роман Ухенович</vt:lpstr>
      <vt:lpstr>Микаелян Наринэ Гамлетовна </vt:lpstr>
      <vt:lpstr>  </vt:lpstr>
      <vt:lpstr>  Нурумов Шаймардан Усаинович  </vt:lpstr>
      <vt:lpstr>Тимощенко Юрий Еврениевич</vt:lpstr>
      <vt:lpstr>Хахазов Шакир Хусаинович</vt:lpstr>
      <vt:lpstr>   </vt:lpstr>
      <vt:lpstr>  Встречи с избирателями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Жумадильдаева Наталья</dc:creator>
  <cp:lastModifiedBy>Юсупова Алия</cp:lastModifiedBy>
  <cp:revision>151</cp:revision>
  <cp:lastPrinted>2018-06-29T03:14:24Z</cp:lastPrinted>
  <dcterms:created xsi:type="dcterms:W3CDTF">2018-06-06T10:55:39Z</dcterms:created>
  <dcterms:modified xsi:type="dcterms:W3CDTF">2018-06-29T10:14:38Z</dcterms:modified>
</cp:coreProperties>
</file>