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512" r:id="rId2"/>
    <p:sldId id="513" r:id="rId3"/>
    <p:sldId id="524" r:id="rId4"/>
    <p:sldId id="517" r:id="rId5"/>
    <p:sldId id="518" r:id="rId6"/>
    <p:sldId id="515" r:id="rId7"/>
    <p:sldId id="520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1A3A3"/>
    <a:srgbClr val="0070C0"/>
    <a:srgbClr val="BF9000"/>
    <a:srgbClr val="185ABA"/>
    <a:srgbClr val="FF3333"/>
    <a:srgbClr val="1C69D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35" autoAdjust="0"/>
    <p:restoredTop sz="99822" autoAdjust="0"/>
  </p:normalViewPr>
  <p:slideViewPr>
    <p:cSldViewPr snapToObjects="1">
      <p:cViewPr varScale="1">
        <p:scale>
          <a:sx n="112" d="100"/>
          <a:sy n="112" d="100"/>
        </p:scale>
        <p:origin x="-37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B4AD3D9-5440-4F31-8723-0227CD910581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7FE795-981E-44BC-B8E6-4A76E0DCC0AC}">
      <dgm:prSet phldrT="[Текст]" custT="1"/>
      <dgm:spPr>
        <a:ln>
          <a:solidFill>
            <a:srgbClr val="41A3A3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Мемлекеттік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сектор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ұйымдарының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«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Ақпаратқа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қол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жеткізу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туралы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»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Заңды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жүйелі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және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өрескел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бұзуы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(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оның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ішінде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«ҚБПҮ»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белгісіне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сілтеме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жасай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отырып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,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ақпарат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беруден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жиі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бас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тарту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)</a:t>
          </a:r>
        </a:p>
      </dgm:t>
    </dgm:pt>
    <dgm:pt modelId="{026947E6-6098-47F2-B80A-B1894F16B22B}" type="parTrans" cxnId="{A1C21C4E-A2B3-4D00-9301-1B67383EE77D}">
      <dgm:prSet/>
      <dgm:spPr/>
      <dgm:t>
        <a:bodyPr/>
        <a:lstStyle/>
        <a:p>
          <a:endParaRPr lang="ru-RU"/>
        </a:p>
      </dgm:t>
    </dgm:pt>
    <dgm:pt modelId="{5F479820-2EFF-4B36-A6A6-8C909A3EA7AE}" type="sibTrans" cxnId="{A1C21C4E-A2B3-4D00-9301-1B67383EE77D}">
      <dgm:prSet/>
      <dgm:spPr/>
      <dgm:t>
        <a:bodyPr/>
        <a:lstStyle/>
        <a:p>
          <a:endParaRPr lang="ru-RU"/>
        </a:p>
      </dgm:t>
    </dgm:pt>
    <dgm:pt modelId="{9AD531A3-DB2E-42DF-9561-944F998BFBCE}">
      <dgm:prSet phldrT="[Текст]" custT="1"/>
      <dgm:spPr>
        <a:ln>
          <a:solidFill>
            <a:srgbClr val="41A3A3"/>
          </a:solidFill>
        </a:ln>
      </dgm:spPr>
      <dgm:t>
        <a:bodyPr/>
        <a:lstStyle/>
        <a:p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Мемлекеттік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органдардың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ресми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ақпаратты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ашық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қолжетімділікте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ерікті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түрде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орналастыруға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қызығушылық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тудырмауы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5F78E7FF-9094-4AC3-8FD2-1F2D16355291}" type="parTrans" cxnId="{BBA9A786-1886-4E3A-93F3-FB43CE4F905E}">
      <dgm:prSet/>
      <dgm:spPr/>
      <dgm:t>
        <a:bodyPr/>
        <a:lstStyle/>
        <a:p>
          <a:endParaRPr lang="ru-RU"/>
        </a:p>
      </dgm:t>
    </dgm:pt>
    <dgm:pt modelId="{238329E4-A25E-4E04-A828-4C905BBCED4A}" type="sibTrans" cxnId="{BBA9A786-1886-4E3A-93F3-FB43CE4F905E}">
      <dgm:prSet/>
      <dgm:spPr/>
      <dgm:t>
        <a:bodyPr/>
        <a:lstStyle/>
        <a:p>
          <a:endParaRPr lang="ru-RU"/>
        </a:p>
      </dgm:t>
    </dgm:pt>
    <dgm:pt modelId="{B4C566FC-ABB1-496B-9335-72D2669F4661}">
      <dgm:prSet phldrT="[Текст]" custT="1"/>
      <dgm:spPr>
        <a:ln>
          <a:solidFill>
            <a:srgbClr val="41A3A3"/>
          </a:solidFill>
        </a:ln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Мүгедектігі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бар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адамдардың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ақпаратқа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қол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жеткізудегі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қиыншылықтары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(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телебағдарламалар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мен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әдебиеттердің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шектеулі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көлемі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, интернет-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ресурстар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мен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ақпараттық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стендтердің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олардың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қажеттіліктеріне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сәйкес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бейім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болмауы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және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т.б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.)</a:t>
          </a:r>
          <a:endParaRPr lang="ru-RU" sz="1600" b="0" i="0" kern="1200" dirty="0"/>
        </a:p>
      </dgm:t>
    </dgm:pt>
    <dgm:pt modelId="{C2871DE6-A2F2-4A76-B2A4-E1512D4A6CC0}" type="parTrans" cxnId="{327F3E3A-A530-4BB7-B154-0A1A09D17CC4}">
      <dgm:prSet/>
      <dgm:spPr/>
      <dgm:t>
        <a:bodyPr/>
        <a:lstStyle/>
        <a:p>
          <a:endParaRPr lang="ru-RU"/>
        </a:p>
      </dgm:t>
    </dgm:pt>
    <dgm:pt modelId="{D739D398-26ED-4ED0-8BC2-0FE451F18222}" type="sibTrans" cxnId="{327F3E3A-A530-4BB7-B154-0A1A09D17CC4}">
      <dgm:prSet/>
      <dgm:spPr/>
      <dgm:t>
        <a:bodyPr/>
        <a:lstStyle/>
        <a:p>
          <a:endParaRPr lang="ru-RU"/>
        </a:p>
      </dgm:t>
    </dgm:pt>
    <dgm:pt modelId="{7D4882F8-2633-436E-8F83-250BF5DC7852}">
      <dgm:prSet custT="1"/>
      <dgm:spPr>
        <a:ln>
          <a:solidFill>
            <a:srgbClr val="41A3A3"/>
          </a:solidFill>
        </a:ln>
      </dgm:spPr>
      <dgm:t>
        <a:bodyPr/>
        <a:lstStyle/>
        <a:p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Депутаттық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бастамаларды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қоса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алғанда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,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шешімдер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қабылдау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процесіне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халықтың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жеткіліксіз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ат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салысуы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</dgm:t>
    </dgm:pt>
    <dgm:pt modelId="{855B0457-7852-409C-976A-E4135B9ECBA9}" type="parTrans" cxnId="{76D985AA-2D3B-45E2-905C-EB48E6216073}">
      <dgm:prSet/>
      <dgm:spPr/>
      <dgm:t>
        <a:bodyPr/>
        <a:lstStyle/>
        <a:p>
          <a:endParaRPr lang="ru-RU"/>
        </a:p>
      </dgm:t>
    </dgm:pt>
    <dgm:pt modelId="{B4A197A5-760F-4E3D-84A4-444A2491A984}" type="sibTrans" cxnId="{76D985AA-2D3B-45E2-905C-EB48E6216073}">
      <dgm:prSet/>
      <dgm:spPr/>
      <dgm:t>
        <a:bodyPr/>
        <a:lstStyle/>
        <a:p>
          <a:endParaRPr lang="ru-RU"/>
        </a:p>
      </dgm:t>
    </dgm:pt>
    <dgm:pt modelId="{09294020-A34C-44AA-BAC2-D92CDD805CFF}" type="pres">
      <dgm:prSet presAssocID="{9B4AD3D9-5440-4F31-8723-0227CD910581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2D70F3A6-02B2-4A7F-9007-629F934B9FED}" type="pres">
      <dgm:prSet presAssocID="{9B4AD3D9-5440-4F31-8723-0227CD910581}" presName="pyramid" presStyleLbl="node1" presStyleIdx="0" presStyleCnt="1" custLinFactNeighborX="-19271"/>
      <dgm:spPr>
        <a:solidFill>
          <a:srgbClr val="41A3A3"/>
        </a:solidFill>
      </dgm:spPr>
    </dgm:pt>
    <dgm:pt modelId="{AC325500-792E-466C-B2FB-212FB44EE9AF}" type="pres">
      <dgm:prSet presAssocID="{9B4AD3D9-5440-4F31-8723-0227CD910581}" presName="theList" presStyleCnt="0"/>
      <dgm:spPr/>
    </dgm:pt>
    <dgm:pt modelId="{3361FD61-C15A-4997-BE7F-A84592E3C560}" type="pres">
      <dgm:prSet presAssocID="{D47FE795-981E-44BC-B8E6-4A76E0DCC0AC}" presName="aNode" presStyleLbl="fgAcc1" presStyleIdx="0" presStyleCnt="4" custScaleX="202496" custScaleY="115358" custLinFactNeighborX="15376" custLinFactNeighborY="-68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329E02-2781-418E-BD52-670DD5778FCD}" type="pres">
      <dgm:prSet presAssocID="{D47FE795-981E-44BC-B8E6-4A76E0DCC0AC}" presName="aSpace" presStyleCnt="0"/>
      <dgm:spPr/>
    </dgm:pt>
    <dgm:pt modelId="{36154CDD-F66D-4B1D-98D0-93CFCC7D1D64}" type="pres">
      <dgm:prSet presAssocID="{9AD531A3-DB2E-42DF-9561-944F998BFBCE}" presName="aNode" presStyleLbl="fgAcc1" presStyleIdx="1" presStyleCnt="4" custScaleX="202073" custScaleY="107786" custLinFactNeighborX="15260" custLinFactNeighborY="159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57C81F-DEA3-41D3-AA80-CD85EBD954F3}" type="pres">
      <dgm:prSet presAssocID="{9AD531A3-DB2E-42DF-9561-944F998BFBCE}" presName="aSpace" presStyleCnt="0"/>
      <dgm:spPr/>
    </dgm:pt>
    <dgm:pt modelId="{60E3236F-6C68-42F8-805E-4F16216DFEC2}" type="pres">
      <dgm:prSet presAssocID="{B4C566FC-ABB1-496B-9335-72D2669F4661}" presName="aNode" presStyleLbl="fgAcc1" presStyleIdx="2" presStyleCnt="4" custScaleX="206557" custScaleY="149496" custLinFactNeighborX="15624" custLinFactNeighborY="953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565B07-712D-40D6-BEEE-5C15E73A3926}" type="pres">
      <dgm:prSet presAssocID="{B4C566FC-ABB1-496B-9335-72D2669F4661}" presName="aSpace" presStyleCnt="0"/>
      <dgm:spPr/>
    </dgm:pt>
    <dgm:pt modelId="{61AE2020-9CB4-426F-9E31-1D54BEE9CDE8}" type="pres">
      <dgm:prSet presAssocID="{7D4882F8-2633-436E-8F83-250BF5DC7852}" presName="aNode" presStyleLbl="fgAcc1" presStyleIdx="3" presStyleCnt="4" custScaleX="203464" custScaleY="105445" custLinFactY="6199" custLinFactNeighborX="1489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94349C-4B68-4BE3-AED4-3F27B45B00B7}" type="pres">
      <dgm:prSet presAssocID="{7D4882F8-2633-436E-8F83-250BF5DC7852}" presName="aSpace" presStyleCnt="0"/>
      <dgm:spPr/>
    </dgm:pt>
  </dgm:ptLst>
  <dgm:cxnLst>
    <dgm:cxn modelId="{327F3E3A-A530-4BB7-B154-0A1A09D17CC4}" srcId="{9B4AD3D9-5440-4F31-8723-0227CD910581}" destId="{B4C566FC-ABB1-496B-9335-72D2669F4661}" srcOrd="2" destOrd="0" parTransId="{C2871DE6-A2F2-4A76-B2A4-E1512D4A6CC0}" sibTransId="{D739D398-26ED-4ED0-8BC2-0FE451F18222}"/>
    <dgm:cxn modelId="{C66C31B9-35CE-4E3F-8D89-4AD15B52A74A}" type="presOf" srcId="{9AD531A3-DB2E-42DF-9561-944F998BFBCE}" destId="{36154CDD-F66D-4B1D-98D0-93CFCC7D1D64}" srcOrd="0" destOrd="0" presId="urn:microsoft.com/office/officeart/2005/8/layout/pyramid2"/>
    <dgm:cxn modelId="{76D985AA-2D3B-45E2-905C-EB48E6216073}" srcId="{9B4AD3D9-5440-4F31-8723-0227CD910581}" destId="{7D4882F8-2633-436E-8F83-250BF5DC7852}" srcOrd="3" destOrd="0" parTransId="{855B0457-7852-409C-976A-E4135B9ECBA9}" sibTransId="{B4A197A5-760F-4E3D-84A4-444A2491A984}"/>
    <dgm:cxn modelId="{8A11CEE0-1994-438E-ACA7-1A5FBECEEF0E}" type="presOf" srcId="{B4C566FC-ABB1-496B-9335-72D2669F4661}" destId="{60E3236F-6C68-42F8-805E-4F16216DFEC2}" srcOrd="0" destOrd="0" presId="urn:microsoft.com/office/officeart/2005/8/layout/pyramid2"/>
    <dgm:cxn modelId="{BBA9A786-1886-4E3A-93F3-FB43CE4F905E}" srcId="{9B4AD3D9-5440-4F31-8723-0227CD910581}" destId="{9AD531A3-DB2E-42DF-9561-944F998BFBCE}" srcOrd="1" destOrd="0" parTransId="{5F78E7FF-9094-4AC3-8FD2-1F2D16355291}" sibTransId="{238329E4-A25E-4E04-A828-4C905BBCED4A}"/>
    <dgm:cxn modelId="{B830474F-A455-430F-A1D1-1CE8126BEBA8}" type="presOf" srcId="{7D4882F8-2633-436E-8F83-250BF5DC7852}" destId="{61AE2020-9CB4-426F-9E31-1D54BEE9CDE8}" srcOrd="0" destOrd="0" presId="urn:microsoft.com/office/officeart/2005/8/layout/pyramid2"/>
    <dgm:cxn modelId="{482C3F59-459A-4B51-91F9-ED7C434129E3}" type="presOf" srcId="{D47FE795-981E-44BC-B8E6-4A76E0DCC0AC}" destId="{3361FD61-C15A-4997-BE7F-A84592E3C560}" srcOrd="0" destOrd="0" presId="urn:microsoft.com/office/officeart/2005/8/layout/pyramid2"/>
    <dgm:cxn modelId="{A1C21C4E-A2B3-4D00-9301-1B67383EE77D}" srcId="{9B4AD3D9-5440-4F31-8723-0227CD910581}" destId="{D47FE795-981E-44BC-B8E6-4A76E0DCC0AC}" srcOrd="0" destOrd="0" parTransId="{026947E6-6098-47F2-B80A-B1894F16B22B}" sibTransId="{5F479820-2EFF-4B36-A6A6-8C909A3EA7AE}"/>
    <dgm:cxn modelId="{00FF79D8-3563-4607-A2CF-440096F3C4B4}" type="presOf" srcId="{9B4AD3D9-5440-4F31-8723-0227CD910581}" destId="{09294020-A34C-44AA-BAC2-D92CDD805CFF}" srcOrd="0" destOrd="0" presId="urn:microsoft.com/office/officeart/2005/8/layout/pyramid2"/>
    <dgm:cxn modelId="{DAD93241-982D-4DF3-B04D-11DD76FD07A6}" type="presParOf" srcId="{09294020-A34C-44AA-BAC2-D92CDD805CFF}" destId="{2D70F3A6-02B2-4A7F-9007-629F934B9FED}" srcOrd="0" destOrd="0" presId="urn:microsoft.com/office/officeart/2005/8/layout/pyramid2"/>
    <dgm:cxn modelId="{3F0026F4-203D-4595-9BE7-DA3F56F65812}" type="presParOf" srcId="{09294020-A34C-44AA-BAC2-D92CDD805CFF}" destId="{AC325500-792E-466C-B2FB-212FB44EE9AF}" srcOrd="1" destOrd="0" presId="urn:microsoft.com/office/officeart/2005/8/layout/pyramid2"/>
    <dgm:cxn modelId="{B363E47F-711B-477E-9624-AE11CF821019}" type="presParOf" srcId="{AC325500-792E-466C-B2FB-212FB44EE9AF}" destId="{3361FD61-C15A-4997-BE7F-A84592E3C560}" srcOrd="0" destOrd="0" presId="urn:microsoft.com/office/officeart/2005/8/layout/pyramid2"/>
    <dgm:cxn modelId="{DA43398D-FB5E-42DE-8771-97E532675832}" type="presParOf" srcId="{AC325500-792E-466C-B2FB-212FB44EE9AF}" destId="{25329E02-2781-418E-BD52-670DD5778FCD}" srcOrd="1" destOrd="0" presId="urn:microsoft.com/office/officeart/2005/8/layout/pyramid2"/>
    <dgm:cxn modelId="{4290AEE4-FC11-4757-8D13-AA1AFCF47E26}" type="presParOf" srcId="{AC325500-792E-466C-B2FB-212FB44EE9AF}" destId="{36154CDD-F66D-4B1D-98D0-93CFCC7D1D64}" srcOrd="2" destOrd="0" presId="urn:microsoft.com/office/officeart/2005/8/layout/pyramid2"/>
    <dgm:cxn modelId="{EC233D9A-47DC-4C05-85ED-417653F90698}" type="presParOf" srcId="{AC325500-792E-466C-B2FB-212FB44EE9AF}" destId="{6257C81F-DEA3-41D3-AA80-CD85EBD954F3}" srcOrd="3" destOrd="0" presId="urn:microsoft.com/office/officeart/2005/8/layout/pyramid2"/>
    <dgm:cxn modelId="{12A967E5-79D5-4FDD-9A76-206AD56FEC0B}" type="presParOf" srcId="{AC325500-792E-466C-B2FB-212FB44EE9AF}" destId="{60E3236F-6C68-42F8-805E-4F16216DFEC2}" srcOrd="4" destOrd="0" presId="urn:microsoft.com/office/officeart/2005/8/layout/pyramid2"/>
    <dgm:cxn modelId="{F57573F1-CED2-470B-8D79-EE8B40604FEB}" type="presParOf" srcId="{AC325500-792E-466C-B2FB-212FB44EE9AF}" destId="{13565B07-712D-40D6-BEEE-5C15E73A3926}" srcOrd="5" destOrd="0" presId="urn:microsoft.com/office/officeart/2005/8/layout/pyramid2"/>
    <dgm:cxn modelId="{9C20E8BA-E1EA-4024-8D24-7ECAD5467217}" type="presParOf" srcId="{AC325500-792E-466C-B2FB-212FB44EE9AF}" destId="{61AE2020-9CB4-426F-9E31-1D54BEE9CDE8}" srcOrd="6" destOrd="0" presId="urn:microsoft.com/office/officeart/2005/8/layout/pyramid2"/>
    <dgm:cxn modelId="{7DB86DC0-2D49-4C8D-B427-72102B929234}" type="presParOf" srcId="{AC325500-792E-466C-B2FB-212FB44EE9AF}" destId="{1C94349C-4B68-4BE3-AED4-3F27B45B00B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E9ACD7-5122-4960-8538-FD90C533A9E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72DE6F-FC7A-4D71-BD23-2498DB9CC74A}">
      <dgm:prSet phldrT="[Текст]"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 </a:t>
          </a:r>
        </a:p>
      </dgm:t>
    </dgm:pt>
    <dgm:pt modelId="{A6402732-E814-4710-8DFF-10A6796450ED}" type="parTrans" cxnId="{E1900C88-2931-4AEC-9561-25F68F2B542B}">
      <dgm:prSet/>
      <dgm:spPr/>
      <dgm:t>
        <a:bodyPr/>
        <a:lstStyle/>
        <a:p>
          <a:endParaRPr lang="ru-RU"/>
        </a:p>
      </dgm:t>
    </dgm:pt>
    <dgm:pt modelId="{C7BB0F40-7930-4D74-80B3-D8152D083431}" type="sibTrans" cxnId="{E1900C88-2931-4AEC-9561-25F68F2B542B}">
      <dgm:prSet/>
      <dgm:spPr/>
      <dgm:t>
        <a:bodyPr/>
        <a:lstStyle/>
        <a:p>
          <a:endParaRPr lang="ru-RU"/>
        </a:p>
      </dgm:t>
    </dgm:pt>
    <dgm:pt modelId="{C6CB90E1-BF26-490C-94F1-94887603C23B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Халыққа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есеп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беру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және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оның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пікірін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ескеру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жөніндегі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дүниежүзілік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банктің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индексіндегі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Ақпарат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алу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құқығының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жаһандық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рейтінгіндегі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(</a:t>
          </a:r>
          <a:r>
            <a:rPr lang="en-US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The RTI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)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Қазақстанның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позициясын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жақсарту</a:t>
          </a:r>
          <a:r>
            <a:rPr lang="ru-RU" sz="2000" b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.</a:t>
          </a:r>
          <a:endParaRPr lang="ru-RU" sz="2000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FE5610FC-C53E-4137-8BC8-4046CF769540}" type="parTrans" cxnId="{4ED1C29B-C303-44EA-9F13-0CB66B034469}">
      <dgm:prSet/>
      <dgm:spPr/>
      <dgm:t>
        <a:bodyPr/>
        <a:lstStyle/>
        <a:p>
          <a:endParaRPr lang="ru-RU"/>
        </a:p>
      </dgm:t>
    </dgm:pt>
    <dgm:pt modelId="{8CC19F02-D361-4ACF-B44E-B4D589FB8F4A}" type="sibTrans" cxnId="{4ED1C29B-C303-44EA-9F13-0CB66B034469}">
      <dgm:prSet/>
      <dgm:spPr/>
      <dgm:t>
        <a:bodyPr/>
        <a:lstStyle/>
        <a:p>
          <a:endParaRPr lang="ru-RU"/>
        </a:p>
      </dgm:t>
    </dgm:pt>
    <dgm:pt modelId="{AEBC8D82-B123-4F81-9276-E6EAC8DB6EEA}">
      <dgm:prSet phldrT="[Текст]"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 </a:t>
          </a:r>
        </a:p>
      </dgm:t>
    </dgm:pt>
    <dgm:pt modelId="{3EC531A0-83BD-47EA-B8CD-79BA3972CB40}" type="parTrans" cxnId="{D10897B9-D020-44B7-91CA-1FB463AA88CA}">
      <dgm:prSet/>
      <dgm:spPr/>
      <dgm:t>
        <a:bodyPr/>
        <a:lstStyle/>
        <a:p>
          <a:endParaRPr lang="ru-RU"/>
        </a:p>
      </dgm:t>
    </dgm:pt>
    <dgm:pt modelId="{DB68811B-3015-4385-B56B-20A5DBADB7F3}" type="sibTrans" cxnId="{D10897B9-D020-44B7-91CA-1FB463AA88CA}">
      <dgm:prSet/>
      <dgm:spPr/>
      <dgm:t>
        <a:bodyPr/>
        <a:lstStyle/>
        <a:p>
          <a:endParaRPr lang="ru-RU"/>
        </a:p>
      </dgm:t>
    </dgm:pt>
    <dgm:pt modelId="{14332098-FFE0-4063-AC0B-280553696B60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Мемлекеттік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органдардың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жауапкершілігін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және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азаматтардың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, БАҚ пен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бизнестің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қанағаттануын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мемлекеттік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органдардың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ашықтық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деңгейімен</a:t>
          </a:r>
          <a:r>
            <a:rPr lang="ru-RU" sz="2000" b="1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арттыру</a:t>
          </a:r>
          <a:endParaRPr lang="ru-RU" sz="2000" b="1" noProof="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A50923F6-70EC-4DAE-BF60-F98D8FA81064}" type="parTrans" cxnId="{69337B3E-E279-493D-913A-C4200F2F0887}">
      <dgm:prSet/>
      <dgm:spPr/>
      <dgm:t>
        <a:bodyPr/>
        <a:lstStyle/>
        <a:p>
          <a:endParaRPr lang="ru-RU"/>
        </a:p>
      </dgm:t>
    </dgm:pt>
    <dgm:pt modelId="{196A598C-94F9-45DE-8AB7-A1F5A6818DF2}" type="sibTrans" cxnId="{69337B3E-E279-493D-913A-C4200F2F0887}">
      <dgm:prSet/>
      <dgm:spPr/>
      <dgm:t>
        <a:bodyPr/>
        <a:lstStyle/>
        <a:p>
          <a:endParaRPr lang="ru-RU"/>
        </a:p>
      </dgm:t>
    </dgm:pt>
    <dgm:pt modelId="{1A74524A-6EA1-4EDF-9A2B-39409534FA9A}">
      <dgm:prSet phldrT="[Текст]"/>
      <dgm:spPr/>
      <dgm:t>
        <a:bodyPr/>
        <a:lstStyle/>
        <a:p>
          <a:r>
            <a:rPr lang="ru-RU" dirty="0">
              <a:solidFill>
                <a:schemeClr val="bg2">
                  <a:lumMod val="25000"/>
                </a:schemeClr>
              </a:solidFill>
            </a:rPr>
            <a:t> </a:t>
          </a:r>
        </a:p>
      </dgm:t>
    </dgm:pt>
    <dgm:pt modelId="{35F9EF5D-DFA9-4E83-AFE3-E60FABA3CF49}" type="parTrans" cxnId="{808C045E-90BF-4409-BFC6-8B5FB7BFE041}">
      <dgm:prSet/>
      <dgm:spPr/>
      <dgm:t>
        <a:bodyPr/>
        <a:lstStyle/>
        <a:p>
          <a:endParaRPr lang="ru-RU"/>
        </a:p>
      </dgm:t>
    </dgm:pt>
    <dgm:pt modelId="{BF8F3EAE-3B41-46A6-BD17-885808850B14}" type="sibTrans" cxnId="{808C045E-90BF-4409-BFC6-8B5FB7BFE041}">
      <dgm:prSet/>
      <dgm:spPr/>
      <dgm:t>
        <a:bodyPr/>
        <a:lstStyle/>
        <a:p>
          <a:endParaRPr lang="ru-RU"/>
        </a:p>
      </dgm:t>
    </dgm:pt>
    <dgm:pt modelId="{484E58F5-1BF4-4167-950E-C5B94A79715B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Мүгедек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адамдардың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ақпаратқа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қол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жеткізу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құқықтарын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іске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асыру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(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оның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ішінде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Мүгедектердің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құқықтары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туралы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конвенция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шеңберінде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dgm:t>
    </dgm:pt>
    <dgm:pt modelId="{F21A373B-C1E1-4D21-BBB4-9136E1DEE616}" type="parTrans" cxnId="{E76446C3-C111-4216-B35B-82CF95CA40E1}">
      <dgm:prSet/>
      <dgm:spPr/>
      <dgm:t>
        <a:bodyPr/>
        <a:lstStyle/>
        <a:p>
          <a:endParaRPr lang="ru-RU"/>
        </a:p>
      </dgm:t>
    </dgm:pt>
    <dgm:pt modelId="{E937BFB2-9189-4B35-A21C-86E109A65902}" type="sibTrans" cxnId="{E76446C3-C111-4216-B35B-82CF95CA40E1}">
      <dgm:prSet/>
      <dgm:spPr/>
      <dgm:t>
        <a:bodyPr/>
        <a:lstStyle/>
        <a:p>
          <a:endParaRPr lang="ru-RU"/>
        </a:p>
      </dgm:t>
    </dgm:pt>
    <dgm:pt modelId="{E0A7DF10-2C41-4380-A637-CB350FFD1FC0}">
      <dgm:prSet phldrT="[Текст]" custT="1"/>
      <dgm:spPr>
        <a:solidFill>
          <a:schemeClr val="bg1">
            <a:alpha val="90000"/>
          </a:schemeClr>
        </a:solidFill>
      </dgm:spPr>
      <dgm:t>
        <a:bodyPr/>
        <a:lstStyle/>
        <a:p>
          <a:pPr algn="just"/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ГРЕКО-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ның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оң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бағасы</a:t>
          </a:r>
          <a:r>
            <a:rPr lang="ru-RU" sz="2000" b="1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*</a:t>
          </a:r>
          <a:endParaRPr lang="ru-RU" sz="2000" dirty="0">
            <a:solidFill>
              <a:schemeClr val="bg2">
                <a:lumMod val="25000"/>
              </a:schemeClr>
            </a:solidFill>
            <a:effectLst/>
          </a:endParaRPr>
        </a:p>
      </dgm:t>
    </dgm:pt>
    <dgm:pt modelId="{0A7E8F8E-27CA-4E8C-94C0-862B696C38E2}" type="sibTrans" cxnId="{0E870F03-B74F-4AB1-A6C3-C4EC3109C382}">
      <dgm:prSet/>
      <dgm:spPr/>
      <dgm:t>
        <a:bodyPr/>
        <a:lstStyle/>
        <a:p>
          <a:endParaRPr lang="ru-RU"/>
        </a:p>
      </dgm:t>
    </dgm:pt>
    <dgm:pt modelId="{689EB49B-0E6C-46EC-BD33-1FA3FD2C9047}" type="parTrans" cxnId="{0E870F03-B74F-4AB1-A6C3-C4EC3109C382}">
      <dgm:prSet/>
      <dgm:spPr/>
      <dgm:t>
        <a:bodyPr/>
        <a:lstStyle/>
        <a:p>
          <a:endParaRPr lang="ru-RU"/>
        </a:p>
      </dgm:t>
    </dgm:pt>
    <dgm:pt modelId="{15614DB4-71E0-4000-94B2-AF0951A401F9}" type="pres">
      <dgm:prSet presAssocID="{6AE9ACD7-5122-4960-8538-FD90C533A9E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6A603BA-9E1E-4991-9D43-C6506560048E}" type="pres">
      <dgm:prSet presAssocID="{C772DE6F-FC7A-4D71-BD23-2498DB9CC74A}" presName="linNode" presStyleCnt="0"/>
      <dgm:spPr/>
    </dgm:pt>
    <dgm:pt modelId="{F7FFA5E5-93E6-4A6A-B1A3-6A9FCEF87908}" type="pres">
      <dgm:prSet presAssocID="{C772DE6F-FC7A-4D71-BD23-2498DB9CC74A}" presName="parentText" presStyleLbl="node1" presStyleIdx="0" presStyleCnt="3" custScaleX="5921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36C7E1-ECE5-4108-A9AD-BECD228526CD}" type="pres">
      <dgm:prSet presAssocID="{C772DE6F-FC7A-4D71-BD23-2498DB9CC74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AEEC56-47C6-415D-AC33-48441B9E4678}" type="pres">
      <dgm:prSet presAssocID="{C7BB0F40-7930-4D74-80B3-D8152D083431}" presName="sp" presStyleCnt="0"/>
      <dgm:spPr/>
    </dgm:pt>
    <dgm:pt modelId="{72A01220-1C24-4124-A2F2-620328596951}" type="pres">
      <dgm:prSet presAssocID="{AEBC8D82-B123-4F81-9276-E6EAC8DB6EEA}" presName="linNode" presStyleCnt="0"/>
      <dgm:spPr/>
    </dgm:pt>
    <dgm:pt modelId="{76E3A6C8-21B1-48B3-A634-A097AEE65BD1}" type="pres">
      <dgm:prSet presAssocID="{AEBC8D82-B123-4F81-9276-E6EAC8DB6EEA}" presName="parentText" presStyleLbl="node1" presStyleIdx="1" presStyleCnt="3" custScaleX="5939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F107BEE-38CE-4D5A-9085-88A114B59590}" type="pres">
      <dgm:prSet presAssocID="{AEBC8D82-B123-4F81-9276-E6EAC8DB6EE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F9CD6D-EFEC-415F-8661-282FCAAD78E7}" type="pres">
      <dgm:prSet presAssocID="{DB68811B-3015-4385-B56B-20A5DBADB7F3}" presName="sp" presStyleCnt="0"/>
      <dgm:spPr/>
    </dgm:pt>
    <dgm:pt modelId="{2D71404D-1202-4ADB-9151-2B4A8B9858FC}" type="pres">
      <dgm:prSet presAssocID="{1A74524A-6EA1-4EDF-9A2B-39409534FA9A}" presName="linNode" presStyleCnt="0"/>
      <dgm:spPr/>
    </dgm:pt>
    <dgm:pt modelId="{83BA340F-A00B-495E-AAA0-F04271747948}" type="pres">
      <dgm:prSet presAssocID="{1A74524A-6EA1-4EDF-9A2B-39409534FA9A}" presName="parentText" presStyleLbl="node1" presStyleIdx="2" presStyleCnt="3" custScaleX="597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2E9DB9-8AA1-4F7D-AF32-5EBAB2002B05}" type="pres">
      <dgm:prSet presAssocID="{1A74524A-6EA1-4EDF-9A2B-39409534FA9A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10897B9-D020-44B7-91CA-1FB463AA88CA}" srcId="{6AE9ACD7-5122-4960-8538-FD90C533A9E5}" destId="{AEBC8D82-B123-4F81-9276-E6EAC8DB6EEA}" srcOrd="1" destOrd="0" parTransId="{3EC531A0-83BD-47EA-B8CD-79BA3972CB40}" sibTransId="{DB68811B-3015-4385-B56B-20A5DBADB7F3}"/>
    <dgm:cxn modelId="{B45759BF-557C-4598-AB79-CC5041C2BA5E}" type="presOf" srcId="{6AE9ACD7-5122-4960-8538-FD90C533A9E5}" destId="{15614DB4-71E0-4000-94B2-AF0951A401F9}" srcOrd="0" destOrd="0" presId="urn:microsoft.com/office/officeart/2005/8/layout/vList5"/>
    <dgm:cxn modelId="{C2B6F451-F032-4AFA-A692-FB8C83C51D07}" type="presOf" srcId="{AEBC8D82-B123-4F81-9276-E6EAC8DB6EEA}" destId="{76E3A6C8-21B1-48B3-A634-A097AEE65BD1}" srcOrd="0" destOrd="0" presId="urn:microsoft.com/office/officeart/2005/8/layout/vList5"/>
    <dgm:cxn modelId="{0E870F03-B74F-4AB1-A6C3-C4EC3109C382}" srcId="{C772DE6F-FC7A-4D71-BD23-2498DB9CC74A}" destId="{E0A7DF10-2C41-4380-A637-CB350FFD1FC0}" srcOrd="1" destOrd="0" parTransId="{689EB49B-0E6C-46EC-BD33-1FA3FD2C9047}" sibTransId="{0A7E8F8E-27CA-4E8C-94C0-862B696C38E2}"/>
    <dgm:cxn modelId="{4ED1C29B-C303-44EA-9F13-0CB66B034469}" srcId="{C772DE6F-FC7A-4D71-BD23-2498DB9CC74A}" destId="{C6CB90E1-BF26-490C-94F1-94887603C23B}" srcOrd="0" destOrd="0" parTransId="{FE5610FC-C53E-4137-8BC8-4046CF769540}" sibTransId="{8CC19F02-D361-4ACF-B44E-B4D589FB8F4A}"/>
    <dgm:cxn modelId="{6A30F566-FFDC-4656-8576-4F68CCD980BF}" type="presOf" srcId="{1A74524A-6EA1-4EDF-9A2B-39409534FA9A}" destId="{83BA340F-A00B-495E-AAA0-F04271747948}" srcOrd="0" destOrd="0" presId="urn:microsoft.com/office/officeart/2005/8/layout/vList5"/>
    <dgm:cxn modelId="{6280FA70-1CAA-4497-8EF0-6AD118B82E39}" type="presOf" srcId="{C772DE6F-FC7A-4D71-BD23-2498DB9CC74A}" destId="{F7FFA5E5-93E6-4A6A-B1A3-6A9FCEF87908}" srcOrd="0" destOrd="0" presId="urn:microsoft.com/office/officeart/2005/8/layout/vList5"/>
    <dgm:cxn modelId="{808C045E-90BF-4409-BFC6-8B5FB7BFE041}" srcId="{6AE9ACD7-5122-4960-8538-FD90C533A9E5}" destId="{1A74524A-6EA1-4EDF-9A2B-39409534FA9A}" srcOrd="2" destOrd="0" parTransId="{35F9EF5D-DFA9-4E83-AFE3-E60FABA3CF49}" sibTransId="{BF8F3EAE-3B41-46A6-BD17-885808850B14}"/>
    <dgm:cxn modelId="{06A757CE-E6CC-4E47-9772-E98EE52812D2}" type="presOf" srcId="{E0A7DF10-2C41-4380-A637-CB350FFD1FC0}" destId="{B936C7E1-ECE5-4108-A9AD-BECD228526CD}" srcOrd="0" destOrd="1" presId="urn:microsoft.com/office/officeart/2005/8/layout/vList5"/>
    <dgm:cxn modelId="{5FFC96A2-620D-4A11-AF42-23BD59243ABF}" type="presOf" srcId="{14332098-FFE0-4063-AC0B-280553696B60}" destId="{7F107BEE-38CE-4D5A-9085-88A114B59590}" srcOrd="0" destOrd="0" presId="urn:microsoft.com/office/officeart/2005/8/layout/vList5"/>
    <dgm:cxn modelId="{6892AAD7-926F-4130-A085-58697FC3BE3B}" type="presOf" srcId="{484E58F5-1BF4-4167-950E-C5B94A79715B}" destId="{682E9DB9-8AA1-4F7D-AF32-5EBAB2002B05}" srcOrd="0" destOrd="0" presId="urn:microsoft.com/office/officeart/2005/8/layout/vList5"/>
    <dgm:cxn modelId="{0DB25C15-CD29-441A-8189-CB6217A9047F}" type="presOf" srcId="{C6CB90E1-BF26-490C-94F1-94887603C23B}" destId="{B936C7E1-ECE5-4108-A9AD-BECD228526CD}" srcOrd="0" destOrd="0" presId="urn:microsoft.com/office/officeart/2005/8/layout/vList5"/>
    <dgm:cxn modelId="{E76446C3-C111-4216-B35B-82CF95CA40E1}" srcId="{1A74524A-6EA1-4EDF-9A2B-39409534FA9A}" destId="{484E58F5-1BF4-4167-950E-C5B94A79715B}" srcOrd="0" destOrd="0" parTransId="{F21A373B-C1E1-4D21-BBB4-9136E1DEE616}" sibTransId="{E937BFB2-9189-4B35-A21C-86E109A65902}"/>
    <dgm:cxn modelId="{E1900C88-2931-4AEC-9561-25F68F2B542B}" srcId="{6AE9ACD7-5122-4960-8538-FD90C533A9E5}" destId="{C772DE6F-FC7A-4D71-BD23-2498DB9CC74A}" srcOrd="0" destOrd="0" parTransId="{A6402732-E814-4710-8DFF-10A6796450ED}" sibTransId="{C7BB0F40-7930-4D74-80B3-D8152D083431}"/>
    <dgm:cxn modelId="{69337B3E-E279-493D-913A-C4200F2F0887}" srcId="{AEBC8D82-B123-4F81-9276-E6EAC8DB6EEA}" destId="{14332098-FFE0-4063-AC0B-280553696B60}" srcOrd="0" destOrd="0" parTransId="{A50923F6-70EC-4DAE-BF60-F98D8FA81064}" sibTransId="{196A598C-94F9-45DE-8AB7-A1F5A6818DF2}"/>
    <dgm:cxn modelId="{AB2CD99D-2B43-4167-9159-AF008EEC3C5A}" type="presParOf" srcId="{15614DB4-71E0-4000-94B2-AF0951A401F9}" destId="{66A603BA-9E1E-4991-9D43-C6506560048E}" srcOrd="0" destOrd="0" presId="urn:microsoft.com/office/officeart/2005/8/layout/vList5"/>
    <dgm:cxn modelId="{D1E794F5-02E7-468F-B068-BD939615AB5E}" type="presParOf" srcId="{66A603BA-9E1E-4991-9D43-C6506560048E}" destId="{F7FFA5E5-93E6-4A6A-B1A3-6A9FCEF87908}" srcOrd="0" destOrd="0" presId="urn:microsoft.com/office/officeart/2005/8/layout/vList5"/>
    <dgm:cxn modelId="{449602F7-8FA6-4129-B76D-3609943774EE}" type="presParOf" srcId="{66A603BA-9E1E-4991-9D43-C6506560048E}" destId="{B936C7E1-ECE5-4108-A9AD-BECD228526CD}" srcOrd="1" destOrd="0" presId="urn:microsoft.com/office/officeart/2005/8/layout/vList5"/>
    <dgm:cxn modelId="{4AC0DA8C-147B-4FD6-AAE3-2EAFC49DC93E}" type="presParOf" srcId="{15614DB4-71E0-4000-94B2-AF0951A401F9}" destId="{CBAEEC56-47C6-415D-AC33-48441B9E4678}" srcOrd="1" destOrd="0" presId="urn:microsoft.com/office/officeart/2005/8/layout/vList5"/>
    <dgm:cxn modelId="{42DD09D7-C5EF-41A2-801B-629434FDCE9B}" type="presParOf" srcId="{15614DB4-71E0-4000-94B2-AF0951A401F9}" destId="{72A01220-1C24-4124-A2F2-620328596951}" srcOrd="2" destOrd="0" presId="urn:microsoft.com/office/officeart/2005/8/layout/vList5"/>
    <dgm:cxn modelId="{9D9EDFFF-53B9-4522-BD06-ED28F17E3E29}" type="presParOf" srcId="{72A01220-1C24-4124-A2F2-620328596951}" destId="{76E3A6C8-21B1-48B3-A634-A097AEE65BD1}" srcOrd="0" destOrd="0" presId="urn:microsoft.com/office/officeart/2005/8/layout/vList5"/>
    <dgm:cxn modelId="{9416AF5C-8AE5-41FB-AE7E-2925A497CE77}" type="presParOf" srcId="{72A01220-1C24-4124-A2F2-620328596951}" destId="{7F107BEE-38CE-4D5A-9085-88A114B59590}" srcOrd="1" destOrd="0" presId="urn:microsoft.com/office/officeart/2005/8/layout/vList5"/>
    <dgm:cxn modelId="{BAAED7B2-CCAF-484C-A1B6-2AC812045F78}" type="presParOf" srcId="{15614DB4-71E0-4000-94B2-AF0951A401F9}" destId="{33F9CD6D-EFEC-415F-8661-282FCAAD78E7}" srcOrd="3" destOrd="0" presId="urn:microsoft.com/office/officeart/2005/8/layout/vList5"/>
    <dgm:cxn modelId="{95E6CC95-C750-4D19-857B-CF2008DAD67D}" type="presParOf" srcId="{15614DB4-71E0-4000-94B2-AF0951A401F9}" destId="{2D71404D-1202-4ADB-9151-2B4A8B9858FC}" srcOrd="4" destOrd="0" presId="urn:microsoft.com/office/officeart/2005/8/layout/vList5"/>
    <dgm:cxn modelId="{C15FEB5B-4C98-4094-B800-643011902332}" type="presParOf" srcId="{2D71404D-1202-4ADB-9151-2B4A8B9858FC}" destId="{83BA340F-A00B-495E-AAA0-F04271747948}" srcOrd="0" destOrd="0" presId="urn:microsoft.com/office/officeart/2005/8/layout/vList5"/>
    <dgm:cxn modelId="{6E3DA018-5D24-4F34-980D-E77C5576313C}" type="presParOf" srcId="{2D71404D-1202-4ADB-9151-2B4A8B9858FC}" destId="{682E9DB9-8AA1-4F7D-AF32-5EBAB2002B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D70F3A6-02B2-4A7F-9007-629F934B9FED}">
      <dsp:nvSpPr>
        <dsp:cNvPr id="0" name=""/>
        <dsp:cNvSpPr/>
      </dsp:nvSpPr>
      <dsp:spPr>
        <a:xfrm>
          <a:off x="0" y="0"/>
          <a:ext cx="5418667" cy="5418667"/>
        </a:xfrm>
        <a:prstGeom prst="triangle">
          <a:avLst/>
        </a:prstGeom>
        <a:solidFill>
          <a:srgbClr val="41A3A3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61FD61-C15A-4997-BE7F-A84592E3C560}">
      <dsp:nvSpPr>
        <dsp:cNvPr id="0" name=""/>
        <dsp:cNvSpPr/>
      </dsp:nvSpPr>
      <dsp:spPr>
        <a:xfrm>
          <a:off x="2453041" y="473835"/>
          <a:ext cx="7132179" cy="94617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Мемлекеттік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сектор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ұйымдарының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«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Ақпаратқа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қол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жеткізу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туралы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»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Заңды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жүйелі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және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өрескел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бұзуы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(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оның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ішінде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«ҚБПҮ»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белгісіне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сілтеме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жасай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отырып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,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ақпарат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беруден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жиі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 бас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тарту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  <a:cs typeface="Arial" pitchFamily="34" charset="0"/>
            </a:rPr>
            <a:t>)</a:t>
          </a:r>
        </a:p>
      </dsp:txBody>
      <dsp:txXfrm>
        <a:off x="2453041" y="473835"/>
        <a:ext cx="7132179" cy="946175"/>
      </dsp:txXfrm>
    </dsp:sp>
    <dsp:sp modelId="{36154CDD-F66D-4B1D-98D0-93CFCC7D1D64}">
      <dsp:nvSpPr>
        <dsp:cNvPr id="0" name=""/>
        <dsp:cNvSpPr/>
      </dsp:nvSpPr>
      <dsp:spPr>
        <a:xfrm>
          <a:off x="2456404" y="1608649"/>
          <a:ext cx="7117280" cy="88406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Мемлекеттік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органдардың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ресми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ақпаратты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ашық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қолжетімділікте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ерікті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түрде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орналастыруға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қызығушылық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тудырмауы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</dsp:txBody>
      <dsp:txXfrm>
        <a:off x="2456404" y="1608649"/>
        <a:ext cx="7117280" cy="884069"/>
      </dsp:txXfrm>
    </dsp:sp>
    <dsp:sp modelId="{60E3236F-6C68-42F8-805E-4F16216DFEC2}">
      <dsp:nvSpPr>
        <dsp:cNvPr id="0" name=""/>
        <dsp:cNvSpPr/>
      </dsp:nvSpPr>
      <dsp:spPr>
        <a:xfrm>
          <a:off x="2390259" y="2676710"/>
          <a:ext cx="7275213" cy="122617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Мүгедектігі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бар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адамдардың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ақпаратқа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қол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жеткізудегі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қиыншылықтары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  <a:p>
          <a:pPr lvl="0" algn="ctr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(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телебағдарламалар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мен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әдебиеттердің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шектеулі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көлемі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, интернет-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ресурстар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мен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ақпараттық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стендтердің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олардың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қажеттіліктеріне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сәйкес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бейім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болмауы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және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 </a:t>
          </a:r>
          <a:r>
            <a:rPr lang="ru-RU" sz="1600" b="0" i="0" kern="1200" dirty="0" err="1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т.б</a:t>
          </a:r>
          <a:r>
            <a:rPr lang="ru-RU" sz="1600" b="0" i="0" kern="1200" dirty="0">
              <a:solidFill>
                <a:schemeClr val="accent3">
                  <a:lumMod val="50000"/>
                </a:schemeClr>
              </a:solidFill>
              <a:latin typeface="Arial Narrow" pitchFamily="34" charset="0"/>
            </a:rPr>
            <a:t>.)</a:t>
          </a:r>
          <a:endParaRPr lang="ru-RU" sz="1600" b="0" i="0" kern="1200" dirty="0"/>
        </a:p>
      </dsp:txBody>
      <dsp:txXfrm>
        <a:off x="2390259" y="2676710"/>
        <a:ext cx="7275213" cy="1226178"/>
      </dsp:txXfrm>
    </dsp:sp>
    <dsp:sp modelId="{61AE2020-9CB4-426F-9E31-1D54BEE9CDE8}">
      <dsp:nvSpPr>
        <dsp:cNvPr id="0" name=""/>
        <dsp:cNvSpPr/>
      </dsp:nvSpPr>
      <dsp:spPr>
        <a:xfrm>
          <a:off x="2418947" y="4061008"/>
          <a:ext cx="7166273" cy="864868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41A3A3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Депутаттық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бастамаларды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қоса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алғанда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,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шешімдер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қабылдау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процесіне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халықтың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жеткіліксіз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ат</a:t>
          </a:r>
          <a:r>
            <a:rPr lang="ru-RU" sz="2000" b="1" kern="1200" dirty="0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tx1"/>
              </a:solidFill>
              <a:latin typeface="Arial Narrow" pitchFamily="34" charset="0"/>
              <a:ea typeface="+mn-ea"/>
              <a:cs typeface="Arial" pitchFamily="34" charset="0"/>
            </a:rPr>
            <a:t>салысуы</a:t>
          </a:r>
          <a:endParaRPr lang="ru-RU" sz="2000" b="1" kern="1200" dirty="0">
            <a:solidFill>
              <a:schemeClr val="tx1"/>
            </a:solidFill>
            <a:latin typeface="Arial Narrow" pitchFamily="34" charset="0"/>
            <a:ea typeface="+mn-ea"/>
            <a:cs typeface="Arial" pitchFamily="34" charset="0"/>
          </a:endParaRPr>
        </a:p>
      </dsp:txBody>
      <dsp:txXfrm>
        <a:off x="2418947" y="4061008"/>
        <a:ext cx="7166273" cy="86486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936C7E1-ECE5-4108-A9AD-BECD228526CD}">
      <dsp:nvSpPr>
        <dsp:cNvPr id="0" name=""/>
        <dsp:cNvSpPr/>
      </dsp:nvSpPr>
      <dsp:spPr>
        <a:xfrm rot="5400000">
          <a:off x="6956972" y="-3189034"/>
          <a:ext cx="1344123" cy="8063314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Халыққа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есеп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беру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және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оның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пікірін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ескеру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жөніндегі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дүниежүзілік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банктің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индексіндегі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,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Ақпарат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алу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құқығының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жаһандық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рейтінгіндегі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(</a:t>
          </a:r>
          <a:r>
            <a:rPr lang="en-US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The RTI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)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Қазақстанның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позициясын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жақсарту</a:t>
          </a:r>
          <a:r>
            <a:rPr lang="ru-RU" sz="2000" b="1" kern="120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.</a:t>
          </a:r>
          <a:endParaRPr lang="ru-RU" sz="2000" kern="1200" dirty="0">
            <a:solidFill>
              <a:schemeClr val="bg2">
                <a:lumMod val="25000"/>
              </a:schemeClr>
            </a:solidFill>
            <a:effectLst/>
          </a:endParaRPr>
        </a:p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ГРЕКО-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ның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оң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бағасы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rPr>
            <a:t>*</a:t>
          </a:r>
          <a:endParaRPr lang="ru-RU" sz="2000" kern="1200" dirty="0">
            <a:solidFill>
              <a:schemeClr val="bg2">
                <a:lumMod val="25000"/>
              </a:schemeClr>
            </a:solidFill>
            <a:effectLst/>
          </a:endParaRPr>
        </a:p>
      </dsp:txBody>
      <dsp:txXfrm rot="5400000">
        <a:off x="6956972" y="-3189034"/>
        <a:ext cx="1344123" cy="8063314"/>
      </dsp:txXfrm>
    </dsp:sp>
    <dsp:sp modelId="{F7FFA5E5-93E6-4A6A-B1A3-6A9FCEF87908}">
      <dsp:nvSpPr>
        <dsp:cNvPr id="0" name=""/>
        <dsp:cNvSpPr/>
      </dsp:nvSpPr>
      <dsp:spPr>
        <a:xfrm>
          <a:off x="911749" y="2545"/>
          <a:ext cx="2685628" cy="168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chemeClr val="bg2">
                  <a:lumMod val="25000"/>
                </a:schemeClr>
              </a:solidFill>
            </a:rPr>
            <a:t> </a:t>
          </a:r>
        </a:p>
      </dsp:txBody>
      <dsp:txXfrm>
        <a:off x="911749" y="2545"/>
        <a:ext cx="2685628" cy="1680154"/>
      </dsp:txXfrm>
    </dsp:sp>
    <dsp:sp modelId="{7F107BEE-38CE-4D5A-9085-88A114B59590}">
      <dsp:nvSpPr>
        <dsp:cNvPr id="0" name=""/>
        <dsp:cNvSpPr/>
      </dsp:nvSpPr>
      <dsp:spPr>
        <a:xfrm rot="5400000">
          <a:off x="6965182" y="-1424872"/>
          <a:ext cx="1344123" cy="8063314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Мемлекеттік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органдардың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жауапкершілігін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және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азаматтардың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, БАҚ пен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бизнестің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қанағаттануын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мемлекеттік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органдардың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ашықтық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деңгейімен</a:t>
          </a:r>
          <a:r>
            <a:rPr lang="ru-RU" sz="2000" b="1" kern="1200" noProof="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noProof="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арттыру</a:t>
          </a:r>
          <a:endParaRPr lang="ru-RU" sz="2000" b="1" kern="1200" noProof="0" dirty="0">
            <a:solidFill>
              <a:schemeClr val="bg2">
                <a:lumMod val="2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5400000">
        <a:off x="6965182" y="-1424872"/>
        <a:ext cx="1344123" cy="8063314"/>
      </dsp:txXfrm>
    </dsp:sp>
    <dsp:sp modelId="{76E3A6C8-21B1-48B3-A634-A097AEE65BD1}">
      <dsp:nvSpPr>
        <dsp:cNvPr id="0" name=""/>
        <dsp:cNvSpPr/>
      </dsp:nvSpPr>
      <dsp:spPr>
        <a:xfrm>
          <a:off x="911749" y="1766707"/>
          <a:ext cx="2693837" cy="168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chemeClr val="bg2">
                  <a:lumMod val="25000"/>
                </a:schemeClr>
              </a:solidFill>
            </a:rPr>
            <a:t> </a:t>
          </a:r>
        </a:p>
      </dsp:txBody>
      <dsp:txXfrm>
        <a:off x="911749" y="1766707"/>
        <a:ext cx="2693837" cy="1680154"/>
      </dsp:txXfrm>
    </dsp:sp>
    <dsp:sp modelId="{682E9DB9-8AA1-4F7D-AF32-5EBAB2002B05}">
      <dsp:nvSpPr>
        <dsp:cNvPr id="0" name=""/>
        <dsp:cNvSpPr/>
      </dsp:nvSpPr>
      <dsp:spPr>
        <a:xfrm rot="5400000">
          <a:off x="6983460" y="339289"/>
          <a:ext cx="1344123" cy="8063314"/>
        </a:xfrm>
        <a:prstGeom prst="round2Same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Мүгедек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адамдардың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ақпаратқа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қол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жеткізу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құқықтарын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іске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асыру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(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оның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ішінде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Мүгедектердің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құқықтары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туралы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 конвенция </a:t>
          </a:r>
          <a:r>
            <a:rPr lang="ru-RU" sz="2000" b="1" kern="1200" dirty="0" err="1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шеңберінде</a:t>
          </a:r>
          <a:r>
            <a:rPr lang="ru-RU" sz="2000" b="1" kern="1200" dirty="0">
              <a:solidFill>
                <a:schemeClr val="bg2">
                  <a:lumMod val="25000"/>
                </a:schemeClr>
              </a:solidFill>
              <a:latin typeface="Arial" pitchFamily="34" charset="0"/>
              <a:cs typeface="Arial" pitchFamily="34" charset="0"/>
            </a:rPr>
            <a:t>)</a:t>
          </a:r>
        </a:p>
      </dsp:txBody>
      <dsp:txXfrm rot="5400000">
        <a:off x="6983460" y="339289"/>
        <a:ext cx="1344123" cy="8063314"/>
      </dsp:txXfrm>
    </dsp:sp>
    <dsp:sp modelId="{83BA340F-A00B-495E-AAA0-F04271747948}">
      <dsp:nvSpPr>
        <dsp:cNvPr id="0" name=""/>
        <dsp:cNvSpPr/>
      </dsp:nvSpPr>
      <dsp:spPr>
        <a:xfrm>
          <a:off x="911749" y="3530869"/>
          <a:ext cx="2712116" cy="16801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>
              <a:solidFill>
                <a:schemeClr val="bg2">
                  <a:lumMod val="25000"/>
                </a:schemeClr>
              </a:solidFill>
            </a:rPr>
            <a:t> </a:t>
          </a:r>
        </a:p>
      </dsp:txBody>
      <dsp:txXfrm>
        <a:off x="911749" y="3530869"/>
        <a:ext cx="2712116" cy="16801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8135"/>
          </a:xfrm>
          <a:prstGeom prst="rect">
            <a:avLst/>
          </a:prstGeom>
        </p:spPr>
        <p:txBody>
          <a:bodyPr vert="horz" lIns="91421" tIns="45711" rIns="91421" bIns="45711" rtlCol="0"/>
          <a:lstStyle>
            <a:lvl1pPr algn="r">
              <a:defRPr sz="1200"/>
            </a:lvl1pPr>
          </a:lstStyle>
          <a:p>
            <a:fld id="{69BD06D6-87AF-48AD-828F-2EA4AA48BA1A}" type="datetimeFigureOut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1" tIns="45711" rIns="91421" bIns="4571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vert="horz" lIns="91421" tIns="45711" rIns="91421" bIns="45711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093"/>
            <a:ext cx="2945659" cy="498134"/>
          </a:xfrm>
          <a:prstGeom prst="rect">
            <a:avLst/>
          </a:prstGeom>
        </p:spPr>
        <p:txBody>
          <a:bodyPr vert="horz" lIns="91421" tIns="45711" rIns="91421" bIns="45711" rtlCol="0" anchor="b"/>
          <a:lstStyle>
            <a:lvl1pPr algn="r">
              <a:defRPr sz="1200"/>
            </a:lvl1pPr>
          </a:lstStyle>
          <a:p>
            <a:fld id="{638108EE-FF33-4A50-A5A6-FBC31EE6684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118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33006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3300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5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509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AADBE69-89AE-478E-96DA-E86A08ED2E89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9750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E68EB-67EB-4273-89DB-75A1A1F1C599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53523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B03E-2838-4424-8C47-44B39BB4BA36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067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07958-42D5-4A88-A5A9-30B0CD153307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8817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198CF-1774-475B-A42F-9FE519773C0E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6191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C0237-82BA-4703-9397-79CF04814723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690019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AB6B4-7AF1-4768-979A-30E20B9CC3D1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584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0A5EA-E3FA-4839-B4ED-4C76DFFF7029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1095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31CE4-115E-43FE-BF01-FDFD18D55DED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42231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94CC5-8F7A-4F6B-84B5-5B104484F00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13430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53420-6125-4A86-AE18-2312A139490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212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4169A-7E7F-4DAB-A983-CA8B92F8BCD9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2365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09F5A-65E0-45D5-A893-6C4539DE572F}" type="datetime1">
              <a:rPr lang="ru-RU" smtClean="0"/>
              <a:pPr/>
              <a:t>11.01.2024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020E9-07A4-478A-9E43-1538F2ADDD7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8726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11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2310" y="1313878"/>
            <a:ext cx="2549867" cy="2553615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Группа 13">
            <a:extLst>
              <a:ext uri="{FF2B5EF4-FFF2-40B4-BE49-F238E27FC236}">
                <a16:creationId xmlns="" xmlns:a16="http://schemas.microsoft.com/office/drawing/2014/main" id="{DA116948-7F2A-4BEB-90E2-3ED087441C93}"/>
              </a:ext>
            </a:extLst>
          </p:cNvPr>
          <p:cNvGrpSpPr/>
          <p:nvPr/>
        </p:nvGrpSpPr>
        <p:grpSpPr>
          <a:xfrm>
            <a:off x="7439067" y="1937541"/>
            <a:ext cx="4632501" cy="1295403"/>
            <a:chOff x="6913248" y="5262784"/>
            <a:chExt cx="4914893" cy="1295402"/>
          </a:xfrm>
          <a:solidFill>
            <a:srgbClr val="093F68"/>
          </a:solidFill>
        </p:grpSpPr>
        <p:grpSp>
          <p:nvGrpSpPr>
            <p:cNvPr id="4" name="Группа 21">
              <a:extLst>
                <a:ext uri="{FF2B5EF4-FFF2-40B4-BE49-F238E27FC236}">
                  <a16:creationId xmlns="" xmlns:a16="http://schemas.microsoft.com/office/drawing/2014/main" id="{6DA6FBD2-1CFC-4016-81DA-F65FF52614FA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25" name="Graphic 1">
                <a:extLst>
                  <a:ext uri="{FF2B5EF4-FFF2-40B4-BE49-F238E27FC236}">
                    <a16:creationId xmlns="" xmlns:a16="http://schemas.microsoft.com/office/drawing/2014/main" id="{CF1CFA52-0940-4A9F-85CD-0C0933F335E2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6" name="Graphic 1">
                <a:extLst>
                  <a:ext uri="{FF2B5EF4-FFF2-40B4-BE49-F238E27FC236}">
                    <a16:creationId xmlns="" xmlns:a16="http://schemas.microsoft.com/office/drawing/2014/main" id="{68911975-B30B-4ABE-BFF8-BD381CE31403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7" name="Graphic 1">
                <a:extLst>
                  <a:ext uri="{FF2B5EF4-FFF2-40B4-BE49-F238E27FC236}">
                    <a16:creationId xmlns="" xmlns:a16="http://schemas.microsoft.com/office/drawing/2014/main" id="{66BB04E9-6DFD-4E4A-BF02-9BBA66AE98DE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8" name="Graphic 1">
                <a:extLst>
                  <a:ext uri="{FF2B5EF4-FFF2-40B4-BE49-F238E27FC236}">
                    <a16:creationId xmlns="" xmlns:a16="http://schemas.microsoft.com/office/drawing/2014/main" id="{454A54D9-C5E7-40C9-97DD-11B04BC28CA9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9" name="Graphic 1">
                <a:extLst>
                  <a:ext uri="{FF2B5EF4-FFF2-40B4-BE49-F238E27FC236}">
                    <a16:creationId xmlns="" xmlns:a16="http://schemas.microsoft.com/office/drawing/2014/main" id="{DDBF040B-545E-4188-B9A1-1AB981819D88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0" name="Graphic 1">
                <a:extLst>
                  <a:ext uri="{FF2B5EF4-FFF2-40B4-BE49-F238E27FC236}">
                    <a16:creationId xmlns="" xmlns:a16="http://schemas.microsoft.com/office/drawing/2014/main" id="{A4E9466B-BF7F-478D-9CC8-E0F336B6F944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1" name="Graphic 1">
                <a:extLst>
                  <a:ext uri="{FF2B5EF4-FFF2-40B4-BE49-F238E27FC236}">
                    <a16:creationId xmlns="" xmlns:a16="http://schemas.microsoft.com/office/drawing/2014/main" id="{53E52294-153A-4FBD-9112-25104E58F069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32" name="Graphic 1">
                <a:extLst>
                  <a:ext uri="{FF2B5EF4-FFF2-40B4-BE49-F238E27FC236}">
                    <a16:creationId xmlns="" xmlns:a16="http://schemas.microsoft.com/office/drawing/2014/main" id="{E8EC8002-92ED-416F-83AA-733AF51BD569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  <p:grpSp>
          <p:nvGrpSpPr>
            <p:cNvPr id="5" name="Группа 21">
              <a:extLst>
                <a:ext uri="{FF2B5EF4-FFF2-40B4-BE49-F238E27FC236}">
                  <a16:creationId xmlns="" xmlns:a16="http://schemas.microsoft.com/office/drawing/2014/main" id="{A59F9D55-0203-4818-8036-960239665DB4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17" name="Graphic 1">
                <a:extLst>
                  <a:ext uri="{FF2B5EF4-FFF2-40B4-BE49-F238E27FC236}">
                    <a16:creationId xmlns="" xmlns:a16="http://schemas.microsoft.com/office/drawing/2014/main" id="{B32ED6C2-7ED8-4E58-9BFA-9575357E01DE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18" name="Graphic 1">
                <a:extLst>
                  <a:ext uri="{FF2B5EF4-FFF2-40B4-BE49-F238E27FC236}">
                    <a16:creationId xmlns="" xmlns:a16="http://schemas.microsoft.com/office/drawing/2014/main" id="{AD862E38-73BA-41AD-B197-95363DEBD330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19" name="Graphic 1">
                <a:extLst>
                  <a:ext uri="{FF2B5EF4-FFF2-40B4-BE49-F238E27FC236}">
                    <a16:creationId xmlns="" xmlns:a16="http://schemas.microsoft.com/office/drawing/2014/main" id="{CD43CABA-B572-4768-8B21-E9DA8A386897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0" name="Graphic 1">
                <a:extLst>
                  <a:ext uri="{FF2B5EF4-FFF2-40B4-BE49-F238E27FC236}">
                    <a16:creationId xmlns="" xmlns:a16="http://schemas.microsoft.com/office/drawing/2014/main" id="{DFCCFB9E-796D-45C8-9D4B-7214B5E86446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1" name="Graphic 1">
                <a:extLst>
                  <a:ext uri="{FF2B5EF4-FFF2-40B4-BE49-F238E27FC236}">
                    <a16:creationId xmlns="" xmlns:a16="http://schemas.microsoft.com/office/drawing/2014/main" id="{17114EF9-A875-4D96-A350-F8A76F601F60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2" name="Graphic 1">
                <a:extLst>
                  <a:ext uri="{FF2B5EF4-FFF2-40B4-BE49-F238E27FC236}">
                    <a16:creationId xmlns="" xmlns:a16="http://schemas.microsoft.com/office/drawing/2014/main" id="{337B3D36-A053-47D4-8BD6-5838F3A8B17E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3" name="Graphic 1">
                <a:extLst>
                  <a:ext uri="{FF2B5EF4-FFF2-40B4-BE49-F238E27FC236}">
                    <a16:creationId xmlns="" xmlns:a16="http://schemas.microsoft.com/office/drawing/2014/main" id="{AAF7F6D4-6267-4CC6-9CDA-14B19BF9B8C3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  <p:sp>
            <p:nvSpPr>
              <p:cNvPr id="24" name="Graphic 1">
                <a:extLst>
                  <a:ext uri="{FF2B5EF4-FFF2-40B4-BE49-F238E27FC236}">
                    <a16:creationId xmlns="" xmlns:a16="http://schemas.microsoft.com/office/drawing/2014/main" id="{5EE65ED5-A044-480B-9C94-A45F400316EF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/>
              </a:p>
            </p:txBody>
          </p:sp>
        </p:grpSp>
      </p:grpSp>
      <p:grpSp>
        <p:nvGrpSpPr>
          <p:cNvPr id="6" name="Группа 32">
            <a:extLst>
              <a:ext uri="{FF2B5EF4-FFF2-40B4-BE49-F238E27FC236}">
                <a16:creationId xmlns="" xmlns:a16="http://schemas.microsoft.com/office/drawing/2014/main" id="{FB7E02FC-7317-4ED5-A659-C5FCCDECC0B2}"/>
              </a:ext>
            </a:extLst>
          </p:cNvPr>
          <p:cNvGrpSpPr/>
          <p:nvPr/>
        </p:nvGrpSpPr>
        <p:grpSpPr>
          <a:xfrm>
            <a:off x="110457" y="1937541"/>
            <a:ext cx="4632501" cy="1295403"/>
            <a:chOff x="6913248" y="5262784"/>
            <a:chExt cx="4914893" cy="1295402"/>
          </a:xfrm>
          <a:solidFill>
            <a:srgbClr val="093F68"/>
          </a:solidFill>
        </p:grpSpPr>
        <p:grpSp>
          <p:nvGrpSpPr>
            <p:cNvPr id="7" name="Группа 21">
              <a:extLst>
                <a:ext uri="{FF2B5EF4-FFF2-40B4-BE49-F238E27FC236}">
                  <a16:creationId xmlns="" xmlns:a16="http://schemas.microsoft.com/office/drawing/2014/main" id="{FB78115B-C6A5-41E0-932C-34DB86D9E816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7499561" y="4676471"/>
              <a:ext cx="1295402" cy="2468028"/>
              <a:chOff x="464266" y="2731227"/>
              <a:chExt cx="970345" cy="1850028"/>
            </a:xfrm>
            <a:grpFill/>
          </p:grpSpPr>
          <p:sp>
            <p:nvSpPr>
              <p:cNvPr id="44" name="Graphic 1">
                <a:extLst>
                  <a:ext uri="{FF2B5EF4-FFF2-40B4-BE49-F238E27FC236}">
                    <a16:creationId xmlns="" xmlns:a16="http://schemas.microsoft.com/office/drawing/2014/main" id="{E90D109E-C172-40AE-BFF7-646FF506EE35}"/>
                  </a:ext>
                </a:extLst>
              </p:cNvPr>
              <p:cNvSpPr/>
              <p:nvPr/>
            </p:nvSpPr>
            <p:spPr>
              <a:xfrm>
                <a:off x="464266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5" name="Graphic 1">
                <a:extLst>
                  <a:ext uri="{FF2B5EF4-FFF2-40B4-BE49-F238E27FC236}">
                    <a16:creationId xmlns="" xmlns:a16="http://schemas.microsoft.com/office/drawing/2014/main" id="{AFE94FE4-BB04-491E-8783-4E416C2D1168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6" name="Graphic 1">
                <a:extLst>
                  <a:ext uri="{FF2B5EF4-FFF2-40B4-BE49-F238E27FC236}">
                    <a16:creationId xmlns="" xmlns:a16="http://schemas.microsoft.com/office/drawing/2014/main" id="{4D7FE1F4-DA79-4BEA-B68D-8ED6A3859731}"/>
                  </a:ext>
                </a:extLst>
              </p:cNvPr>
              <p:cNvSpPr/>
              <p:nvPr/>
            </p:nvSpPr>
            <p:spPr>
              <a:xfrm>
                <a:off x="464266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7" name="Graphic 1">
                <a:extLst>
                  <a:ext uri="{FF2B5EF4-FFF2-40B4-BE49-F238E27FC236}">
                    <a16:creationId xmlns="" xmlns:a16="http://schemas.microsoft.com/office/drawing/2014/main" id="{810D097D-B676-4253-A13E-CF1825774DEC}"/>
                  </a:ext>
                </a:extLst>
              </p:cNvPr>
              <p:cNvSpPr/>
              <p:nvPr/>
            </p:nvSpPr>
            <p:spPr>
              <a:xfrm>
                <a:off x="949439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8" name="Graphic 1">
                <a:extLst>
                  <a:ext uri="{FF2B5EF4-FFF2-40B4-BE49-F238E27FC236}">
                    <a16:creationId xmlns="" xmlns:a16="http://schemas.microsoft.com/office/drawing/2014/main" id="{2DC0A96A-72C3-4514-A708-EF2CE4C2B294}"/>
                  </a:ext>
                </a:extLst>
              </p:cNvPr>
              <p:cNvSpPr/>
              <p:nvPr/>
            </p:nvSpPr>
            <p:spPr>
              <a:xfrm>
                <a:off x="464266" y="3648308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9" name="Graphic 1">
                <a:extLst>
                  <a:ext uri="{FF2B5EF4-FFF2-40B4-BE49-F238E27FC236}">
                    <a16:creationId xmlns="" xmlns:a16="http://schemas.microsoft.com/office/drawing/2014/main" id="{9D10D7EB-ACCA-48A7-B81A-2B0BABD30BA3}"/>
                  </a:ext>
                </a:extLst>
              </p:cNvPr>
              <p:cNvSpPr/>
              <p:nvPr/>
            </p:nvSpPr>
            <p:spPr>
              <a:xfrm>
                <a:off x="949437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50" name="Graphic 1">
                <a:extLst>
                  <a:ext uri="{FF2B5EF4-FFF2-40B4-BE49-F238E27FC236}">
                    <a16:creationId xmlns="" xmlns:a16="http://schemas.microsoft.com/office/drawing/2014/main" id="{050CC6E2-C821-44D1-A725-CE9080AE55F2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51" name="Graphic 1">
                <a:extLst>
                  <a:ext uri="{FF2B5EF4-FFF2-40B4-BE49-F238E27FC236}">
                    <a16:creationId xmlns="" xmlns:a16="http://schemas.microsoft.com/office/drawing/2014/main" id="{44A1BAB2-8262-4B57-A6CD-7D1E72A204E6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</p:grpSp>
        <p:grpSp>
          <p:nvGrpSpPr>
            <p:cNvPr id="8" name="Группа 21">
              <a:extLst>
                <a:ext uri="{FF2B5EF4-FFF2-40B4-BE49-F238E27FC236}">
                  <a16:creationId xmlns="" xmlns:a16="http://schemas.microsoft.com/office/drawing/2014/main" id="{6014815E-13DD-442D-9A34-1CADCC0BFB59}"/>
                </a:ext>
              </a:extLst>
            </p:cNvPr>
            <p:cNvGrpSpPr>
              <a:grpSpLocks/>
            </p:cNvGrpSpPr>
            <p:nvPr/>
          </p:nvGrpSpPr>
          <p:grpSpPr bwMode="auto">
            <a:xfrm rot="16200000">
              <a:off x="9946426" y="4676471"/>
              <a:ext cx="1295400" cy="2468030"/>
              <a:chOff x="464266" y="2731226"/>
              <a:chExt cx="970344" cy="1850029"/>
            </a:xfrm>
            <a:grpFill/>
          </p:grpSpPr>
          <p:sp>
            <p:nvSpPr>
              <p:cNvPr id="36" name="Graphic 1">
                <a:extLst>
                  <a:ext uri="{FF2B5EF4-FFF2-40B4-BE49-F238E27FC236}">
                    <a16:creationId xmlns="" xmlns:a16="http://schemas.microsoft.com/office/drawing/2014/main" id="{3F8691C7-A1B8-4561-B2AA-91A455FED2FF}"/>
                  </a:ext>
                </a:extLst>
              </p:cNvPr>
              <p:cNvSpPr/>
              <p:nvPr/>
            </p:nvSpPr>
            <p:spPr>
              <a:xfrm>
                <a:off x="464266" y="2731226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37" name="Graphic 1">
                <a:extLst>
                  <a:ext uri="{FF2B5EF4-FFF2-40B4-BE49-F238E27FC236}">
                    <a16:creationId xmlns="" xmlns:a16="http://schemas.microsoft.com/office/drawing/2014/main" id="{33D2E5A2-5B39-4AF1-B9B9-14F35386A78B}"/>
                  </a:ext>
                </a:extLst>
              </p:cNvPr>
              <p:cNvSpPr/>
              <p:nvPr/>
            </p:nvSpPr>
            <p:spPr>
              <a:xfrm>
                <a:off x="949438" y="2731227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38" name="Graphic 1">
                <a:extLst>
                  <a:ext uri="{FF2B5EF4-FFF2-40B4-BE49-F238E27FC236}">
                    <a16:creationId xmlns="" xmlns:a16="http://schemas.microsoft.com/office/drawing/2014/main" id="{06A9DB0F-BBE4-4D4C-ADC7-43759C2A8AF4}"/>
                  </a:ext>
                </a:extLst>
              </p:cNvPr>
              <p:cNvSpPr/>
              <p:nvPr/>
            </p:nvSpPr>
            <p:spPr>
              <a:xfrm>
                <a:off x="464266" y="318976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39" name="Graphic 1">
                <a:extLst>
                  <a:ext uri="{FF2B5EF4-FFF2-40B4-BE49-F238E27FC236}">
                    <a16:creationId xmlns="" xmlns:a16="http://schemas.microsoft.com/office/drawing/2014/main" id="{60FD6759-4FBC-4433-819D-584856C22B99}"/>
                  </a:ext>
                </a:extLst>
              </p:cNvPr>
              <p:cNvSpPr/>
              <p:nvPr/>
            </p:nvSpPr>
            <p:spPr>
              <a:xfrm>
                <a:off x="949438" y="318976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0" name="Graphic 1">
                <a:extLst>
                  <a:ext uri="{FF2B5EF4-FFF2-40B4-BE49-F238E27FC236}">
                    <a16:creationId xmlns="" xmlns:a16="http://schemas.microsoft.com/office/drawing/2014/main" id="{F44172F0-E8A3-40B5-85FD-6C52A49A326B}"/>
                  </a:ext>
                </a:extLst>
              </p:cNvPr>
              <p:cNvSpPr/>
              <p:nvPr/>
            </p:nvSpPr>
            <p:spPr>
              <a:xfrm>
                <a:off x="464266" y="3648309"/>
                <a:ext cx="485172" cy="474407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1" name="Graphic 1">
                <a:extLst>
                  <a:ext uri="{FF2B5EF4-FFF2-40B4-BE49-F238E27FC236}">
                    <a16:creationId xmlns="" xmlns:a16="http://schemas.microsoft.com/office/drawing/2014/main" id="{D4735F7C-4CA0-4BEE-B329-B8CA1799A416}"/>
                  </a:ext>
                </a:extLst>
              </p:cNvPr>
              <p:cNvSpPr/>
              <p:nvPr/>
            </p:nvSpPr>
            <p:spPr>
              <a:xfrm>
                <a:off x="949438" y="3648309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2" name="Graphic 1">
                <a:extLst>
                  <a:ext uri="{FF2B5EF4-FFF2-40B4-BE49-F238E27FC236}">
                    <a16:creationId xmlns="" xmlns:a16="http://schemas.microsoft.com/office/drawing/2014/main" id="{31A71428-443D-462F-98F8-A3E2FA43706A}"/>
                  </a:ext>
                </a:extLst>
              </p:cNvPr>
              <p:cNvSpPr/>
              <p:nvPr/>
            </p:nvSpPr>
            <p:spPr>
              <a:xfrm>
                <a:off x="464266" y="4106847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  <p:sp>
            <p:nvSpPr>
              <p:cNvPr id="43" name="Graphic 1">
                <a:extLst>
                  <a:ext uri="{FF2B5EF4-FFF2-40B4-BE49-F238E27FC236}">
                    <a16:creationId xmlns="" xmlns:a16="http://schemas.microsoft.com/office/drawing/2014/main" id="{DFF7CE6A-1D77-4201-B276-98D34E81D1CD}"/>
                  </a:ext>
                </a:extLst>
              </p:cNvPr>
              <p:cNvSpPr/>
              <p:nvPr/>
            </p:nvSpPr>
            <p:spPr>
              <a:xfrm>
                <a:off x="949437" y="4106846"/>
                <a:ext cx="485172" cy="474408"/>
              </a:xfrm>
              <a:custGeom>
                <a:avLst/>
                <a:gdLst>
                  <a:gd name="connsiteX0" fmla="*/ 374047 w 781050"/>
                  <a:gd name="connsiteY0" fmla="*/ 392716 h 781050"/>
                  <a:gd name="connsiteX1" fmla="*/ 278130 w 781050"/>
                  <a:gd name="connsiteY1" fmla="*/ 366617 h 781050"/>
                  <a:gd name="connsiteX2" fmla="*/ 260604 w 781050"/>
                  <a:gd name="connsiteY2" fmla="*/ 295561 h 781050"/>
                  <a:gd name="connsiteX3" fmla="*/ 200597 w 781050"/>
                  <a:gd name="connsiteY3" fmla="*/ 336709 h 781050"/>
                  <a:gd name="connsiteX4" fmla="*/ 226028 w 781050"/>
                  <a:gd name="connsiteY4" fmla="*/ 301847 h 781050"/>
                  <a:gd name="connsiteX5" fmla="*/ 193643 w 781050"/>
                  <a:gd name="connsiteY5" fmla="*/ 228600 h 781050"/>
                  <a:gd name="connsiteX6" fmla="*/ 91726 w 781050"/>
                  <a:gd name="connsiteY6" fmla="*/ 218313 h 781050"/>
                  <a:gd name="connsiteX7" fmla="*/ 95155 w 781050"/>
                  <a:gd name="connsiteY7" fmla="*/ 285369 h 781050"/>
                  <a:gd name="connsiteX8" fmla="*/ 141637 w 781050"/>
                  <a:gd name="connsiteY8" fmla="*/ 291275 h 781050"/>
                  <a:gd name="connsiteX9" fmla="*/ 150019 w 781050"/>
                  <a:gd name="connsiteY9" fmla="*/ 267367 h 781050"/>
                  <a:gd name="connsiteX10" fmla="*/ 169831 w 781050"/>
                  <a:gd name="connsiteY10" fmla="*/ 266033 h 781050"/>
                  <a:gd name="connsiteX11" fmla="*/ 160020 w 781050"/>
                  <a:gd name="connsiteY11" fmla="*/ 307181 h 781050"/>
                  <a:gd name="connsiteX12" fmla="*/ 80010 w 781050"/>
                  <a:gd name="connsiteY12" fmla="*/ 299752 h 781050"/>
                  <a:gd name="connsiteX13" fmla="*/ 75438 w 781050"/>
                  <a:gd name="connsiteY13" fmla="*/ 202787 h 781050"/>
                  <a:gd name="connsiteX14" fmla="*/ 139351 w 781050"/>
                  <a:gd name="connsiteY14" fmla="*/ 174974 h 781050"/>
                  <a:gd name="connsiteX15" fmla="*/ 81820 w 781050"/>
                  <a:gd name="connsiteY15" fmla="*/ 137732 h 781050"/>
                  <a:gd name="connsiteX16" fmla="*/ 30671 w 781050"/>
                  <a:gd name="connsiteY16" fmla="*/ 121253 h 781050"/>
                  <a:gd name="connsiteX17" fmla="*/ 76867 w 781050"/>
                  <a:gd name="connsiteY17" fmla="*/ 109823 h 781050"/>
                  <a:gd name="connsiteX18" fmla="*/ 9620 w 781050"/>
                  <a:gd name="connsiteY18" fmla="*/ 7144 h 781050"/>
                  <a:gd name="connsiteX19" fmla="*/ 112014 w 781050"/>
                  <a:gd name="connsiteY19" fmla="*/ 74200 h 781050"/>
                  <a:gd name="connsiteX20" fmla="*/ 123444 w 781050"/>
                  <a:gd name="connsiteY20" fmla="*/ 28004 h 781050"/>
                  <a:gd name="connsiteX21" fmla="*/ 139922 w 781050"/>
                  <a:gd name="connsiteY21" fmla="*/ 79248 h 781050"/>
                  <a:gd name="connsiteX22" fmla="*/ 177165 w 781050"/>
                  <a:gd name="connsiteY22" fmla="*/ 136779 h 781050"/>
                  <a:gd name="connsiteX23" fmla="*/ 204978 w 781050"/>
                  <a:gd name="connsiteY23" fmla="*/ 72866 h 781050"/>
                  <a:gd name="connsiteX24" fmla="*/ 301943 w 781050"/>
                  <a:gd name="connsiteY24" fmla="*/ 77438 h 781050"/>
                  <a:gd name="connsiteX25" fmla="*/ 309372 w 781050"/>
                  <a:gd name="connsiteY25" fmla="*/ 157353 h 781050"/>
                  <a:gd name="connsiteX26" fmla="*/ 268224 w 781050"/>
                  <a:gd name="connsiteY26" fmla="*/ 167164 h 781050"/>
                  <a:gd name="connsiteX27" fmla="*/ 269558 w 781050"/>
                  <a:gd name="connsiteY27" fmla="*/ 147352 h 781050"/>
                  <a:gd name="connsiteX28" fmla="*/ 293465 w 781050"/>
                  <a:gd name="connsiteY28" fmla="*/ 138970 h 781050"/>
                  <a:gd name="connsiteX29" fmla="*/ 287560 w 781050"/>
                  <a:gd name="connsiteY29" fmla="*/ 92488 h 781050"/>
                  <a:gd name="connsiteX30" fmla="*/ 220504 w 781050"/>
                  <a:gd name="connsiteY30" fmla="*/ 89059 h 781050"/>
                  <a:gd name="connsiteX31" fmla="*/ 230791 w 781050"/>
                  <a:gd name="connsiteY31" fmla="*/ 190976 h 781050"/>
                  <a:gd name="connsiteX32" fmla="*/ 304038 w 781050"/>
                  <a:gd name="connsiteY32" fmla="*/ 223266 h 781050"/>
                  <a:gd name="connsiteX33" fmla="*/ 338900 w 781050"/>
                  <a:gd name="connsiteY33" fmla="*/ 197930 h 781050"/>
                  <a:gd name="connsiteX34" fmla="*/ 297752 w 781050"/>
                  <a:gd name="connsiteY34" fmla="*/ 257937 h 781050"/>
                  <a:gd name="connsiteX35" fmla="*/ 368808 w 781050"/>
                  <a:gd name="connsiteY35" fmla="*/ 275463 h 781050"/>
                  <a:gd name="connsiteX36" fmla="*/ 394907 w 781050"/>
                  <a:gd name="connsiteY36" fmla="*/ 373856 h 781050"/>
                  <a:gd name="connsiteX37" fmla="*/ 421005 w 781050"/>
                  <a:gd name="connsiteY37" fmla="*/ 277940 h 781050"/>
                  <a:gd name="connsiteX38" fmla="*/ 492062 w 781050"/>
                  <a:gd name="connsiteY38" fmla="*/ 260414 h 781050"/>
                  <a:gd name="connsiteX39" fmla="*/ 450914 w 781050"/>
                  <a:gd name="connsiteY39" fmla="*/ 200406 h 781050"/>
                  <a:gd name="connsiteX40" fmla="*/ 485775 w 781050"/>
                  <a:gd name="connsiteY40" fmla="*/ 225838 h 781050"/>
                  <a:gd name="connsiteX41" fmla="*/ 559022 w 781050"/>
                  <a:gd name="connsiteY41" fmla="*/ 193548 h 781050"/>
                  <a:gd name="connsiteX42" fmla="*/ 569309 w 781050"/>
                  <a:gd name="connsiteY42" fmla="*/ 91631 h 781050"/>
                  <a:gd name="connsiteX43" fmla="*/ 502253 w 781050"/>
                  <a:gd name="connsiteY43" fmla="*/ 95059 h 781050"/>
                  <a:gd name="connsiteX44" fmla="*/ 496348 w 781050"/>
                  <a:gd name="connsiteY44" fmla="*/ 141542 h 781050"/>
                  <a:gd name="connsiteX45" fmla="*/ 520256 w 781050"/>
                  <a:gd name="connsiteY45" fmla="*/ 149924 h 781050"/>
                  <a:gd name="connsiteX46" fmla="*/ 521589 w 781050"/>
                  <a:gd name="connsiteY46" fmla="*/ 169736 h 781050"/>
                  <a:gd name="connsiteX47" fmla="*/ 480441 w 781050"/>
                  <a:gd name="connsiteY47" fmla="*/ 159925 h 781050"/>
                  <a:gd name="connsiteX48" fmla="*/ 487871 w 781050"/>
                  <a:gd name="connsiteY48" fmla="*/ 79915 h 781050"/>
                  <a:gd name="connsiteX49" fmla="*/ 584835 w 781050"/>
                  <a:gd name="connsiteY49" fmla="*/ 75343 h 781050"/>
                  <a:gd name="connsiteX50" fmla="*/ 612648 w 781050"/>
                  <a:gd name="connsiteY50" fmla="*/ 139160 h 781050"/>
                  <a:gd name="connsiteX51" fmla="*/ 649891 w 781050"/>
                  <a:gd name="connsiteY51" fmla="*/ 81629 h 781050"/>
                  <a:gd name="connsiteX52" fmla="*/ 666369 w 781050"/>
                  <a:gd name="connsiteY52" fmla="*/ 30385 h 781050"/>
                  <a:gd name="connsiteX53" fmla="*/ 677799 w 781050"/>
                  <a:gd name="connsiteY53" fmla="*/ 76581 h 781050"/>
                  <a:gd name="connsiteX54" fmla="*/ 780193 w 781050"/>
                  <a:gd name="connsiteY54" fmla="*/ 9525 h 781050"/>
                  <a:gd name="connsiteX55" fmla="*/ 713137 w 781050"/>
                  <a:gd name="connsiteY55" fmla="*/ 111919 h 781050"/>
                  <a:gd name="connsiteX56" fmla="*/ 759333 w 781050"/>
                  <a:gd name="connsiteY56" fmla="*/ 123349 h 781050"/>
                  <a:gd name="connsiteX57" fmla="*/ 708184 w 781050"/>
                  <a:gd name="connsiteY57" fmla="*/ 139827 h 781050"/>
                  <a:gd name="connsiteX58" fmla="*/ 650653 w 781050"/>
                  <a:gd name="connsiteY58" fmla="*/ 177070 h 781050"/>
                  <a:gd name="connsiteX59" fmla="*/ 714565 w 781050"/>
                  <a:gd name="connsiteY59" fmla="*/ 204883 h 781050"/>
                  <a:gd name="connsiteX60" fmla="*/ 709994 w 781050"/>
                  <a:gd name="connsiteY60" fmla="*/ 301847 h 781050"/>
                  <a:gd name="connsiteX61" fmla="*/ 630079 w 781050"/>
                  <a:gd name="connsiteY61" fmla="*/ 309277 h 781050"/>
                  <a:gd name="connsiteX62" fmla="*/ 620268 w 781050"/>
                  <a:gd name="connsiteY62" fmla="*/ 268129 h 781050"/>
                  <a:gd name="connsiteX63" fmla="*/ 640080 w 781050"/>
                  <a:gd name="connsiteY63" fmla="*/ 269462 h 781050"/>
                  <a:gd name="connsiteX64" fmla="*/ 648462 w 781050"/>
                  <a:gd name="connsiteY64" fmla="*/ 293370 h 781050"/>
                  <a:gd name="connsiteX65" fmla="*/ 694944 w 781050"/>
                  <a:gd name="connsiteY65" fmla="*/ 287465 h 781050"/>
                  <a:gd name="connsiteX66" fmla="*/ 698373 w 781050"/>
                  <a:gd name="connsiteY66" fmla="*/ 220409 h 781050"/>
                  <a:gd name="connsiteX67" fmla="*/ 596456 w 781050"/>
                  <a:gd name="connsiteY67" fmla="*/ 230696 h 781050"/>
                  <a:gd name="connsiteX68" fmla="*/ 564166 w 781050"/>
                  <a:gd name="connsiteY68" fmla="*/ 303943 h 781050"/>
                  <a:gd name="connsiteX69" fmla="*/ 589598 w 781050"/>
                  <a:gd name="connsiteY69" fmla="*/ 338804 h 781050"/>
                  <a:gd name="connsiteX70" fmla="*/ 529590 w 781050"/>
                  <a:gd name="connsiteY70" fmla="*/ 297656 h 781050"/>
                  <a:gd name="connsiteX71" fmla="*/ 512064 w 781050"/>
                  <a:gd name="connsiteY71" fmla="*/ 368713 h 781050"/>
                  <a:gd name="connsiteX72" fmla="*/ 413671 w 781050"/>
                  <a:gd name="connsiteY72" fmla="*/ 394811 h 781050"/>
                  <a:gd name="connsiteX73" fmla="*/ 509588 w 781050"/>
                  <a:gd name="connsiteY73" fmla="*/ 420910 h 781050"/>
                  <a:gd name="connsiteX74" fmla="*/ 527114 w 781050"/>
                  <a:gd name="connsiteY74" fmla="*/ 491966 h 781050"/>
                  <a:gd name="connsiteX75" fmla="*/ 587216 w 781050"/>
                  <a:gd name="connsiteY75" fmla="*/ 450818 h 781050"/>
                  <a:gd name="connsiteX76" fmla="*/ 561785 w 781050"/>
                  <a:gd name="connsiteY76" fmla="*/ 485680 h 781050"/>
                  <a:gd name="connsiteX77" fmla="*/ 594170 w 781050"/>
                  <a:gd name="connsiteY77" fmla="*/ 558927 h 781050"/>
                  <a:gd name="connsiteX78" fmla="*/ 696087 w 781050"/>
                  <a:gd name="connsiteY78" fmla="*/ 569214 h 781050"/>
                  <a:gd name="connsiteX79" fmla="*/ 692658 w 781050"/>
                  <a:gd name="connsiteY79" fmla="*/ 502158 h 781050"/>
                  <a:gd name="connsiteX80" fmla="*/ 646176 w 781050"/>
                  <a:gd name="connsiteY80" fmla="*/ 496253 h 781050"/>
                  <a:gd name="connsiteX81" fmla="*/ 637794 w 781050"/>
                  <a:gd name="connsiteY81" fmla="*/ 520160 h 781050"/>
                  <a:gd name="connsiteX82" fmla="*/ 617982 w 781050"/>
                  <a:gd name="connsiteY82" fmla="*/ 521494 h 781050"/>
                  <a:gd name="connsiteX83" fmla="*/ 627793 w 781050"/>
                  <a:gd name="connsiteY83" fmla="*/ 480346 h 781050"/>
                  <a:gd name="connsiteX84" fmla="*/ 707803 w 781050"/>
                  <a:gd name="connsiteY84" fmla="*/ 487680 h 781050"/>
                  <a:gd name="connsiteX85" fmla="*/ 712375 w 781050"/>
                  <a:gd name="connsiteY85" fmla="*/ 584645 h 781050"/>
                  <a:gd name="connsiteX86" fmla="*/ 648462 w 781050"/>
                  <a:gd name="connsiteY86" fmla="*/ 612458 h 781050"/>
                  <a:gd name="connsiteX87" fmla="*/ 705993 w 781050"/>
                  <a:gd name="connsiteY87" fmla="*/ 649700 h 781050"/>
                  <a:gd name="connsiteX88" fmla="*/ 757142 w 781050"/>
                  <a:gd name="connsiteY88" fmla="*/ 666179 h 781050"/>
                  <a:gd name="connsiteX89" fmla="*/ 710946 w 781050"/>
                  <a:gd name="connsiteY89" fmla="*/ 677704 h 781050"/>
                  <a:gd name="connsiteX90" fmla="*/ 778002 w 781050"/>
                  <a:gd name="connsiteY90" fmla="*/ 780098 h 781050"/>
                  <a:gd name="connsiteX91" fmla="*/ 675608 w 781050"/>
                  <a:gd name="connsiteY91" fmla="*/ 713042 h 781050"/>
                  <a:gd name="connsiteX92" fmla="*/ 664178 w 781050"/>
                  <a:gd name="connsiteY92" fmla="*/ 759238 h 781050"/>
                  <a:gd name="connsiteX93" fmla="*/ 647700 w 781050"/>
                  <a:gd name="connsiteY93" fmla="*/ 708088 h 781050"/>
                  <a:gd name="connsiteX94" fmla="*/ 610457 w 781050"/>
                  <a:gd name="connsiteY94" fmla="*/ 650558 h 781050"/>
                  <a:gd name="connsiteX95" fmla="*/ 582644 w 781050"/>
                  <a:gd name="connsiteY95" fmla="*/ 714470 h 781050"/>
                  <a:gd name="connsiteX96" fmla="*/ 485680 w 781050"/>
                  <a:gd name="connsiteY96" fmla="*/ 709898 h 781050"/>
                  <a:gd name="connsiteX97" fmla="*/ 478346 w 781050"/>
                  <a:gd name="connsiteY97" fmla="*/ 629984 h 781050"/>
                  <a:gd name="connsiteX98" fmla="*/ 519494 w 781050"/>
                  <a:gd name="connsiteY98" fmla="*/ 620078 h 781050"/>
                  <a:gd name="connsiteX99" fmla="*/ 518160 w 781050"/>
                  <a:gd name="connsiteY99" fmla="*/ 639890 h 781050"/>
                  <a:gd name="connsiteX100" fmla="*/ 494252 w 781050"/>
                  <a:gd name="connsiteY100" fmla="*/ 648272 h 781050"/>
                  <a:gd name="connsiteX101" fmla="*/ 500158 w 781050"/>
                  <a:gd name="connsiteY101" fmla="*/ 694754 h 781050"/>
                  <a:gd name="connsiteX102" fmla="*/ 567214 w 781050"/>
                  <a:gd name="connsiteY102" fmla="*/ 698183 h 781050"/>
                  <a:gd name="connsiteX103" fmla="*/ 556927 w 781050"/>
                  <a:gd name="connsiteY103" fmla="*/ 596265 h 781050"/>
                  <a:gd name="connsiteX104" fmla="*/ 483680 w 781050"/>
                  <a:gd name="connsiteY104" fmla="*/ 563975 h 781050"/>
                  <a:gd name="connsiteX105" fmla="*/ 448818 w 781050"/>
                  <a:gd name="connsiteY105" fmla="*/ 589407 h 781050"/>
                  <a:gd name="connsiteX106" fmla="*/ 489966 w 781050"/>
                  <a:gd name="connsiteY106" fmla="*/ 529400 h 781050"/>
                  <a:gd name="connsiteX107" fmla="*/ 418910 w 781050"/>
                  <a:gd name="connsiteY107" fmla="*/ 511874 h 781050"/>
                  <a:gd name="connsiteX108" fmla="*/ 392811 w 781050"/>
                  <a:gd name="connsiteY108" fmla="*/ 413480 h 781050"/>
                  <a:gd name="connsiteX109" fmla="*/ 366713 w 781050"/>
                  <a:gd name="connsiteY109" fmla="*/ 509397 h 781050"/>
                  <a:gd name="connsiteX110" fmla="*/ 295656 w 781050"/>
                  <a:gd name="connsiteY110" fmla="*/ 526923 h 781050"/>
                  <a:gd name="connsiteX111" fmla="*/ 336804 w 781050"/>
                  <a:gd name="connsiteY111" fmla="*/ 586931 h 781050"/>
                  <a:gd name="connsiteX112" fmla="*/ 301943 w 781050"/>
                  <a:gd name="connsiteY112" fmla="*/ 561499 h 781050"/>
                  <a:gd name="connsiteX113" fmla="*/ 228695 w 781050"/>
                  <a:gd name="connsiteY113" fmla="*/ 593789 h 781050"/>
                  <a:gd name="connsiteX114" fmla="*/ 218408 w 781050"/>
                  <a:gd name="connsiteY114" fmla="*/ 695706 h 781050"/>
                  <a:gd name="connsiteX115" fmla="*/ 285464 w 781050"/>
                  <a:gd name="connsiteY115" fmla="*/ 692277 h 781050"/>
                  <a:gd name="connsiteX116" fmla="*/ 291370 w 781050"/>
                  <a:gd name="connsiteY116" fmla="*/ 645795 h 781050"/>
                  <a:gd name="connsiteX117" fmla="*/ 267462 w 781050"/>
                  <a:gd name="connsiteY117" fmla="*/ 637413 h 781050"/>
                  <a:gd name="connsiteX118" fmla="*/ 266129 w 781050"/>
                  <a:gd name="connsiteY118" fmla="*/ 617601 h 781050"/>
                  <a:gd name="connsiteX119" fmla="*/ 307277 w 781050"/>
                  <a:gd name="connsiteY119" fmla="*/ 627412 h 781050"/>
                  <a:gd name="connsiteX120" fmla="*/ 299847 w 781050"/>
                  <a:gd name="connsiteY120" fmla="*/ 707327 h 781050"/>
                  <a:gd name="connsiteX121" fmla="*/ 202883 w 781050"/>
                  <a:gd name="connsiteY121" fmla="*/ 711899 h 781050"/>
                  <a:gd name="connsiteX122" fmla="*/ 175069 w 781050"/>
                  <a:gd name="connsiteY122" fmla="*/ 648081 h 781050"/>
                  <a:gd name="connsiteX123" fmla="*/ 137827 w 781050"/>
                  <a:gd name="connsiteY123" fmla="*/ 705612 h 781050"/>
                  <a:gd name="connsiteX124" fmla="*/ 121349 w 781050"/>
                  <a:gd name="connsiteY124" fmla="*/ 756857 h 781050"/>
                  <a:gd name="connsiteX125" fmla="*/ 109919 w 781050"/>
                  <a:gd name="connsiteY125" fmla="*/ 710660 h 781050"/>
                  <a:gd name="connsiteX126" fmla="*/ 7144 w 781050"/>
                  <a:gd name="connsiteY126" fmla="*/ 778193 h 781050"/>
                  <a:gd name="connsiteX127" fmla="*/ 74200 w 781050"/>
                  <a:gd name="connsiteY127" fmla="*/ 675799 h 781050"/>
                  <a:gd name="connsiteX128" fmla="*/ 28004 w 781050"/>
                  <a:gd name="connsiteY128" fmla="*/ 664369 h 781050"/>
                  <a:gd name="connsiteX129" fmla="*/ 79248 w 781050"/>
                  <a:gd name="connsiteY129" fmla="*/ 647890 h 781050"/>
                  <a:gd name="connsiteX130" fmla="*/ 136779 w 781050"/>
                  <a:gd name="connsiteY130" fmla="*/ 610648 h 781050"/>
                  <a:gd name="connsiteX131" fmla="*/ 72962 w 781050"/>
                  <a:gd name="connsiteY131" fmla="*/ 582835 h 781050"/>
                  <a:gd name="connsiteX132" fmla="*/ 77534 w 781050"/>
                  <a:gd name="connsiteY132" fmla="*/ 485870 h 781050"/>
                  <a:gd name="connsiteX133" fmla="*/ 157544 w 781050"/>
                  <a:gd name="connsiteY133" fmla="*/ 478441 h 781050"/>
                  <a:gd name="connsiteX134" fmla="*/ 167354 w 781050"/>
                  <a:gd name="connsiteY134" fmla="*/ 519589 h 781050"/>
                  <a:gd name="connsiteX135" fmla="*/ 147542 w 781050"/>
                  <a:gd name="connsiteY135" fmla="*/ 518255 h 781050"/>
                  <a:gd name="connsiteX136" fmla="*/ 139160 w 781050"/>
                  <a:gd name="connsiteY136" fmla="*/ 494348 h 781050"/>
                  <a:gd name="connsiteX137" fmla="*/ 92678 w 781050"/>
                  <a:gd name="connsiteY137" fmla="*/ 500253 h 781050"/>
                  <a:gd name="connsiteX138" fmla="*/ 89249 w 781050"/>
                  <a:gd name="connsiteY138" fmla="*/ 567309 h 781050"/>
                  <a:gd name="connsiteX139" fmla="*/ 191167 w 781050"/>
                  <a:gd name="connsiteY139" fmla="*/ 557022 h 781050"/>
                  <a:gd name="connsiteX140" fmla="*/ 223456 w 781050"/>
                  <a:gd name="connsiteY140" fmla="*/ 483775 h 781050"/>
                  <a:gd name="connsiteX141" fmla="*/ 198025 w 781050"/>
                  <a:gd name="connsiteY141" fmla="*/ 448913 h 781050"/>
                  <a:gd name="connsiteX142" fmla="*/ 258128 w 781050"/>
                  <a:gd name="connsiteY142" fmla="*/ 490061 h 781050"/>
                  <a:gd name="connsiteX143" fmla="*/ 275654 w 781050"/>
                  <a:gd name="connsiteY143" fmla="*/ 419005 h 781050"/>
                  <a:gd name="connsiteX144" fmla="*/ 374047 w 781050"/>
                  <a:gd name="connsiteY144" fmla="*/ 392716 h 7810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  <a:cxn ang="0">
                    <a:pos x="connsiteX132" y="connsiteY132"/>
                  </a:cxn>
                  <a:cxn ang="0">
                    <a:pos x="connsiteX133" y="connsiteY133"/>
                  </a:cxn>
                  <a:cxn ang="0">
                    <a:pos x="connsiteX134" y="connsiteY134"/>
                  </a:cxn>
                  <a:cxn ang="0">
                    <a:pos x="connsiteX135" y="connsiteY135"/>
                  </a:cxn>
                  <a:cxn ang="0">
                    <a:pos x="connsiteX136" y="connsiteY136"/>
                  </a:cxn>
                  <a:cxn ang="0">
                    <a:pos x="connsiteX137" y="connsiteY137"/>
                  </a:cxn>
                  <a:cxn ang="0">
                    <a:pos x="connsiteX138" y="connsiteY138"/>
                  </a:cxn>
                  <a:cxn ang="0">
                    <a:pos x="connsiteX139" y="connsiteY139"/>
                  </a:cxn>
                  <a:cxn ang="0">
                    <a:pos x="connsiteX140" y="connsiteY140"/>
                  </a:cxn>
                  <a:cxn ang="0">
                    <a:pos x="connsiteX141" y="connsiteY141"/>
                  </a:cxn>
                  <a:cxn ang="0">
                    <a:pos x="connsiteX142" y="connsiteY142"/>
                  </a:cxn>
                  <a:cxn ang="0">
                    <a:pos x="connsiteX143" y="connsiteY143"/>
                  </a:cxn>
                  <a:cxn ang="0">
                    <a:pos x="connsiteX144" y="connsiteY144"/>
                  </a:cxn>
                </a:cxnLst>
                <a:rect l="l" t="t" r="r" b="b"/>
                <a:pathLst>
                  <a:path w="781050" h="781050">
                    <a:moveTo>
                      <a:pt x="374047" y="392716"/>
                    </a:moveTo>
                    <a:cubicBezTo>
                      <a:pt x="324517" y="338900"/>
                      <a:pt x="313563" y="350901"/>
                      <a:pt x="278130" y="366617"/>
                    </a:cubicBezTo>
                    <a:cubicBezTo>
                      <a:pt x="292799" y="333947"/>
                      <a:pt x="288703" y="322802"/>
                      <a:pt x="260604" y="295561"/>
                    </a:cubicBezTo>
                    <a:cubicBezTo>
                      <a:pt x="258318" y="328898"/>
                      <a:pt x="233934" y="346615"/>
                      <a:pt x="200597" y="336709"/>
                    </a:cubicBezTo>
                    <a:cubicBezTo>
                      <a:pt x="215741" y="327850"/>
                      <a:pt x="223838" y="315563"/>
                      <a:pt x="226028" y="301847"/>
                    </a:cubicBezTo>
                    <a:cubicBezTo>
                      <a:pt x="229743" y="278702"/>
                      <a:pt x="216884" y="251269"/>
                      <a:pt x="193643" y="228600"/>
                    </a:cubicBezTo>
                    <a:cubicBezTo>
                      <a:pt x="159734" y="195453"/>
                      <a:pt x="115253" y="193548"/>
                      <a:pt x="91726" y="218313"/>
                    </a:cubicBezTo>
                    <a:cubicBezTo>
                      <a:pt x="70485" y="240697"/>
                      <a:pt x="75248" y="264795"/>
                      <a:pt x="95155" y="285369"/>
                    </a:cubicBezTo>
                    <a:cubicBezTo>
                      <a:pt x="110966" y="301752"/>
                      <a:pt x="131921" y="300038"/>
                      <a:pt x="141637" y="291275"/>
                    </a:cubicBezTo>
                    <a:cubicBezTo>
                      <a:pt x="146114" y="287179"/>
                      <a:pt x="154210" y="279654"/>
                      <a:pt x="150019" y="267367"/>
                    </a:cubicBezTo>
                    <a:cubicBezTo>
                      <a:pt x="142875" y="246412"/>
                      <a:pt x="161258" y="247745"/>
                      <a:pt x="169831" y="266033"/>
                    </a:cubicBezTo>
                    <a:cubicBezTo>
                      <a:pt x="177260" y="281940"/>
                      <a:pt x="169450" y="298704"/>
                      <a:pt x="160020" y="307181"/>
                    </a:cubicBezTo>
                    <a:cubicBezTo>
                      <a:pt x="141542" y="323469"/>
                      <a:pt x="108966" y="328994"/>
                      <a:pt x="80010" y="299752"/>
                    </a:cubicBezTo>
                    <a:cubicBezTo>
                      <a:pt x="54578" y="274034"/>
                      <a:pt x="43815" y="236982"/>
                      <a:pt x="75438" y="202787"/>
                    </a:cubicBezTo>
                    <a:cubicBezTo>
                      <a:pt x="94298" y="182404"/>
                      <a:pt x="114872" y="173546"/>
                      <a:pt x="139351" y="174974"/>
                    </a:cubicBezTo>
                    <a:cubicBezTo>
                      <a:pt x="117158" y="152305"/>
                      <a:pt x="105442" y="136874"/>
                      <a:pt x="81820" y="137732"/>
                    </a:cubicBezTo>
                    <a:cubicBezTo>
                      <a:pt x="57912" y="138589"/>
                      <a:pt x="46006" y="139637"/>
                      <a:pt x="30671" y="121253"/>
                    </a:cubicBezTo>
                    <a:cubicBezTo>
                      <a:pt x="42101" y="108299"/>
                      <a:pt x="60484" y="107918"/>
                      <a:pt x="76867" y="109823"/>
                    </a:cubicBezTo>
                    <a:cubicBezTo>
                      <a:pt x="38767" y="90869"/>
                      <a:pt x="9906" y="49911"/>
                      <a:pt x="9620" y="7144"/>
                    </a:cubicBezTo>
                    <a:cubicBezTo>
                      <a:pt x="52388" y="7430"/>
                      <a:pt x="93345" y="36290"/>
                      <a:pt x="112014" y="74200"/>
                    </a:cubicBezTo>
                    <a:cubicBezTo>
                      <a:pt x="110109" y="57817"/>
                      <a:pt x="110490" y="39338"/>
                      <a:pt x="123444" y="28004"/>
                    </a:cubicBezTo>
                    <a:cubicBezTo>
                      <a:pt x="141827" y="43434"/>
                      <a:pt x="140780" y="55340"/>
                      <a:pt x="139922" y="79248"/>
                    </a:cubicBezTo>
                    <a:cubicBezTo>
                      <a:pt x="139065" y="102870"/>
                      <a:pt x="154496" y="114586"/>
                      <a:pt x="177165" y="136779"/>
                    </a:cubicBezTo>
                    <a:cubicBezTo>
                      <a:pt x="175736" y="112300"/>
                      <a:pt x="184499" y="91726"/>
                      <a:pt x="204978" y="72866"/>
                    </a:cubicBezTo>
                    <a:cubicBezTo>
                      <a:pt x="239173" y="41339"/>
                      <a:pt x="276225" y="52007"/>
                      <a:pt x="301943" y="77438"/>
                    </a:cubicBezTo>
                    <a:cubicBezTo>
                      <a:pt x="331089" y="106394"/>
                      <a:pt x="325660" y="138970"/>
                      <a:pt x="309372" y="157353"/>
                    </a:cubicBezTo>
                    <a:cubicBezTo>
                      <a:pt x="300990" y="166878"/>
                      <a:pt x="284131" y="174689"/>
                      <a:pt x="268224" y="167164"/>
                    </a:cubicBezTo>
                    <a:cubicBezTo>
                      <a:pt x="249841" y="158591"/>
                      <a:pt x="248507" y="140208"/>
                      <a:pt x="269558" y="147352"/>
                    </a:cubicBezTo>
                    <a:cubicBezTo>
                      <a:pt x="281845" y="151543"/>
                      <a:pt x="289370" y="143447"/>
                      <a:pt x="293465" y="138970"/>
                    </a:cubicBezTo>
                    <a:cubicBezTo>
                      <a:pt x="302228" y="129350"/>
                      <a:pt x="303943" y="108395"/>
                      <a:pt x="287560" y="92488"/>
                    </a:cubicBezTo>
                    <a:cubicBezTo>
                      <a:pt x="267081" y="72581"/>
                      <a:pt x="242983" y="67818"/>
                      <a:pt x="220504" y="89059"/>
                    </a:cubicBezTo>
                    <a:cubicBezTo>
                      <a:pt x="195739" y="112586"/>
                      <a:pt x="197644" y="157067"/>
                      <a:pt x="230791" y="190976"/>
                    </a:cubicBezTo>
                    <a:cubicBezTo>
                      <a:pt x="253460" y="214122"/>
                      <a:pt x="280892" y="226981"/>
                      <a:pt x="304038" y="223266"/>
                    </a:cubicBezTo>
                    <a:cubicBezTo>
                      <a:pt x="317754" y="221075"/>
                      <a:pt x="330041" y="213074"/>
                      <a:pt x="338900" y="197930"/>
                    </a:cubicBezTo>
                    <a:cubicBezTo>
                      <a:pt x="348901" y="231267"/>
                      <a:pt x="331089" y="255651"/>
                      <a:pt x="297752" y="257937"/>
                    </a:cubicBezTo>
                    <a:cubicBezTo>
                      <a:pt x="324993" y="286036"/>
                      <a:pt x="336137" y="290132"/>
                      <a:pt x="368808" y="275463"/>
                    </a:cubicBezTo>
                    <a:cubicBezTo>
                      <a:pt x="353092" y="310991"/>
                      <a:pt x="341090" y="321850"/>
                      <a:pt x="394907" y="373856"/>
                    </a:cubicBezTo>
                    <a:cubicBezTo>
                      <a:pt x="448723" y="324326"/>
                      <a:pt x="436721" y="313468"/>
                      <a:pt x="421005" y="277940"/>
                    </a:cubicBezTo>
                    <a:cubicBezTo>
                      <a:pt x="453676" y="292608"/>
                      <a:pt x="464820" y="288512"/>
                      <a:pt x="492062" y="260414"/>
                    </a:cubicBezTo>
                    <a:cubicBezTo>
                      <a:pt x="458819" y="258128"/>
                      <a:pt x="441008" y="233744"/>
                      <a:pt x="450914" y="200406"/>
                    </a:cubicBezTo>
                    <a:cubicBezTo>
                      <a:pt x="459772" y="215551"/>
                      <a:pt x="472059" y="223552"/>
                      <a:pt x="485775" y="225838"/>
                    </a:cubicBezTo>
                    <a:cubicBezTo>
                      <a:pt x="508921" y="229553"/>
                      <a:pt x="536353" y="216694"/>
                      <a:pt x="559022" y="193548"/>
                    </a:cubicBezTo>
                    <a:cubicBezTo>
                      <a:pt x="592169" y="159639"/>
                      <a:pt x="594074" y="115157"/>
                      <a:pt x="569309" y="91631"/>
                    </a:cubicBezTo>
                    <a:cubicBezTo>
                      <a:pt x="546926" y="70390"/>
                      <a:pt x="522827" y="75152"/>
                      <a:pt x="502253" y="95059"/>
                    </a:cubicBezTo>
                    <a:cubicBezTo>
                      <a:pt x="485870" y="110966"/>
                      <a:pt x="487585" y="131826"/>
                      <a:pt x="496348" y="141542"/>
                    </a:cubicBezTo>
                    <a:cubicBezTo>
                      <a:pt x="500444" y="146018"/>
                      <a:pt x="507968" y="154115"/>
                      <a:pt x="520256" y="149924"/>
                    </a:cubicBezTo>
                    <a:cubicBezTo>
                      <a:pt x="541211" y="142780"/>
                      <a:pt x="539877" y="161163"/>
                      <a:pt x="521589" y="169736"/>
                    </a:cubicBezTo>
                    <a:cubicBezTo>
                      <a:pt x="505682" y="177165"/>
                      <a:pt x="488918" y="169355"/>
                      <a:pt x="480441" y="159925"/>
                    </a:cubicBezTo>
                    <a:cubicBezTo>
                      <a:pt x="464153" y="141446"/>
                      <a:pt x="458629" y="108871"/>
                      <a:pt x="487871" y="79915"/>
                    </a:cubicBezTo>
                    <a:cubicBezTo>
                      <a:pt x="513588" y="54483"/>
                      <a:pt x="550640" y="43720"/>
                      <a:pt x="584835" y="75343"/>
                    </a:cubicBezTo>
                    <a:cubicBezTo>
                      <a:pt x="605219" y="94202"/>
                      <a:pt x="614077" y="114776"/>
                      <a:pt x="612648" y="139160"/>
                    </a:cubicBezTo>
                    <a:cubicBezTo>
                      <a:pt x="635413" y="116967"/>
                      <a:pt x="650748" y="105251"/>
                      <a:pt x="649891" y="81629"/>
                    </a:cubicBezTo>
                    <a:cubicBezTo>
                      <a:pt x="649034" y="57722"/>
                      <a:pt x="647986" y="45815"/>
                      <a:pt x="666369" y="30385"/>
                    </a:cubicBezTo>
                    <a:cubicBezTo>
                      <a:pt x="679323" y="41815"/>
                      <a:pt x="679704" y="60198"/>
                      <a:pt x="677799" y="76581"/>
                    </a:cubicBezTo>
                    <a:cubicBezTo>
                      <a:pt x="696468" y="38672"/>
                      <a:pt x="737426" y="9811"/>
                      <a:pt x="780193" y="9525"/>
                    </a:cubicBezTo>
                    <a:cubicBezTo>
                      <a:pt x="779907" y="52292"/>
                      <a:pt x="751046" y="93250"/>
                      <a:pt x="713137" y="111919"/>
                    </a:cubicBezTo>
                    <a:cubicBezTo>
                      <a:pt x="729520" y="110014"/>
                      <a:pt x="747903" y="110395"/>
                      <a:pt x="759333" y="123349"/>
                    </a:cubicBezTo>
                    <a:cubicBezTo>
                      <a:pt x="743903" y="141732"/>
                      <a:pt x="731996" y="140684"/>
                      <a:pt x="708184" y="139827"/>
                    </a:cubicBezTo>
                    <a:cubicBezTo>
                      <a:pt x="684562" y="138970"/>
                      <a:pt x="672846" y="154400"/>
                      <a:pt x="650653" y="177070"/>
                    </a:cubicBezTo>
                    <a:cubicBezTo>
                      <a:pt x="675132" y="175546"/>
                      <a:pt x="695706" y="184404"/>
                      <a:pt x="714565" y="204883"/>
                    </a:cubicBezTo>
                    <a:cubicBezTo>
                      <a:pt x="746093" y="239078"/>
                      <a:pt x="735425" y="276130"/>
                      <a:pt x="709994" y="301847"/>
                    </a:cubicBezTo>
                    <a:cubicBezTo>
                      <a:pt x="681038" y="330994"/>
                      <a:pt x="648462" y="325565"/>
                      <a:pt x="630079" y="309277"/>
                    </a:cubicBezTo>
                    <a:cubicBezTo>
                      <a:pt x="620554" y="300895"/>
                      <a:pt x="612743" y="284036"/>
                      <a:pt x="620268" y="268129"/>
                    </a:cubicBezTo>
                    <a:cubicBezTo>
                      <a:pt x="628840" y="249746"/>
                      <a:pt x="647224" y="248412"/>
                      <a:pt x="640080" y="269462"/>
                    </a:cubicBezTo>
                    <a:cubicBezTo>
                      <a:pt x="635889" y="281750"/>
                      <a:pt x="643985" y="289274"/>
                      <a:pt x="648462" y="293370"/>
                    </a:cubicBezTo>
                    <a:cubicBezTo>
                      <a:pt x="658082" y="302133"/>
                      <a:pt x="679037" y="303848"/>
                      <a:pt x="694944" y="287465"/>
                    </a:cubicBezTo>
                    <a:cubicBezTo>
                      <a:pt x="714851" y="266986"/>
                      <a:pt x="719614" y="242888"/>
                      <a:pt x="698373" y="220409"/>
                    </a:cubicBezTo>
                    <a:cubicBezTo>
                      <a:pt x="674846" y="195644"/>
                      <a:pt x="630365" y="197549"/>
                      <a:pt x="596456" y="230696"/>
                    </a:cubicBezTo>
                    <a:cubicBezTo>
                      <a:pt x="573310" y="253365"/>
                      <a:pt x="560451" y="280797"/>
                      <a:pt x="564166" y="303943"/>
                    </a:cubicBezTo>
                    <a:cubicBezTo>
                      <a:pt x="566357" y="317659"/>
                      <a:pt x="574358" y="329946"/>
                      <a:pt x="589598" y="338804"/>
                    </a:cubicBezTo>
                    <a:cubicBezTo>
                      <a:pt x="556260" y="348806"/>
                      <a:pt x="531876" y="330994"/>
                      <a:pt x="529590" y="297656"/>
                    </a:cubicBezTo>
                    <a:cubicBezTo>
                      <a:pt x="501491" y="324898"/>
                      <a:pt x="497396" y="336042"/>
                      <a:pt x="512064" y="368713"/>
                    </a:cubicBezTo>
                    <a:cubicBezTo>
                      <a:pt x="476536" y="352997"/>
                      <a:pt x="465677" y="340995"/>
                      <a:pt x="413671" y="394811"/>
                    </a:cubicBezTo>
                    <a:cubicBezTo>
                      <a:pt x="463201" y="448628"/>
                      <a:pt x="474155" y="436626"/>
                      <a:pt x="509588" y="420910"/>
                    </a:cubicBezTo>
                    <a:cubicBezTo>
                      <a:pt x="494919" y="453581"/>
                      <a:pt x="499015" y="464725"/>
                      <a:pt x="527114" y="491966"/>
                    </a:cubicBezTo>
                    <a:cubicBezTo>
                      <a:pt x="529400" y="458724"/>
                      <a:pt x="553784" y="440912"/>
                      <a:pt x="587216" y="450818"/>
                    </a:cubicBezTo>
                    <a:cubicBezTo>
                      <a:pt x="572072" y="459676"/>
                      <a:pt x="563975" y="471964"/>
                      <a:pt x="561785" y="485680"/>
                    </a:cubicBezTo>
                    <a:cubicBezTo>
                      <a:pt x="558070" y="508825"/>
                      <a:pt x="570929" y="536258"/>
                      <a:pt x="594170" y="558927"/>
                    </a:cubicBezTo>
                    <a:cubicBezTo>
                      <a:pt x="628079" y="592074"/>
                      <a:pt x="672560" y="593979"/>
                      <a:pt x="696087" y="569214"/>
                    </a:cubicBezTo>
                    <a:cubicBezTo>
                      <a:pt x="717328" y="546830"/>
                      <a:pt x="712565" y="522732"/>
                      <a:pt x="692658" y="502158"/>
                    </a:cubicBezTo>
                    <a:cubicBezTo>
                      <a:pt x="676751" y="485775"/>
                      <a:pt x="655892" y="487490"/>
                      <a:pt x="646176" y="496253"/>
                    </a:cubicBezTo>
                    <a:cubicBezTo>
                      <a:pt x="641699" y="500348"/>
                      <a:pt x="633603" y="507873"/>
                      <a:pt x="637794" y="520160"/>
                    </a:cubicBezTo>
                    <a:cubicBezTo>
                      <a:pt x="644938" y="541115"/>
                      <a:pt x="626555" y="539782"/>
                      <a:pt x="617982" y="521494"/>
                    </a:cubicBezTo>
                    <a:cubicBezTo>
                      <a:pt x="610553" y="505587"/>
                      <a:pt x="618363" y="488823"/>
                      <a:pt x="627793" y="480346"/>
                    </a:cubicBezTo>
                    <a:cubicBezTo>
                      <a:pt x="646271" y="464058"/>
                      <a:pt x="678847" y="458534"/>
                      <a:pt x="707803" y="487680"/>
                    </a:cubicBezTo>
                    <a:cubicBezTo>
                      <a:pt x="733235" y="513398"/>
                      <a:pt x="743998" y="550450"/>
                      <a:pt x="712375" y="584645"/>
                    </a:cubicBezTo>
                    <a:cubicBezTo>
                      <a:pt x="693515" y="605028"/>
                      <a:pt x="672941" y="613886"/>
                      <a:pt x="648462" y="612458"/>
                    </a:cubicBezTo>
                    <a:cubicBezTo>
                      <a:pt x="670655" y="635127"/>
                      <a:pt x="682371" y="650558"/>
                      <a:pt x="705993" y="649700"/>
                    </a:cubicBezTo>
                    <a:cubicBezTo>
                      <a:pt x="729901" y="648843"/>
                      <a:pt x="741807" y="647795"/>
                      <a:pt x="757142" y="666179"/>
                    </a:cubicBezTo>
                    <a:cubicBezTo>
                      <a:pt x="745712" y="679133"/>
                      <a:pt x="727329" y="679513"/>
                      <a:pt x="710946" y="677704"/>
                    </a:cubicBezTo>
                    <a:cubicBezTo>
                      <a:pt x="748856" y="696373"/>
                      <a:pt x="777716" y="737330"/>
                      <a:pt x="778002" y="780098"/>
                    </a:cubicBezTo>
                    <a:cubicBezTo>
                      <a:pt x="735235" y="779812"/>
                      <a:pt x="694277" y="750951"/>
                      <a:pt x="675608" y="713042"/>
                    </a:cubicBezTo>
                    <a:cubicBezTo>
                      <a:pt x="677513" y="729425"/>
                      <a:pt x="677132" y="747903"/>
                      <a:pt x="664178" y="759238"/>
                    </a:cubicBezTo>
                    <a:cubicBezTo>
                      <a:pt x="645795" y="743807"/>
                      <a:pt x="646843" y="731901"/>
                      <a:pt x="647700" y="708088"/>
                    </a:cubicBezTo>
                    <a:cubicBezTo>
                      <a:pt x="648557" y="684467"/>
                      <a:pt x="633127" y="672751"/>
                      <a:pt x="610457" y="650558"/>
                    </a:cubicBezTo>
                    <a:cubicBezTo>
                      <a:pt x="611886" y="675037"/>
                      <a:pt x="603123" y="695611"/>
                      <a:pt x="582644" y="714470"/>
                    </a:cubicBezTo>
                    <a:cubicBezTo>
                      <a:pt x="548450" y="745998"/>
                      <a:pt x="511397" y="735330"/>
                      <a:pt x="485680" y="709898"/>
                    </a:cubicBezTo>
                    <a:cubicBezTo>
                      <a:pt x="456533" y="680942"/>
                      <a:pt x="461963" y="648367"/>
                      <a:pt x="478346" y="629984"/>
                    </a:cubicBezTo>
                    <a:cubicBezTo>
                      <a:pt x="486728" y="620459"/>
                      <a:pt x="503587" y="612648"/>
                      <a:pt x="519494" y="620078"/>
                    </a:cubicBezTo>
                    <a:cubicBezTo>
                      <a:pt x="537877" y="628745"/>
                      <a:pt x="539210" y="647033"/>
                      <a:pt x="518160" y="639890"/>
                    </a:cubicBezTo>
                    <a:cubicBezTo>
                      <a:pt x="505873" y="635699"/>
                      <a:pt x="498348" y="643795"/>
                      <a:pt x="494252" y="648272"/>
                    </a:cubicBezTo>
                    <a:cubicBezTo>
                      <a:pt x="485489" y="657892"/>
                      <a:pt x="483775" y="678847"/>
                      <a:pt x="500158" y="694754"/>
                    </a:cubicBezTo>
                    <a:cubicBezTo>
                      <a:pt x="520637" y="714661"/>
                      <a:pt x="544735" y="719423"/>
                      <a:pt x="567214" y="698183"/>
                    </a:cubicBezTo>
                    <a:cubicBezTo>
                      <a:pt x="591979" y="674656"/>
                      <a:pt x="590074" y="630174"/>
                      <a:pt x="556927" y="596265"/>
                    </a:cubicBezTo>
                    <a:cubicBezTo>
                      <a:pt x="534257" y="573119"/>
                      <a:pt x="506825" y="560261"/>
                      <a:pt x="483680" y="563975"/>
                    </a:cubicBezTo>
                    <a:cubicBezTo>
                      <a:pt x="469964" y="566166"/>
                      <a:pt x="457676" y="574167"/>
                      <a:pt x="448818" y="589407"/>
                    </a:cubicBezTo>
                    <a:cubicBezTo>
                      <a:pt x="438817" y="556070"/>
                      <a:pt x="456629" y="531686"/>
                      <a:pt x="489966" y="529400"/>
                    </a:cubicBezTo>
                    <a:cubicBezTo>
                      <a:pt x="462725" y="501301"/>
                      <a:pt x="451580" y="497205"/>
                      <a:pt x="418910" y="511874"/>
                    </a:cubicBezTo>
                    <a:cubicBezTo>
                      <a:pt x="434626" y="476345"/>
                      <a:pt x="446627" y="465487"/>
                      <a:pt x="392811" y="413480"/>
                    </a:cubicBezTo>
                    <a:cubicBezTo>
                      <a:pt x="338995" y="463010"/>
                      <a:pt x="350996" y="473964"/>
                      <a:pt x="366713" y="509397"/>
                    </a:cubicBezTo>
                    <a:cubicBezTo>
                      <a:pt x="334042" y="494729"/>
                      <a:pt x="322898" y="498824"/>
                      <a:pt x="295656" y="526923"/>
                    </a:cubicBezTo>
                    <a:cubicBezTo>
                      <a:pt x="328898" y="529209"/>
                      <a:pt x="346710" y="553593"/>
                      <a:pt x="336804" y="586931"/>
                    </a:cubicBezTo>
                    <a:cubicBezTo>
                      <a:pt x="327946" y="571786"/>
                      <a:pt x="315659" y="563690"/>
                      <a:pt x="301943" y="561499"/>
                    </a:cubicBezTo>
                    <a:cubicBezTo>
                      <a:pt x="278797" y="557784"/>
                      <a:pt x="251365" y="570643"/>
                      <a:pt x="228695" y="593789"/>
                    </a:cubicBezTo>
                    <a:cubicBezTo>
                      <a:pt x="195548" y="627698"/>
                      <a:pt x="193643" y="672179"/>
                      <a:pt x="218408" y="695706"/>
                    </a:cubicBezTo>
                    <a:cubicBezTo>
                      <a:pt x="240792" y="716947"/>
                      <a:pt x="264890" y="712184"/>
                      <a:pt x="285464" y="692277"/>
                    </a:cubicBezTo>
                    <a:cubicBezTo>
                      <a:pt x="301847" y="676370"/>
                      <a:pt x="300133" y="655415"/>
                      <a:pt x="291370" y="645795"/>
                    </a:cubicBezTo>
                    <a:cubicBezTo>
                      <a:pt x="287274" y="641318"/>
                      <a:pt x="279749" y="633222"/>
                      <a:pt x="267462" y="637413"/>
                    </a:cubicBezTo>
                    <a:cubicBezTo>
                      <a:pt x="246507" y="644557"/>
                      <a:pt x="247841" y="626174"/>
                      <a:pt x="266129" y="617601"/>
                    </a:cubicBezTo>
                    <a:cubicBezTo>
                      <a:pt x="282035" y="610172"/>
                      <a:pt x="298799" y="617982"/>
                      <a:pt x="307277" y="627412"/>
                    </a:cubicBezTo>
                    <a:cubicBezTo>
                      <a:pt x="323564" y="645890"/>
                      <a:pt x="329089" y="678466"/>
                      <a:pt x="299847" y="707327"/>
                    </a:cubicBezTo>
                    <a:cubicBezTo>
                      <a:pt x="274130" y="732758"/>
                      <a:pt x="237077" y="743522"/>
                      <a:pt x="202883" y="711899"/>
                    </a:cubicBezTo>
                    <a:cubicBezTo>
                      <a:pt x="182499" y="693039"/>
                      <a:pt x="173641" y="672465"/>
                      <a:pt x="175069" y="648081"/>
                    </a:cubicBezTo>
                    <a:cubicBezTo>
                      <a:pt x="152400" y="670274"/>
                      <a:pt x="136970" y="681990"/>
                      <a:pt x="137827" y="705612"/>
                    </a:cubicBezTo>
                    <a:cubicBezTo>
                      <a:pt x="138684" y="729520"/>
                      <a:pt x="139732" y="741426"/>
                      <a:pt x="121349" y="756857"/>
                    </a:cubicBezTo>
                    <a:cubicBezTo>
                      <a:pt x="108395" y="745427"/>
                      <a:pt x="108014" y="727043"/>
                      <a:pt x="109919" y="710660"/>
                    </a:cubicBezTo>
                    <a:cubicBezTo>
                      <a:pt x="90869" y="749046"/>
                      <a:pt x="49911" y="777907"/>
                      <a:pt x="7144" y="778193"/>
                    </a:cubicBezTo>
                    <a:cubicBezTo>
                      <a:pt x="7430" y="735425"/>
                      <a:pt x="36290" y="694468"/>
                      <a:pt x="74200" y="675799"/>
                    </a:cubicBezTo>
                    <a:cubicBezTo>
                      <a:pt x="57817" y="677704"/>
                      <a:pt x="39338" y="677323"/>
                      <a:pt x="28004" y="664369"/>
                    </a:cubicBezTo>
                    <a:cubicBezTo>
                      <a:pt x="43434" y="645986"/>
                      <a:pt x="55340" y="647033"/>
                      <a:pt x="79248" y="647890"/>
                    </a:cubicBezTo>
                    <a:cubicBezTo>
                      <a:pt x="102870" y="648748"/>
                      <a:pt x="114586" y="633317"/>
                      <a:pt x="136779" y="610648"/>
                    </a:cubicBezTo>
                    <a:cubicBezTo>
                      <a:pt x="112300" y="612077"/>
                      <a:pt x="91726" y="603314"/>
                      <a:pt x="72962" y="582835"/>
                    </a:cubicBezTo>
                    <a:cubicBezTo>
                      <a:pt x="41434" y="548640"/>
                      <a:pt x="52102" y="511588"/>
                      <a:pt x="77534" y="485870"/>
                    </a:cubicBezTo>
                    <a:cubicBezTo>
                      <a:pt x="106490" y="456724"/>
                      <a:pt x="139065" y="462153"/>
                      <a:pt x="157544" y="478441"/>
                    </a:cubicBezTo>
                    <a:cubicBezTo>
                      <a:pt x="167069" y="486823"/>
                      <a:pt x="174879" y="503682"/>
                      <a:pt x="167354" y="519589"/>
                    </a:cubicBezTo>
                    <a:cubicBezTo>
                      <a:pt x="158782" y="537972"/>
                      <a:pt x="140399" y="539306"/>
                      <a:pt x="147542" y="518255"/>
                    </a:cubicBezTo>
                    <a:cubicBezTo>
                      <a:pt x="151733" y="505968"/>
                      <a:pt x="143637" y="498443"/>
                      <a:pt x="139160" y="494348"/>
                    </a:cubicBezTo>
                    <a:cubicBezTo>
                      <a:pt x="129540" y="485585"/>
                      <a:pt x="108585" y="483870"/>
                      <a:pt x="92678" y="500253"/>
                    </a:cubicBezTo>
                    <a:cubicBezTo>
                      <a:pt x="72771" y="520827"/>
                      <a:pt x="68009" y="544830"/>
                      <a:pt x="89249" y="567309"/>
                    </a:cubicBezTo>
                    <a:cubicBezTo>
                      <a:pt x="112776" y="592074"/>
                      <a:pt x="157258" y="590169"/>
                      <a:pt x="191167" y="557022"/>
                    </a:cubicBezTo>
                    <a:cubicBezTo>
                      <a:pt x="214313" y="534353"/>
                      <a:pt x="227171" y="506921"/>
                      <a:pt x="223456" y="483775"/>
                    </a:cubicBezTo>
                    <a:cubicBezTo>
                      <a:pt x="221266" y="470059"/>
                      <a:pt x="213265" y="457772"/>
                      <a:pt x="198025" y="448913"/>
                    </a:cubicBezTo>
                    <a:cubicBezTo>
                      <a:pt x="231362" y="438912"/>
                      <a:pt x="255746" y="456724"/>
                      <a:pt x="258128" y="490061"/>
                    </a:cubicBezTo>
                    <a:cubicBezTo>
                      <a:pt x="286226" y="462820"/>
                      <a:pt x="290322" y="451675"/>
                      <a:pt x="275654" y="419005"/>
                    </a:cubicBezTo>
                    <a:cubicBezTo>
                      <a:pt x="311182" y="434531"/>
                      <a:pt x="322040" y="446532"/>
                      <a:pt x="374047" y="392716"/>
                    </a:cubicBezTo>
                    <a:close/>
                  </a:path>
                </a:pathLst>
              </a:custGeom>
              <a:grpFill/>
              <a:ln w="12700" cap="rnd">
                <a:noFill/>
                <a:prstDash val="solid"/>
                <a:round/>
              </a:ln>
              <a:effectLst>
                <a:outerShdw blurRad="139700" sx="102000" sy="102000" algn="ctr" rotWithShape="0">
                  <a:prstClr val="black">
                    <a:alpha val="23000"/>
                  </a:prstClr>
                </a:outerShdw>
              </a:effectLst>
            </p:spPr>
            <p:txBody>
              <a:bodyPr anchor="ctr"/>
              <a:lstStyle/>
              <a:p>
                <a:pPr eaLnBrk="0" hangingPunct="0">
                  <a:defRPr/>
                </a:pPr>
                <a:endParaRPr lang="ru-RU" sz="2400" dirty="0">
                  <a:solidFill>
                    <a:srgbClr val="093F68"/>
                  </a:solidFill>
                </a:endParaRPr>
              </a:p>
            </p:txBody>
          </p:sp>
        </p:grpSp>
      </p:grpSp>
      <p:sp>
        <p:nvSpPr>
          <p:cNvPr id="52" name="TextBox 7">
            <a:extLst>
              <a:ext uri="{FF2B5EF4-FFF2-40B4-BE49-F238E27FC236}">
                <a16:creationId xmlns="" xmlns:a16="http://schemas.microsoft.com/office/drawing/2014/main" id="{946BD61A-E0B8-41B3-957A-A39B81ABD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9211" y="6412476"/>
            <a:ext cx="37306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Open Sans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Қаңтар, </a:t>
            </a:r>
            <a:r>
              <a:rPr lang="ru-RU" alt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2024 </a:t>
            </a:r>
            <a:r>
              <a:rPr lang="ru-RU" altLang="ru-RU" dirty="0">
                <a:solidFill>
                  <a:schemeClr val="tx1">
                    <a:lumMod val="95000"/>
                    <a:lumOff val="5000"/>
                  </a:schemeClr>
                </a:solidFill>
                <a:latin typeface="Cambria Math" pitchFamily="18" charset="0"/>
                <a:ea typeface="Cambria Math" pitchFamily="18" charset="0"/>
              </a:rPr>
              <a:t>ж.</a:t>
            </a:r>
          </a:p>
        </p:txBody>
      </p:sp>
      <p:sp>
        <p:nvSpPr>
          <p:cNvPr id="53" name="Подзаголовок 3">
            <a:extLst>
              <a:ext uri="{FF2B5EF4-FFF2-40B4-BE49-F238E27FC236}">
                <a16:creationId xmlns="" xmlns:a16="http://schemas.microsoft.com/office/drawing/2014/main" id="{91879CEE-F646-4A8C-AC58-58034E4A007B}"/>
              </a:ext>
            </a:extLst>
          </p:cNvPr>
          <p:cNvSpPr txBox="1">
            <a:spLocks/>
          </p:cNvSpPr>
          <p:nvPr/>
        </p:nvSpPr>
        <p:spPr>
          <a:xfrm>
            <a:off x="-75887" y="3682052"/>
            <a:ext cx="12192000" cy="1867926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«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Ақпаратқа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қол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жеткізу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және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қоғамдық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қатысу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мәселелері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бойынша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кейбір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заңнамалық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актілерге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өзгерістер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мен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толықтырулар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енгізу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туралы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Заң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жобасы</a:t>
            </a:r>
            <a:r>
              <a:rPr lang="ru-RU" sz="2400" b="1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туралы</a:t>
            </a:r>
            <a:endParaRPr lang="ru-RU" sz="2400" b="1" dirty="0">
              <a:latin typeface="Cambria Math" pitchFamily="18" charset="0"/>
              <a:ea typeface="Cambria Math" pitchFamily="18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18315" y="73220"/>
            <a:ext cx="8603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Қазақстан</a:t>
            </a:r>
            <a:r>
              <a:rPr lang="ru-RU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Республикасының</a:t>
            </a:r>
            <a:r>
              <a:rPr lang="ru-RU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Мәдениет</a:t>
            </a:r>
            <a:r>
              <a:rPr lang="ru-RU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және</a:t>
            </a:r>
            <a:r>
              <a:rPr lang="ru-RU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ақпарат</a:t>
            </a:r>
            <a:r>
              <a:rPr lang="ru-RU" dirty="0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Cambria Math" pitchFamily="18" charset="0"/>
                <a:ea typeface="Cambria Math" pitchFamily="18" charset="0"/>
                <a:cs typeface="Arial" panose="020B0604020202020204" pitchFamily="34" charset="0"/>
              </a:rPr>
              <a:t>министрлігі</a:t>
            </a:r>
            <a:endParaRPr lang="ru-RU" dirty="0">
              <a:latin typeface="Cambria Math" pitchFamily="18" charset="0"/>
              <a:ea typeface="Cambria Math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54753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96970" y="3665976"/>
            <a:ext cx="51291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Ақпараттық</a:t>
            </a:r>
            <a:r>
              <a:rPr lang="ru-RU" sz="20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ашықтық</a:t>
            </a:r>
            <a:endParaRPr lang="ru-RU" sz="20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Қоғамға</a:t>
            </a:r>
            <a:r>
              <a:rPr lang="ru-RU" sz="20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есеп</a:t>
            </a:r>
            <a:r>
              <a:rPr lang="ru-RU" sz="2000" b="1" dirty="0">
                <a:latin typeface="Arial Narrow" pitchFamily="34" charset="0"/>
                <a:cs typeface="Arial" pitchFamily="34" charset="0"/>
              </a:rPr>
              <a:t> беру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Проактивтілік</a:t>
            </a:r>
            <a:endParaRPr lang="ru-RU" sz="20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Шешім</a:t>
            </a:r>
            <a:r>
              <a:rPr lang="ru-RU" sz="20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қабылдауда</a:t>
            </a:r>
            <a:r>
              <a:rPr lang="ru-RU" sz="20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халықтың</a:t>
            </a:r>
            <a:r>
              <a:rPr lang="ru-RU" sz="20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000" b="1" dirty="0" err="1">
                <a:latin typeface="Arial Narrow" pitchFamily="34" charset="0"/>
                <a:cs typeface="Arial" pitchFamily="34" charset="0"/>
              </a:rPr>
              <a:t>қатысуы</a:t>
            </a:r>
            <a:endParaRPr lang="ru-RU" sz="2000" b="1" dirty="0"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71464" y="67251"/>
            <a:ext cx="11185584" cy="46166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ЗАҢ ЖОБАСЫН ҚАБЫЛДАУДЫҢ НЕГІЗДЕРІ МЕН МАҚСАТТАРЫ</a:t>
            </a:r>
          </a:p>
        </p:txBody>
      </p:sp>
      <p:pic>
        <p:nvPicPr>
          <p:cNvPr id="40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44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938653" y="1012844"/>
            <a:ext cx="46176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400" b="1" dirty="0">
                <a:latin typeface="Arial Narrow" pitchFamily="34" charset="0"/>
              </a:rPr>
              <a:t>ӘЗІРЛЕУ ҮШІН НЕГІЗДЕР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071754" y="3231948"/>
            <a:ext cx="495223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itchFamily="34" charset="0"/>
              </a:rPr>
              <a:t>ЗАҢ ЖОБАСЫНЫҢ МАҚСАТТАРЫ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996970" y="5589240"/>
            <a:ext cx="674906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kk-KZ" sz="2000" b="1" dirty="0">
                <a:latin typeface="Arial Narrow" panose="020B0606020202030204" pitchFamily="34" charset="0"/>
                <a:cs typeface="Arial" pitchFamily="34" charset="0"/>
              </a:rPr>
              <a:t>Заң жобасын іске асыру республикалық бюджеттен қаржылық шығындарды көздемейді</a:t>
            </a:r>
          </a:p>
        </p:txBody>
      </p:sp>
      <p:pic>
        <p:nvPicPr>
          <p:cNvPr id="36" name="Рисунок 35"/>
          <p:cNvPicPr>
            <a:picLocks noChangeAspect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670" y="1015488"/>
            <a:ext cx="506192" cy="50619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11761694" y="6488668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181" y="3231948"/>
            <a:ext cx="541431" cy="541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532" y="5121824"/>
            <a:ext cx="467416" cy="467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0" name="Прямоугольник 49">
            <a:extLst>
              <a:ext uri="{FF2B5EF4-FFF2-40B4-BE49-F238E27FC236}">
                <a16:creationId xmlns="" xmlns:a16="http://schemas.microsoft.com/office/drawing/2014/main" id="{C20C8B19-C5B6-4DA6-AC7C-C355B1AB1CAB}"/>
              </a:ext>
            </a:extLst>
          </p:cNvPr>
          <p:cNvSpPr/>
          <p:nvPr/>
        </p:nvSpPr>
        <p:spPr>
          <a:xfrm>
            <a:off x="1038993" y="5127575"/>
            <a:ext cx="28569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Arial Narrow" pitchFamily="34" charset="0"/>
              </a:rPr>
              <a:t>Қаржыландыру</a:t>
            </a:r>
            <a:endParaRPr lang="ru-RU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89752" y="1509835"/>
            <a:ext cx="79796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Мемлекеттік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басқаруды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дамытудың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2030 ж.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дейінгі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тұжырымдамасы</a:t>
            </a:r>
            <a:r>
              <a:rPr lang="kk-KZ" sz="2200" b="1" dirty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Құқықтық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саясаттың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2030 ж.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дейінгі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тұжырымдамасы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Үкіметтің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заң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жобалау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жұмыстарының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2023 ж.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арналған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 </a:t>
            </a:r>
            <a:r>
              <a:rPr lang="ru-RU" sz="2200" b="1" dirty="0" err="1">
                <a:latin typeface="Arial Narrow" pitchFamily="34" charset="0"/>
                <a:cs typeface="Arial" pitchFamily="34" charset="0"/>
              </a:rPr>
              <a:t>жоспары</a:t>
            </a:r>
            <a:r>
              <a:rPr lang="ru-RU" sz="2200" b="1" dirty="0">
                <a:latin typeface="Arial Narrow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b="1" dirty="0">
              <a:latin typeface="Arial Narrow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>
            <a:off x="138020" y="620072"/>
            <a:ext cx="11953338" cy="867"/>
          </a:xfrm>
          <a:prstGeom prst="line">
            <a:avLst/>
          </a:prstGeom>
          <a:ln w="38100">
            <a:solidFill>
              <a:srgbClr val="36A4A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101271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4264" y="93037"/>
            <a:ext cx="11945902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АҚПАРАТҚА ҚОЛ ЖЕТКІЗУ САЛАСЫНДАҒЫ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ӨЗЕКТІлігі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жоғары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 МӘСЕЛЕЛЕР</a:t>
            </a:r>
          </a:p>
        </p:txBody>
      </p:sp>
      <p:pic>
        <p:nvPicPr>
          <p:cNvPr id="40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444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11761694" y="6488668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145456" y="6485710"/>
            <a:ext cx="11910331" cy="2958"/>
          </a:xfrm>
          <a:prstGeom prst="line">
            <a:avLst/>
          </a:prstGeom>
          <a:ln w="12700">
            <a:solidFill>
              <a:srgbClr val="31675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cxnSpLocks/>
          </p:cNvCxnSpPr>
          <p:nvPr/>
        </p:nvCxnSpPr>
        <p:spPr>
          <a:xfrm flipV="1">
            <a:off x="145456" y="903732"/>
            <a:ext cx="11945902" cy="1"/>
          </a:xfrm>
          <a:prstGeom prst="line">
            <a:avLst/>
          </a:prstGeom>
          <a:ln w="38100">
            <a:solidFill>
              <a:srgbClr val="36A4A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Схема 27"/>
          <p:cNvGraphicFramePr/>
          <p:nvPr>
            <p:extLst>
              <p:ext uri="{D42A27DB-BD31-4B8C-83A1-F6EECF244321}">
                <p14:modId xmlns="" xmlns:p14="http://schemas.microsoft.com/office/powerpoint/2010/main" val="3269734351"/>
              </p:ext>
            </p:extLst>
          </p:nvPr>
        </p:nvGraphicFramePr>
        <p:xfrm>
          <a:off x="870202" y="944336"/>
          <a:ext cx="1012234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1026" name="Picture 2" descr="C:\Users\e.nurkisheva\Downloads\free-icon-trendy-11944285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71464" y="5085184"/>
            <a:ext cx="1070588" cy="10705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0127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36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51357" y="7704698"/>
            <a:ext cx="6558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89735" y="92659"/>
            <a:ext cx="11000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ЗАҢ ЖОБАСЫНДА МЕМЛЕКЕТТІК ОРГАНДАРДЫҢ АШЫҚТЫҒЫ МЕН БЕЛСЕНДІЛІГІН АРТТЫРУ ҰСЫНЫЛАДЫ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8959442" y="2204178"/>
            <a:ext cx="3232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8696" y="1239776"/>
            <a:ext cx="5267224" cy="744372"/>
          </a:xfrm>
          <a:prstGeom prst="rect">
            <a:avLst/>
          </a:prstGeom>
          <a:solidFill>
            <a:srgbClr val="41A3A3"/>
          </a:solidFill>
          <a:ln>
            <a:solidFill>
              <a:srgbClr val="41A3A3"/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ҚАЗІРГІ ЖАҒДАЙ</a:t>
            </a:r>
          </a:p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08696" y="2115921"/>
            <a:ext cx="5267224" cy="4673498"/>
          </a:xfrm>
          <a:prstGeom prst="rect">
            <a:avLst/>
          </a:prstGeom>
          <a:ln>
            <a:solidFill>
              <a:srgbClr val="41A3A3"/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kk-K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Ақпараттың белсенді таралуы туралы </a:t>
            </a:r>
            <a:r>
              <a:rPr lang="kk-KZ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түсінік</a:t>
            </a:r>
            <a:r>
              <a:rPr lang="kk-KZ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жоқ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Ресми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құжаттарға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колжетімділікті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органдар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пассивті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немесе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сурау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салу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ұсынады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органдар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іс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жүзінде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ақпаратқа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жеткізуді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шектеу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құқығын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теріс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пайдаланады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Жұртшылық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мәліметтерді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«ҚБПҮ»-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ге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жатқызу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мәселелерін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заңға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тәуелді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деңгейде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яғни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Үкімет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Қаулысы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деңгейінде</a:t>
            </a:r>
            <a:r>
              <a:rPr lang="ru-RU" sz="1400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реттеу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сын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айтуда</a:t>
            </a:r>
            <a:endParaRPr lang="ru-RU" sz="1400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456040" y="1257734"/>
            <a:ext cx="5476511" cy="74437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41A3A3"/>
            </a:solidFill>
          </a:ln>
          <a:effectLst>
            <a:softEdge rad="31750"/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cs typeface="Arial" pitchFamily="34" charset="0"/>
              </a:rPr>
              <a:t>ҚАЛАЙ БОЛАДЫ</a:t>
            </a:r>
          </a:p>
          <a:p>
            <a:pPr algn="ctr"/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6456040" y="2115922"/>
            <a:ext cx="5476512" cy="467349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Заңнамада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ақпаратты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проактивті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түрде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тарату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ұғымы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пайда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болады</a:t>
            </a:r>
            <a:endParaRPr lang="ru-RU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Проактивтілік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органдардың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міндетіне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айналады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ал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ашық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деректерді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органдар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өз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бастамасы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«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Ашық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деректер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»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порталында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бірінші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кезекте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экология,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білім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беру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денсаулық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сақтау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салаларында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орналастырылатын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болады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Ақпараттың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ашықтық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презумпциясы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қағидаты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енгізіледі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кейбір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түрлерін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қоспағанда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органдардың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барлық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ақпараты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априори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ашық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болып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табылады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marL="285750" indent="-285750" algn="just">
              <a:buFont typeface="Wingdings" pitchFamily="2" charset="2"/>
              <a:buChar char="ü"/>
            </a:pP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Ақпаратқа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жеткізуді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шектеу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тек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белгілі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мерзімге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құжаттың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бөлігіне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ғана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мүмкін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болады</a:t>
            </a:r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заңнамалық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деңгейде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белгіленетін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болады</a:t>
            </a: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</a:p>
          <a:p>
            <a:pPr algn="ctr"/>
            <a:endParaRPr lang="ru-RU" dirty="0"/>
          </a:p>
        </p:txBody>
      </p:sp>
      <p:sp>
        <p:nvSpPr>
          <p:cNvPr id="26" name="TextBox 25"/>
          <p:cNvSpPr txBox="1"/>
          <p:nvPr/>
        </p:nvSpPr>
        <p:spPr>
          <a:xfrm>
            <a:off x="11847123" y="6513364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</a:p>
        </p:txBody>
      </p:sp>
      <p:pic>
        <p:nvPicPr>
          <p:cNvPr id="2052" name="Picture 4" descr="C:\Users\e.nurkisheva\Downloads\free-icon-document-50702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9384" y="1143685"/>
            <a:ext cx="944779" cy="944779"/>
          </a:xfrm>
          <a:prstGeom prst="rect">
            <a:avLst/>
          </a:prstGeom>
          <a:noFill/>
        </p:spPr>
      </p:pic>
      <p:cxnSp>
        <p:nvCxnSpPr>
          <p:cNvPr id="20" name="Прямая соединительная линия 19"/>
          <p:cNvCxnSpPr/>
          <p:nvPr/>
        </p:nvCxnSpPr>
        <p:spPr>
          <a:xfrm flipH="1">
            <a:off x="4254071" y="1353172"/>
            <a:ext cx="842915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290381" y="1380628"/>
            <a:ext cx="842915" cy="57606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4" descr="C:\Users\e.nurkisheva\Downloads\free-icon-document-5070215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20536" y="1196900"/>
            <a:ext cx="944779" cy="944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3890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36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" name="Прямоугольник 35"/>
          <p:cNvSpPr/>
          <p:nvPr/>
        </p:nvSpPr>
        <p:spPr>
          <a:xfrm>
            <a:off x="451357" y="7704698"/>
            <a:ext cx="6558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572118" y="202475"/>
            <a:ext cx="111895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Заң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жобасымен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азаматтардың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шешім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қабылдауға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қатысуын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кеңейту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жөнінде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қабылдау</a:t>
            </a:r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cap="all" dirty="0" err="1">
                <a:latin typeface="Arial" panose="020B0604020202020204" pitchFamily="34" charset="0"/>
                <a:cs typeface="Arial" panose="020B0604020202020204" pitchFamily="34" charset="0"/>
              </a:rPr>
              <a:t>ұсынылады</a:t>
            </a:r>
            <a:endParaRPr lang="ru-RU" sz="2400" b="1" cap="al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8959442" y="2204178"/>
            <a:ext cx="32325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72339" y="1484784"/>
            <a:ext cx="3686632" cy="2390723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dirty="0">
              <a:solidFill>
                <a:srgbClr val="093F68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93F68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93F68"/>
              </a:solidFill>
              <a:latin typeface="Arial Narrow" panose="020B0606020202030204" pitchFamily="34" charset="0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mbria Math" panose="02040503050406030204" pitchFamily="18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82909" y="1673958"/>
            <a:ext cx="3686699" cy="215053"/>
          </a:xfrm>
          <a:prstGeom prst="rect">
            <a:avLst/>
          </a:prstGeom>
          <a:solidFill>
            <a:srgbClr val="41A3A3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chemeClr val="bg1"/>
                </a:solidFill>
              </a:rPr>
              <a:t>ҚАЗІРГІ ЖАҒДАЙ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18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418204" y="1484784"/>
            <a:ext cx="3686632" cy="239465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Ашық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НҚА»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порталында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депуттатық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жобаларын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жария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талқылауды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өткізу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Үкімет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қорытындысын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ескере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отырып</a:t>
            </a:r>
            <a:r>
              <a:rPr lang="ru-RU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sz="11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lang="ko-KR" altLang="en-US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8369355" y="1484784"/>
            <a:ext cx="3686632" cy="2394652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endParaRPr lang="ru-RU" sz="1600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Депутаттық заң жобаларын талқылауға мүдделі </a:t>
            </a:r>
            <a:r>
              <a:rPr lang="kk-KZ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жұртшылықтың кеңінен </a:t>
            </a:r>
            <a:r>
              <a:rPr lang="kk-KZ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қатысуы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Депутаттық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бастамалардың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бизнеске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әсерін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бағалау</a:t>
            </a:r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28346" y="1642522"/>
            <a:ext cx="3686699" cy="21505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ШЕШУ ЖОЛДАРЫ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369288" y="1642522"/>
            <a:ext cx="3686699" cy="215053"/>
          </a:xfrm>
          <a:prstGeom prst="rect">
            <a:avLst/>
          </a:prstGeom>
          <a:solidFill>
            <a:srgbClr val="41A3A3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</a:rPr>
              <a:t>КҮТІЛЕТІН НӘТИЖЕ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82976" y="2004897"/>
            <a:ext cx="3675995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Депутаттық заң жобалары бойынша жария талқылау </a:t>
            </a:r>
            <a:r>
              <a:rPr lang="kk-KZ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өткізілмейді</a:t>
            </a:r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82976" y="4077072"/>
            <a:ext cx="3686632" cy="252028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Мүгедектігі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адамдардың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ақпаратқа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шектеулі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қолжетімділігі</a:t>
            </a:r>
            <a:endParaRPr lang="ko-KR" altLang="en-US" b="1" i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4403690" y="4077072"/>
            <a:ext cx="3686632" cy="252028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/>
            <a:endParaRPr lang="ru-RU" sz="14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Ақпаратқа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жеткізу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туралы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жобасына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мүгедектігі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адамдардың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мүдделерін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есепке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қағидатын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lvl="0" algn="just"/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мүгедектігі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адамдардың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ақпаратқа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қолжетімділігі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қалай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қамтамасыз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етілетінін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айқындайтын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жеке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бап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енгізу</a:t>
            </a:r>
            <a:endParaRPr lang="ru-RU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lvl="0" algn="ctr">
              <a:defRPr/>
            </a:pPr>
            <a:endParaRPr lang="ko-KR" altLang="en-US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ounded Rectangle 2">
            <a:extLst>
              <a:ext uri="{FF2B5EF4-FFF2-40B4-BE49-F238E27FC236}">
                <a16:creationId xmlns="" xmlns:a16="http://schemas.microsoft.com/office/drawing/2014/main" id="{67B6DEA3-B877-4435-8BFF-BFF08C67D6F6}"/>
              </a:ext>
            </a:extLst>
          </p:cNvPr>
          <p:cNvSpPr/>
          <p:nvPr/>
        </p:nvSpPr>
        <p:spPr>
          <a:xfrm>
            <a:off x="8369154" y="4077072"/>
            <a:ext cx="3686632" cy="2520280"/>
          </a:xfrm>
          <a:prstGeom prst="rect">
            <a:avLst/>
          </a:prstGeom>
          <a:solidFill>
            <a:srgbClr val="FFFFFF"/>
          </a:solidFill>
          <a:ln>
            <a:solidFill>
              <a:schemeClr val="bg1">
                <a:lumMod val="85000"/>
              </a:schemeClr>
            </a:solidFill>
          </a:ln>
          <a:effectLst>
            <a:outerShdw blurRad="63500" sx="102000" sy="102000" algn="ctr" rotWithShape="0">
              <a:schemeClr val="bg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Ақпарат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алу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барысында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мүгедектігі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бар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адамдар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үшін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қолайлы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орта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құру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құқықтық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ұйымдастырушылық-техникалық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басқа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да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жағдайлар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ru-RU" dirty="0">
              <a:solidFill>
                <a:srgbClr val="093F68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e.nurkisheva\Downloads\free-icon-love-191288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37819" y="5937395"/>
            <a:ext cx="565887" cy="565887"/>
          </a:xfrm>
          <a:prstGeom prst="rect">
            <a:avLst/>
          </a:prstGeom>
          <a:noFill/>
        </p:spPr>
      </p:pic>
      <p:pic>
        <p:nvPicPr>
          <p:cNvPr id="4099" name="Picture 3" descr="C:\Users\e.nurkisheva\Downloads\free-icon-discussion-5070234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37819" y="3160508"/>
            <a:ext cx="588826" cy="588826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91000" y="2638694"/>
            <a:ext cx="288666" cy="289155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1000" y="5081957"/>
            <a:ext cx="288666" cy="289155"/>
          </a:xfrm>
          <a:prstGeom prst="rect">
            <a:avLst/>
          </a:prstGeom>
          <a:ln w="38100">
            <a:solidFill>
              <a:schemeClr val="bg2">
                <a:lumMod val="25000"/>
              </a:schemeClr>
            </a:solidFill>
          </a:ln>
          <a:effectLst>
            <a:softEdge rad="63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1761694" y="6519446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</a:p>
        </p:txBody>
      </p:sp>
    </p:spTree>
    <p:extLst>
      <p:ext uri="{BB962C8B-B14F-4D97-AF65-F5344CB8AC3E}">
        <p14:creationId xmlns="" xmlns:p14="http://schemas.microsoft.com/office/powerpoint/2010/main" val="103890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736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1734499" y="6482724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6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51357" y="7704698"/>
            <a:ext cx="65584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tx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                                                                      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50995" y="1305972"/>
            <a:ext cx="5534832" cy="645459"/>
          </a:xfrm>
          <a:prstGeom prst="rect">
            <a:avLst/>
          </a:prstGeom>
          <a:solidFill>
            <a:srgbClr val="36A4A4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2000" b="1" spc="-6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r>
              <a:rPr lang="kk-KZ" sz="2000" b="1" spc="-6" dirty="0">
                <a:solidFill>
                  <a:schemeClr val="bg1"/>
                </a:solidFill>
                <a:cs typeface="Arial" pitchFamily="34" charset="0"/>
              </a:rPr>
              <a:t>ҚОЛДАНЫСТАҒЫ ТЕТІК</a:t>
            </a:r>
            <a:endParaRPr lang="ru-RU" sz="2000" b="1" spc="-6" dirty="0">
              <a:solidFill>
                <a:schemeClr val="bg1"/>
              </a:solidFill>
              <a:cs typeface="Arial" pitchFamily="34" charset="0"/>
            </a:endParaRPr>
          </a:p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33018" y="2013358"/>
            <a:ext cx="5565109" cy="1689005"/>
          </a:xfrm>
          <a:prstGeom prst="rect">
            <a:avLst/>
          </a:prstGeom>
          <a:solidFill>
            <a:schemeClr val="bg1"/>
          </a:solidFill>
          <a:ln>
            <a:solidFill>
              <a:srgbClr val="36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buFont typeface="Wingdings" pitchFamily="2" charset="2"/>
              <a:buChar char="ü"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Азаматтар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ақпаратқа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қол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жеткізу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құқығы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заңсыз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шектелген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жағдайда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сотқа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жүгінеді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МАМ-де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өкілеттіктері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жоқ</a:t>
            </a:r>
            <a:endParaRPr lang="ru-RU" b="1" u="sng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20070" y="1288111"/>
            <a:ext cx="5530264" cy="6514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/>
              <a:t>ҚОЛДАНЫСТАҒЫ ТЕТІККЕ ТОЛЫҚТЫРУЛАР</a:t>
            </a:r>
            <a:endParaRPr lang="ru-RU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6637" y="118900"/>
            <a:ext cx="12125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ЗАҢ ЖОБАСЫМЕН АҚПАРАТҚА ҚОЛ ЖЕТКІЗУ САЛАСЫНДА</a:t>
            </a:r>
          </a:p>
          <a:p>
            <a:pPr algn="ctr"/>
            <a:r>
              <a:rPr lang="ru-RU" sz="2400" b="1" cap="all" dirty="0">
                <a:latin typeface="Arial" panose="020B0604020202020204" pitchFamily="34" charset="0"/>
                <a:cs typeface="Arial" panose="020B0604020202020204" pitchFamily="34" charset="0"/>
              </a:rPr>
              <a:t>БАҚЫЛАУДЫ КҮШЕЙТУ ҰСЫНЫЛАДЫ</a:t>
            </a:r>
          </a:p>
        </p:txBody>
      </p:sp>
      <p:sp>
        <p:nvSpPr>
          <p:cNvPr id="10242" name="AutoShape 2" descr="Аудиторский отчет исследования налоговых данных о продажах вектор плоский  мультфильм | Премиум вектор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4" name="AutoShape 4" descr="Аудиторский отчет исследования налоговых данных о продажах вектор плоский мультфильм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48" name="AutoShape 8" descr="Государственный контроль (надзор) в сфере образовани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1357" y="3908678"/>
            <a:ext cx="5525874" cy="2585246"/>
          </a:xfrm>
          <a:prstGeom prst="rect">
            <a:avLst/>
          </a:prstGeom>
          <a:solidFill>
            <a:schemeClr val="bg1"/>
          </a:solidFill>
          <a:ln>
            <a:solidFill>
              <a:srgbClr val="36A4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органдардың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лауазымды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тұлғалары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бүгінде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тек 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3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негіз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әкімшілік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жауапкершілікке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тартылады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85750" indent="-285750" algn="just">
              <a:buFontTx/>
              <a:buChar char="-"/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ақпарат беруден заңсыз бас тарту;</a:t>
            </a:r>
          </a:p>
          <a:p>
            <a:pPr marL="285750" indent="-285750" algn="just">
              <a:buFontTx/>
              <a:buChar char="-"/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ақпаратты «ҚБПҮ»-ге негізсіз жатқызу;</a:t>
            </a:r>
          </a:p>
          <a:p>
            <a:pPr marL="285750" indent="-285750" algn="just">
              <a:buFontTx/>
              <a:buChar char="-"/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көрінеу жалған ақпарат беру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06123" y="3908678"/>
            <a:ext cx="5542980" cy="2574046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Сондай-ақ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МАМ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тарапынан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бақылау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шеңберінде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- </a:t>
            </a: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БАҚ пен азаматтардың ашық отырыстарға қолжетімділігін шектеген;</a:t>
            </a:r>
          </a:p>
          <a:p>
            <a:pPr algn="just">
              <a:buFontTx/>
              <a:buChar char="-"/>
            </a:pPr>
            <a:r>
              <a:rPr lang="kk-KZ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ресми интернет-ресурста, «Ашық үкімет» порталдарында және т.б. міндетті ақпарат болмаған (жаңартылмаған) жағдайларда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органдардың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лауазымды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адамдары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әкімшілік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жауаптылыққа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ӘҚБтК-нің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462-бабы)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тартылатын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болады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indent="-285750" algn="just">
              <a:buFontTx/>
              <a:buChar char="-"/>
            </a:pPr>
            <a:endParaRPr lang="ru-RU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endParaRPr lang="ru-RU" sz="2000" b="1" dirty="0">
              <a:solidFill>
                <a:schemeClr val="accent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1000" y="2638694"/>
            <a:ext cx="288666" cy="289155"/>
          </a:xfrm>
          <a:prstGeom prst="rect">
            <a:avLst/>
          </a:prstGeom>
          <a:ln>
            <a:solidFill>
              <a:srgbClr val="41A3A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91000" y="5051467"/>
            <a:ext cx="288666" cy="289155"/>
          </a:xfrm>
          <a:prstGeom prst="rect">
            <a:avLst/>
          </a:prstGeom>
          <a:ln>
            <a:solidFill>
              <a:srgbClr val="41A3A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9" name="Плюс 8"/>
          <p:cNvSpPr/>
          <p:nvPr/>
        </p:nvSpPr>
        <p:spPr>
          <a:xfrm>
            <a:off x="5999949" y="2783271"/>
            <a:ext cx="422749" cy="432048"/>
          </a:xfrm>
          <a:prstGeom prst="mathPlus">
            <a:avLst/>
          </a:prstGeom>
          <a:solidFill>
            <a:schemeClr val="bg1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Плюс 28"/>
          <p:cNvSpPr/>
          <p:nvPr/>
        </p:nvSpPr>
        <p:spPr>
          <a:xfrm>
            <a:off x="6030302" y="4996182"/>
            <a:ext cx="422749" cy="432048"/>
          </a:xfrm>
          <a:prstGeom prst="mathPlus">
            <a:avLst/>
          </a:prstGeom>
          <a:solidFill>
            <a:schemeClr val="bg1"/>
          </a:solidFill>
          <a:ln>
            <a:solidFill>
              <a:srgbClr val="41A3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6519982" y="2017654"/>
            <a:ext cx="5530353" cy="1672500"/>
          </a:xfrm>
          <a:prstGeom prst="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МАМ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органдар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мен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мекемелерге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қатысты</a:t>
            </a:r>
            <a:r>
              <a:rPr lang="ru-RU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профилактикалық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бақылауды</a:t>
            </a:r>
            <a:r>
              <a:rPr lang="ru-RU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тоқсанына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бір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рет</a:t>
            </a:r>
            <a:r>
              <a:rPr lang="ru-RU" sz="1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)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азаматтардың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шағымдары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бойынша</a:t>
            </a: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u="sng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тексеруді</a:t>
            </a:r>
            <a:r>
              <a:rPr lang="ru-RU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жүзеге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асыратын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болады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kk-KZ" sz="2000" b="1" dirty="0">
                <a:solidFill>
                  <a:schemeClr val="accent3">
                    <a:lumMod val="50000"/>
                  </a:schemeClr>
                </a:solidFill>
              </a:rPr>
              <a:t>  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8906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5928" y="166979"/>
            <a:ext cx="118579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cap="all" dirty="0">
                <a:latin typeface="Cambria" pitchFamily="18" charset="0"/>
                <a:cs typeface="Arial" pitchFamily="34" charset="0"/>
              </a:rPr>
              <a:t>ЗАҢ ЖОБАСЫН ҚАБЫЛДАУДАН КҮТІЛЕТІН ОҢ ӘСЕРЛЕР</a:t>
            </a:r>
          </a:p>
        </p:txBody>
      </p:sp>
      <p:pic>
        <p:nvPicPr>
          <p:cNvPr id="6" name="Picture 744" descr="ÐÐ°ÑÑÐ¸Ð½ÐºÐ¸ Ð¿Ð¾ Ð·Ð°Ð¿ÑÐ¾ÑÑ Ð³ÐµÑÐ± ÐºÐ°Ð·Ð°ÑÑÑÐ°Ð½Ð° png">
            <a:extLst>
              <a:ext uri="{FF2B5EF4-FFF2-40B4-BE49-F238E27FC236}">
                <a16:creationId xmlns="" xmlns:a16="http://schemas.microsoft.com/office/drawing/2014/main" id="{CB44B674-4B83-437E-9D27-4646BEA5E009}"/>
              </a:ext>
            </a:extLst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7409" y="0"/>
            <a:ext cx="548519" cy="53440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Схема 6"/>
          <p:cNvGraphicFramePr/>
          <p:nvPr>
            <p:extLst>
              <p:ext uri="{D42A27DB-BD31-4B8C-83A1-F6EECF244321}">
                <p14:modId xmlns="" xmlns:p14="http://schemas.microsoft.com/office/powerpoint/2010/main" val="3401524252"/>
              </p:ext>
            </p:extLst>
          </p:nvPr>
        </p:nvGraphicFramePr>
        <p:xfrm>
          <a:off x="-216145" y="1122840"/>
          <a:ext cx="12598929" cy="5213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10" descr="Казахстан стал 50-м государством-членом ГРЕКО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67" y="1335417"/>
            <a:ext cx="2433393" cy="129318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s://www.rti-rating.org/wp-content/uploads/2018/07/access-info_logo1-e1423238554289-1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567" y="3113378"/>
            <a:ext cx="2433393" cy="126179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6" descr="https://www.gov.kz/uploads/2020/10/1/f6b427f003b5bbc879420681b4a732ab_1280x720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768" y="4727774"/>
            <a:ext cx="2371192" cy="1510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0" y="6488668"/>
            <a:ext cx="71434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i="1" dirty="0"/>
              <a:t>* ГРЕКО – </a:t>
            </a:r>
            <a:r>
              <a:rPr lang="ru-RU" sz="1600" i="1" dirty="0" err="1"/>
              <a:t>Сыбайлас</a:t>
            </a:r>
            <a:r>
              <a:rPr lang="ru-RU" sz="1600" i="1" dirty="0"/>
              <a:t> </a:t>
            </a:r>
            <a:r>
              <a:rPr lang="ru-RU" sz="1600" i="1" dirty="0" err="1"/>
              <a:t>жемқорлыққа</a:t>
            </a:r>
            <a:r>
              <a:rPr lang="ru-RU" sz="1600" i="1" dirty="0"/>
              <a:t> </a:t>
            </a:r>
            <a:r>
              <a:rPr lang="ru-RU" sz="1600" i="1" dirty="0" err="1"/>
              <a:t>қарсы</a:t>
            </a:r>
            <a:r>
              <a:rPr lang="ru-RU" sz="1600" i="1" dirty="0"/>
              <a:t> </a:t>
            </a:r>
            <a:r>
              <a:rPr lang="ru-RU" sz="1600" i="1" dirty="0" err="1"/>
              <a:t>күрес</a:t>
            </a:r>
            <a:r>
              <a:rPr lang="ru-RU" sz="1600" i="1" dirty="0"/>
              <a:t> </a:t>
            </a:r>
            <a:r>
              <a:rPr lang="ru-RU" sz="1600" i="1" dirty="0" err="1"/>
              <a:t>жөніндегі</a:t>
            </a:r>
            <a:r>
              <a:rPr lang="ru-RU" sz="1600" i="1" dirty="0"/>
              <a:t> </a:t>
            </a:r>
            <a:r>
              <a:rPr lang="ru-RU" sz="1600" i="1" dirty="0" err="1"/>
              <a:t>мемлекеттер</a:t>
            </a:r>
            <a:r>
              <a:rPr lang="ru-RU" sz="1600" i="1" dirty="0"/>
              <a:t> </a:t>
            </a:r>
            <a:r>
              <a:rPr lang="ru-RU" sz="1600" i="1"/>
              <a:t>тобы</a:t>
            </a:r>
            <a:endParaRPr lang="en-US" sz="16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11761694" y="6488668"/>
            <a:ext cx="430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7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77409" y="692696"/>
            <a:ext cx="11953338" cy="867"/>
          </a:xfrm>
          <a:prstGeom prst="line">
            <a:avLst/>
          </a:prstGeom>
          <a:ln w="38100">
            <a:solidFill>
              <a:srgbClr val="36A4A4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108741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17844</TotalTime>
  <Words>666</Words>
  <Application>Microsoft Office PowerPoint</Application>
  <PresentationFormat>Произвольный</PresentationFormat>
  <Paragraphs>134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Тойымбеков Адил Кайратулы</dc:creator>
  <cp:lastModifiedBy>Nurkisheva_E</cp:lastModifiedBy>
  <cp:revision>1589</cp:revision>
  <cp:lastPrinted>2023-10-18T09:22:11Z</cp:lastPrinted>
  <dcterms:created xsi:type="dcterms:W3CDTF">2022-10-17T08:31:32Z</dcterms:created>
  <dcterms:modified xsi:type="dcterms:W3CDTF">2024-01-11T02:41:56Z</dcterms:modified>
</cp:coreProperties>
</file>